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8" r:id="rId2"/>
    <p:sldId id="260" r:id="rId3"/>
    <p:sldId id="259" r:id="rId4"/>
    <p:sldId id="303" r:id="rId5"/>
    <p:sldId id="284" r:id="rId6"/>
    <p:sldId id="286" r:id="rId7"/>
    <p:sldId id="288" r:id="rId8"/>
    <p:sldId id="290" r:id="rId9"/>
    <p:sldId id="292" r:id="rId10"/>
    <p:sldId id="304" r:id="rId11"/>
    <p:sldId id="296" r:id="rId12"/>
    <p:sldId id="298" r:id="rId13"/>
    <p:sldId id="300" r:id="rId14"/>
  </p:sldIdLst>
  <p:sldSz cx="12192000" cy="6858000"/>
  <p:notesSz cx="6797675" cy="9926638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CC0099"/>
    <a:srgbClr val="FF0066"/>
    <a:srgbClr val="99FF99"/>
    <a:srgbClr val="99003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338" autoAdjust="0"/>
    <p:restoredTop sz="94660"/>
  </p:normalViewPr>
  <p:slideViewPr>
    <p:cSldViewPr snapToGrid="0">
      <p:cViewPr varScale="1">
        <p:scale>
          <a:sx n="71" d="100"/>
          <a:sy n="71" d="100"/>
        </p:scale>
        <p:origin x="726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8356B63-B5D4-4FFF-8BAB-EE51338E5EEC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B94A3DF-A81D-4481-96EB-301390592BD7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7927518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718102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136014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7609052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21982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186632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954487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076196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04342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797738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719923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65155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22419-D1C5-4E1E-9D0C-85AE180312A5}" type="datetimeFigureOut">
              <a:rPr lang="en-GB" smtClean="0"/>
              <a:t>08/09/2023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B13E00-8734-474C-B957-321D8720DE3D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08188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2.png"/><Relationship Id="rId4" Type="http://schemas.openxmlformats.org/officeDocument/2006/relationships/hyperlink" Target="http://www.google.co.uk/url?sa=i&amp;rct=j&amp;q=&amp;esrc=s&amp;source=images&amp;cd=&amp;cad=rja&amp;uact=8&amp;ved=0ahUKEwiCttvp-LzUAhUHAcAKHSISAjsQjRwIBw&amp;url=http://www.woodlands.staffs.sch.uk/&amp;psig=AFQjCNFhz_a7YinN3qiR2GyGeAQWsJvTlA&amp;ust=1497516215965953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886820" y="1122465"/>
            <a:ext cx="7952727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FF0000"/>
                </a:solidFill>
                <a:latin typeface="Comic Sans MS" panose="030F0702030302020204" pitchFamily="66" charset="0"/>
              </a:rPr>
              <a:t>Wow Assembly:</a:t>
            </a:r>
          </a:p>
          <a:p>
            <a:pPr algn="ctr"/>
            <a:r>
              <a:rPr lang="en-GB" sz="4800" dirty="0">
                <a:latin typeface="Comic Sans MS" panose="030F0702030302020204" pitchFamily="66" charset="0"/>
              </a:rPr>
              <a:t>Friday 8</a:t>
            </a:r>
            <a:r>
              <a:rPr lang="en-GB" sz="4800" baseline="30000" dirty="0">
                <a:latin typeface="Comic Sans MS" panose="030F0702030302020204" pitchFamily="66" charset="0"/>
              </a:rPr>
              <a:t>th</a:t>
            </a:r>
            <a:r>
              <a:rPr lang="en-GB" sz="4800" dirty="0">
                <a:latin typeface="Comic Sans MS" panose="030F0702030302020204" pitchFamily="66" charset="0"/>
              </a:rPr>
              <a:t> September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pic>
        <p:nvPicPr>
          <p:cNvPr id="4" name="Picture 6" descr="Image result for the woodlands community primary school logo">
            <a:hlinkClick r:id="rId3"/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28811" y="3212789"/>
            <a:ext cx="2686390" cy="25072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1058145" y="4304374"/>
            <a:ext cx="1657350" cy="1743075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9484484" y="4304375"/>
            <a:ext cx="1657350" cy="17430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078728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223749" y="824196"/>
            <a:ext cx="974450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Spruce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>
                <a:solidFill>
                  <a:srgbClr val="FF0066"/>
                </a:solidFill>
                <a:latin typeface="Lucida Handwriting" panose="03010101010101010101" pitchFamily="66" charset="0"/>
              </a:rPr>
              <a:t>Harry Edmonds</a:t>
            </a:r>
            <a:endParaRPr lang="en-GB" sz="44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4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For</a:t>
            </a:r>
          </a:p>
          <a:p>
            <a:pPr algn="ctr"/>
            <a:r>
              <a:rPr lang="en-GB" sz="4400" dirty="0">
                <a:latin typeface="Calibri" panose="020F0502020204030204" pitchFamily="34" charset="0"/>
                <a:cs typeface="Calibri" panose="020F0502020204030204" pitchFamily="34" charset="0"/>
              </a:rPr>
              <a:t>Being so kind and helpful to all his friends.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Miss Lincoln                     8.9.23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58947646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630017" y="824196"/>
            <a:ext cx="8348870" cy="42319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Chestnut</a:t>
            </a:r>
            <a:endParaRPr lang="en-GB" sz="6600" b="1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Oscar</a:t>
            </a:r>
          </a:p>
          <a:p>
            <a:pPr algn="ctr"/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US" sz="2000" b="1" dirty="0">
                <a:latin typeface="Lucida Handwriting" panose="03010101010101010101" pitchFamily="66" charset="0"/>
              </a:rPr>
              <a:t>Oscar has had a wonderful start to the  new school year, showing this through his helpful nature around the classroom , supporting others in Chestnut and has taken his time to support them in activities this week.</a:t>
            </a:r>
            <a:endParaRPr lang="en-US" sz="3200" b="1" dirty="0">
              <a:latin typeface="Lucida Handwriting" panose="03010101010101010101" pitchFamily="66" charset="0"/>
            </a:endParaRPr>
          </a:p>
          <a:p>
            <a:pPr algn="ctr"/>
            <a:endParaRPr lang="en-US" b="1" dirty="0">
              <a:solidFill>
                <a:schemeClr val="accent1">
                  <a:lumMod val="75000"/>
                </a:schemeClr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 Tennuci                                  8.9.23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69765471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966743"/>
            <a:ext cx="9744502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Aspen 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4000" b="1" dirty="0">
              <a:solidFill>
                <a:srgbClr val="FF0066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000" b="1" dirty="0">
                <a:solidFill>
                  <a:srgbClr val="FF0066"/>
                </a:solidFill>
                <a:latin typeface="Lucida Handwriting" panose="03010101010101010101" pitchFamily="66" charset="0"/>
              </a:rPr>
              <a:t>Riley &amp; Roux</a:t>
            </a:r>
          </a:p>
          <a:p>
            <a:pPr algn="ctr"/>
            <a:r>
              <a:rPr lang="en-GB" sz="3600" b="1" dirty="0">
                <a:latin typeface="Lucida Handwriting" panose="03010101010101010101" pitchFamily="66" charset="0"/>
              </a:rPr>
              <a:t>For being thoughtful and helpful with classroom duties and with others.</a:t>
            </a:r>
            <a:endParaRPr lang="en-GB" sz="1400" b="1" dirty="0"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>
                <a:solidFill>
                  <a:srgbClr val="0070C0"/>
                </a:solidFill>
                <a:latin typeface="Lucida Handwriting" panose="03010101010101010101" pitchFamily="66" charset="0"/>
              </a:rPr>
              <a:t>Mrs Read   8.9.23.</a:t>
            </a:r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 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99347046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050166" y="1161544"/>
            <a:ext cx="9744502" cy="41242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Redwood</a:t>
            </a:r>
          </a:p>
          <a:p>
            <a:pPr algn="ctr"/>
            <a:r>
              <a:rPr lang="en-GB" sz="4400" dirty="0" err="1">
                <a:solidFill>
                  <a:srgbClr val="CC0099"/>
                </a:solidFill>
                <a:latin typeface="Comic Sans MS" panose="030F0702030302020204" pitchFamily="66" charset="0"/>
              </a:rPr>
              <a:t>Ezmai</a:t>
            </a:r>
            <a:endParaRPr lang="en-GB" sz="4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solidFill>
                <a:srgbClr val="0070C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Has been a kind and supportive friend to others in the class and has really helped me settle in to my first week at school</a:t>
            </a:r>
          </a:p>
          <a:p>
            <a:pPr algn="ctr"/>
            <a:endParaRPr lang="en-GB" sz="3200" dirty="0">
              <a:solidFill>
                <a:srgbClr val="002060"/>
              </a:solidFill>
              <a:latin typeface="Comic Sans MS" panose="030F0702030302020204" pitchFamily="66" charset="0"/>
            </a:endParaRPr>
          </a:p>
          <a:p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Mrs  Holliday 					</a:t>
            </a:r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	08.09.2023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7334135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483175" y="846180"/>
            <a:ext cx="10711493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5400" dirty="0">
                <a:solidFill>
                  <a:srgbClr val="00B0F0"/>
                </a:solidFill>
                <a:latin typeface="Comic Sans MS" panose="030F0702030302020204" pitchFamily="66" charset="0"/>
              </a:rPr>
              <a:t>Scientists of the Week!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6107600" y="3928795"/>
            <a:ext cx="334788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800" dirty="0"/>
              <a:t> </a:t>
            </a:r>
          </a:p>
        </p:txBody>
      </p:sp>
      <p:sp>
        <p:nvSpPr>
          <p:cNvPr id="7" name="Rectangle 6"/>
          <p:cNvSpPr/>
          <p:nvPr/>
        </p:nvSpPr>
        <p:spPr>
          <a:xfrm>
            <a:off x="1263620" y="2251413"/>
            <a:ext cx="483238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Birch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Elm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Pine –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786919" y="2294217"/>
            <a:ext cx="5277262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Redwood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Chestnut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Aspen-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 </a:t>
            </a:r>
            <a:endParaRPr lang="en-GB" sz="4000" dirty="0">
              <a:solidFill>
                <a:prstClr val="black"/>
              </a:solidFill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203458" y="4072828"/>
            <a:ext cx="8099567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Willow – </a:t>
            </a:r>
          </a:p>
          <a:p>
            <a:pPr lvl="0"/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Spruce –Maple –  </a:t>
            </a:r>
          </a:p>
        </p:txBody>
      </p:sp>
      <p:sp>
        <p:nvSpPr>
          <p:cNvPr id="10" name="Rectangle 9">
            <a:extLst>
              <a:ext uri="{FF2B5EF4-FFF2-40B4-BE49-F238E27FC236}">
                <a16:creationId xmlns:a16="http://schemas.microsoft.com/office/drawing/2014/main" id="{3A09BA02-3692-45C7-A8C0-6AE23E2CDAC2}"/>
              </a:ext>
            </a:extLst>
          </p:cNvPr>
          <p:cNvSpPr/>
          <p:nvPr/>
        </p:nvSpPr>
        <p:spPr>
          <a:xfrm>
            <a:off x="1263620" y="1640708"/>
            <a:ext cx="860315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/>
            <a:r>
              <a:rPr lang="en-GB" sz="3600" dirty="0">
                <a:solidFill>
                  <a:prstClr val="black"/>
                </a:solidFill>
                <a:latin typeface="Comic Sans MS" panose="030F0702030302020204" pitchFamily="66" charset="0"/>
              </a:rPr>
              <a:t>Ash-Explorer of the Week</a:t>
            </a:r>
            <a:r>
              <a:rPr lang="en-GB" sz="4000" dirty="0">
                <a:solidFill>
                  <a:prstClr val="black"/>
                </a:solidFill>
                <a:latin typeface="Comic Sans MS" panose="030F0702030302020204" pitchFamily="66" charset="0"/>
              </a:rPr>
              <a:t>:-</a:t>
            </a:r>
            <a:endParaRPr lang="en-GB" sz="4000" dirty="0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83333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839452" y="811203"/>
            <a:ext cx="6513095" cy="21236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solidFill>
                  <a:srgbClr val="00B050"/>
                </a:solidFill>
                <a:latin typeface="Comic Sans MS" panose="030F0702030302020204" pitchFamily="66" charset="0"/>
              </a:rPr>
              <a:t>Green Cards!</a:t>
            </a:r>
          </a:p>
          <a:p>
            <a:endParaRPr lang="en-GB" sz="6600" dirty="0">
              <a:latin typeface="Comic Sans MS" panose="030F0702030302020204" pitchFamily="66" charset="0"/>
            </a:endParaRPr>
          </a:p>
        </p:txBody>
      </p:sp>
      <p:sp>
        <p:nvSpPr>
          <p:cNvPr id="4" name="Vertical Scroll 3"/>
          <p:cNvSpPr/>
          <p:nvPr/>
        </p:nvSpPr>
        <p:spPr>
          <a:xfrm rot="10800000" flipV="1">
            <a:off x="1019920" y="1763375"/>
            <a:ext cx="10152158" cy="3956760"/>
          </a:xfrm>
          <a:prstGeom prst="verticalScroll">
            <a:avLst/>
          </a:prstGeom>
          <a:solidFill>
            <a:srgbClr val="99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r>
              <a:rPr lang="en-GB" dirty="0">
                <a:solidFill>
                  <a:schemeClr val="tx1"/>
                </a:solidFill>
              </a:rPr>
              <a:t> </a:t>
            </a: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  <a:p>
            <a:endParaRPr lang="en-GB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0998592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7831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Oak</a:t>
            </a:r>
          </a:p>
          <a:p>
            <a:pPr algn="ctr"/>
            <a:r>
              <a:rPr lang="en-GB" sz="6600" b="1" dirty="0">
                <a:solidFill>
                  <a:srgbClr val="CC0099"/>
                </a:solidFill>
                <a:latin typeface="Comic Sans MS" panose="030F0702030302020204" pitchFamily="66" charset="0"/>
              </a:rPr>
              <a:t>Eva</a:t>
            </a:r>
            <a:endParaRPr lang="en-GB" sz="2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For showing kindness to the members of her class. </a:t>
            </a: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Well done, Eva!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Bailey &amp; Mrs Salt                                   08.09.2023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3999198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43396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Elm</a:t>
            </a:r>
          </a:p>
          <a:p>
            <a:pPr algn="ctr"/>
            <a:r>
              <a:rPr lang="en-GB" sz="6600" dirty="0">
                <a:solidFill>
                  <a:srgbClr val="CC0099"/>
                </a:solidFill>
                <a:latin typeface="Comic Sans MS" panose="030F0702030302020204" pitchFamily="66" charset="0"/>
              </a:rPr>
              <a:t>Vinny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latin typeface="Comic Sans MS" panose="030F0702030302020204" pitchFamily="66" charset="0"/>
              </a:rPr>
              <a:t>Being kind to members of our new class. Helping people with settling in. Well done Vinny.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Mrs Gill                                 08.09.2023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32624539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759333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83991" y="1120675"/>
            <a:ext cx="9744502" cy="424731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Birch</a:t>
            </a:r>
          </a:p>
          <a:p>
            <a:pPr algn="ctr"/>
            <a:r>
              <a:rPr lang="en-GB" sz="6000" dirty="0">
                <a:solidFill>
                  <a:srgbClr val="CC0099"/>
                </a:solidFill>
                <a:latin typeface="Comic Sans MS" panose="030F0702030302020204" pitchFamily="66" charset="0"/>
              </a:rPr>
              <a:t>Maxwell</a:t>
            </a:r>
          </a:p>
          <a:p>
            <a:pPr algn="ctr"/>
            <a:endParaRPr lang="en-GB" sz="24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2400" b="1" dirty="0">
                <a:solidFill>
                  <a:srgbClr val="0070C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showing kindness by always offering to help his teacher and his friends. Well done, Max!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Miss Taggart                                08.09.23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50166" y="875173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9924129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1132764" y="1011236"/>
            <a:ext cx="10009070" cy="50321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Pine</a:t>
            </a:r>
            <a:endParaRPr lang="en-GB" sz="66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endParaRPr lang="en-GB" sz="2400" dirty="0">
              <a:solidFill>
                <a:schemeClr val="bg2">
                  <a:lumMod val="10000"/>
                </a:schemeClr>
              </a:solidFill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algn="ctr"/>
            <a:r>
              <a:rPr lang="en-GB" sz="5400" dirty="0">
                <a:solidFill>
                  <a:srgbClr val="CC0099"/>
                </a:solidFill>
                <a:latin typeface="Comic Sans MS" panose="030F0702030302020204" pitchFamily="66" charset="0"/>
              </a:rPr>
              <a:t>Evelyn</a:t>
            </a:r>
          </a:p>
          <a:p>
            <a:pPr algn="ctr"/>
            <a:endParaRPr lang="en-GB" sz="5400" dirty="0">
              <a:solidFill>
                <a:srgbClr val="CC0099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GB" sz="2400" dirty="0">
                <a:solidFill>
                  <a:schemeClr val="bg2">
                    <a:lumMod val="10000"/>
                  </a:schemeClr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For showing kindness to everyone in class, every day and to everyone. She always has a smile and brings happiness to our team. </a:t>
            </a: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dirty="0">
              <a:latin typeface="Comic Sans MS" panose="030F0702030302020204" pitchFamily="66" charset="0"/>
            </a:endParaRPr>
          </a:p>
          <a:p>
            <a:pPr algn="ctr"/>
            <a:endParaRPr lang="en-GB" sz="900" b="1" dirty="0">
              <a:latin typeface="Lucida Handwriting" panose="03010101010101010101" pitchFamily="66" charset="0"/>
            </a:endParaRPr>
          </a:p>
          <a:p>
            <a:pPr algn="ctr"/>
            <a:r>
              <a:rPr lang="en-GB" sz="2400" b="1">
                <a:solidFill>
                  <a:srgbClr val="0070C0"/>
                </a:solidFill>
                <a:latin typeface="Lucida Handwriting" panose="03010101010101010101" pitchFamily="66" charset="0"/>
              </a:rPr>
              <a:t>Miss Shipley</a:t>
            </a:r>
            <a:r>
              <a:rPr lang="en-GB" sz="24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			08.09.2023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23164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1706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Maple</a:t>
            </a:r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4800" b="1" dirty="0">
                <a:solidFill>
                  <a:srgbClr val="CC0099"/>
                </a:solidFill>
                <a:latin typeface="Lucida Handwriting" panose="03010101010101010101" pitchFamily="66" charset="0"/>
              </a:rPr>
              <a:t>Oliver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400" b="1" dirty="0">
                <a:latin typeface="Lucida Handwriting" panose="03010101010101010101" pitchFamily="66" charset="0"/>
              </a:rPr>
              <a:t>For showing great enthusiasm during our PE lesson.  Oliver persevered during rounders and developed his hand/eye coordination so he could  hit the ball.  Well done Oliver.</a:t>
            </a:r>
          </a:p>
          <a:p>
            <a:pPr algn="ctr"/>
            <a:endParaRPr lang="en-GB" sz="1400" b="1" dirty="0">
              <a:solidFill>
                <a:srgbClr val="CC0099"/>
              </a:solidFill>
              <a:latin typeface="Lucida Handwriting" panose="03010101010101010101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  				30.06.2023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348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 rotWithShape="1">
          <a:blip r:embed="rId2"/>
          <a:srcRect t="921" b="1053"/>
          <a:stretch/>
        </p:blipFill>
        <p:spPr>
          <a:xfrm rot="16200000">
            <a:off x="2669156" y="-2664844"/>
            <a:ext cx="6853690" cy="12191998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1132764" y="1011236"/>
            <a:ext cx="974450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6600" dirty="0">
                <a:latin typeface="Comic Sans MS" panose="030F0702030302020204" pitchFamily="66" charset="0"/>
              </a:rPr>
              <a:t>Willow</a:t>
            </a:r>
          </a:p>
          <a:p>
            <a:pPr algn="ctr"/>
            <a:endParaRPr lang="en-GB" sz="24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5400" b="1" dirty="0">
                <a:solidFill>
                  <a:srgbClr val="CC0099"/>
                </a:solidFill>
                <a:latin typeface="Comic Sans MS" panose="030F0702030302020204" pitchFamily="66" charset="0"/>
              </a:rPr>
              <a:t>Izzy A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r>
              <a:rPr lang="en-GB" sz="2800" dirty="0">
                <a:latin typeface="Comic Sans MS" panose="030F0702030302020204" pitchFamily="66" charset="0"/>
              </a:rPr>
              <a:t>For being extremely helpful and kind in the classroom and offering to work with others.</a:t>
            </a:r>
          </a:p>
          <a:p>
            <a:pPr algn="ctr"/>
            <a:endParaRPr lang="en-GB" sz="2800" dirty="0">
              <a:latin typeface="Comic Sans MS" panose="030F0702030302020204" pitchFamily="66" charset="0"/>
            </a:endParaRPr>
          </a:p>
          <a:p>
            <a:pPr algn="ctr"/>
            <a:endParaRPr lang="en-GB" sz="2000" b="1" dirty="0">
              <a:solidFill>
                <a:srgbClr val="0070C0"/>
              </a:solidFill>
              <a:latin typeface="Lucida Handwriting" panose="03010101010101010101" pitchFamily="66" charset="0"/>
            </a:endParaRPr>
          </a:p>
          <a:p>
            <a:pPr algn="ctr"/>
            <a:r>
              <a:rPr lang="en-GB" sz="2000" b="1" dirty="0">
                <a:solidFill>
                  <a:srgbClr val="0070C0"/>
                </a:solidFill>
                <a:latin typeface="Lucida Handwriting" panose="03010101010101010101" pitchFamily="66" charset="0"/>
              </a:rPr>
              <a:t>Miss Dawson	   		   7.9.23</a:t>
            </a:r>
          </a:p>
          <a:p>
            <a:pPr algn="ctr"/>
            <a:endParaRPr lang="en-GB" sz="2400" dirty="0">
              <a:latin typeface="Comic Sans MS" panose="030F0702030302020204" pitchFamily="66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9484484" y="824196"/>
            <a:ext cx="1657350" cy="1743075"/>
          </a:xfrm>
          <a:prstGeom prst="rect">
            <a:avLst/>
          </a:prstGeom>
        </p:spPr>
      </p:pic>
      <p:pic>
        <p:nvPicPr>
          <p:cNvPr id="5" name="Picture 6" descr="Image result for the woodlands community primary school logo">
            <a:hlinkClick r:id="rId4"/>
          </p:cNvPr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32764" y="824196"/>
            <a:ext cx="1758342" cy="164112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8308116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2777</TotalTime>
  <Words>330</Words>
  <Application>Microsoft Office PowerPoint</Application>
  <PresentationFormat>Widescreen</PresentationFormat>
  <Paragraphs>118</Paragraphs>
  <Slides>13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0" baseType="lpstr">
      <vt:lpstr>Arial</vt:lpstr>
      <vt:lpstr>Calibri</vt:lpstr>
      <vt:lpstr>Calibri Light</vt:lpstr>
      <vt:lpstr>Comic Sans MS</vt:lpstr>
      <vt:lpstr>Lucida Handwriting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Woodlands Primary School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Mrs Maiden</dc:creator>
  <cp:lastModifiedBy>Alison Lincoln</cp:lastModifiedBy>
  <cp:revision>599</cp:revision>
  <cp:lastPrinted>2023-09-08T07:09:15Z</cp:lastPrinted>
  <dcterms:created xsi:type="dcterms:W3CDTF">2020-05-30T07:30:34Z</dcterms:created>
  <dcterms:modified xsi:type="dcterms:W3CDTF">2023-09-08T07:51:33Z</dcterms:modified>
</cp:coreProperties>
</file>