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258" r:id="rId6"/>
    <p:sldId id="274" r:id="rId7"/>
    <p:sldId id="257" r:id="rId8"/>
    <p:sldId id="269" r:id="rId9"/>
    <p:sldId id="266" r:id="rId10"/>
    <p:sldId id="267" r:id="rId11"/>
    <p:sldId id="265" r:id="rId12"/>
    <p:sldId id="277" r:id="rId13"/>
    <p:sldId id="261" r:id="rId14"/>
    <p:sldId id="271" r:id="rId15"/>
    <p:sldId id="275" r:id="rId16"/>
    <p:sldId id="278" r:id="rId17"/>
    <p:sldId id="270" r:id="rId18"/>
    <p:sldId id="262" r:id="rId19"/>
    <p:sldId id="263" r:id="rId20"/>
    <p:sldId id="264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712" autoAdjust="0"/>
  </p:normalViewPr>
  <p:slideViewPr>
    <p:cSldViewPr snapToGrid="0">
      <p:cViewPr>
        <p:scale>
          <a:sx n="50" d="100"/>
          <a:sy n="50" d="100"/>
        </p:scale>
        <p:origin x="624" y="56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6/30/2020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6/30/2020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1800" dirty="0" smtClean="0">
                <a:latin typeface="+mj-lt"/>
              </a:rPr>
              <a:t>September</a:t>
            </a:r>
          </a:p>
          <a:p>
            <a:r>
              <a:rPr lang="en-US" sz="1800" dirty="0" smtClean="0">
                <a:latin typeface="+mj-lt"/>
              </a:rPr>
              <a:t>2020</a:t>
            </a:r>
            <a:endParaRPr lang="ru-RU" sz="1800" dirty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Welcome </a:t>
            </a:r>
            <a:br>
              <a:rPr lang="en-US" dirty="0" smtClean="0"/>
            </a:br>
            <a:r>
              <a:rPr lang="en-US" dirty="0" smtClean="0"/>
              <a:t>to Elm Class!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+mj-lt"/>
              </a:rPr>
              <a:t>Miss Brady</a:t>
            </a:r>
            <a:endParaRPr lang="ru-RU" sz="4400" dirty="0">
              <a:latin typeface="+mj-lt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" r="60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Timetable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58CBE-13EA-4F05-A482-DB6F4B95A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8723" y="2470244"/>
            <a:ext cx="3933152" cy="2558763"/>
          </a:xfrm>
        </p:spPr>
        <p:txBody>
          <a:bodyPr tIns="180000" bIns="108000">
            <a:noAutofit/>
          </a:bodyPr>
          <a:lstStyle/>
          <a:p>
            <a:r>
              <a:rPr lang="en-US" sz="2400" dirty="0" smtClean="0">
                <a:latin typeface="+mj-lt"/>
              </a:rPr>
              <a:t>Our timetable will look like this! We have Guided Reading, English and </a:t>
            </a:r>
            <a:r>
              <a:rPr lang="en-US" sz="2400" dirty="0" err="1" smtClean="0">
                <a:latin typeface="+mj-lt"/>
              </a:rPr>
              <a:t>Maths</a:t>
            </a:r>
            <a:r>
              <a:rPr lang="en-US" sz="2400" dirty="0" smtClean="0">
                <a:latin typeface="+mj-lt"/>
              </a:rPr>
              <a:t> every morning and our other subjects in the afternoons.</a:t>
            </a:r>
            <a:endParaRPr lang="en-US" sz="2400" dirty="0"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4DFBAD-6226-4D42-9E5F-E317F2B6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3725" y="5175984"/>
            <a:ext cx="5679378" cy="1402237"/>
          </a:xfrm>
          <a:solidFill>
            <a:srgbClr val="FFFF00"/>
          </a:solidFill>
        </p:spPr>
        <p:txBody>
          <a:bodyPr/>
          <a:lstStyle/>
          <a:p>
            <a:r>
              <a:rPr lang="en-US" sz="2400" dirty="0" smtClean="0">
                <a:solidFill>
                  <a:srgbClr val="080808"/>
                </a:solidFill>
              </a:rPr>
              <a:t>We will let you know your PE days on your first day back in September, so you know which day to bring your kit into school!</a:t>
            </a:r>
            <a:endParaRPr lang="en-US" sz="2400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725" y="476378"/>
            <a:ext cx="6909826" cy="439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44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Learning Overview: Autumn 1</a:t>
            </a:r>
            <a:endParaRPr lang="en-US" sz="2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58CBE-13EA-4F05-A482-DB6F4B95A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3923" y="2928885"/>
            <a:ext cx="3933152" cy="2558763"/>
          </a:xfrm>
        </p:spPr>
        <p:txBody>
          <a:bodyPr tIns="180000" bIns="108000">
            <a:noAutofit/>
          </a:bodyPr>
          <a:lstStyle/>
          <a:p>
            <a:r>
              <a:rPr lang="en-US" sz="2400" dirty="0" smtClean="0">
                <a:latin typeface="+mj-lt"/>
              </a:rPr>
              <a:t>Here is an overview of what we will be learning during the first half term!</a:t>
            </a:r>
            <a:endParaRPr lang="en-US" sz="2400" dirty="0"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4DFBAD-6226-4D42-9E5F-E317F2B6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52775" y="5343079"/>
            <a:ext cx="5679378" cy="1402237"/>
          </a:xfrm>
          <a:solidFill>
            <a:srgbClr val="FFFF00"/>
          </a:solidFill>
        </p:spPr>
        <p:txBody>
          <a:bodyPr/>
          <a:lstStyle/>
          <a:p>
            <a:r>
              <a:rPr lang="en-US" sz="2400" dirty="0" smtClean="0">
                <a:solidFill>
                  <a:srgbClr val="080808"/>
                </a:solidFill>
              </a:rPr>
              <a:t>We will provide you with a learning  overview each half term.</a:t>
            </a:r>
            <a:endParaRPr lang="en-US" sz="2400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277" y="1169357"/>
            <a:ext cx="7682236" cy="417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89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Houses: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4969" y="2211421"/>
            <a:ext cx="3055579" cy="347424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+mj-lt"/>
              </a:rPr>
              <a:t>Here are our school houses, named after important people from Tamworth’s history.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You will still be in the same house as last year – when you win team points, they all contribute to your team effort!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We will be voting for our new Year 6 House Leaders in September.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877" y="5945824"/>
            <a:ext cx="6240202" cy="646045"/>
          </a:xfrm>
          <a:solidFill>
            <a:srgbClr val="FFFF00"/>
          </a:solidFill>
        </p:spPr>
        <p:txBody>
          <a:bodyPr/>
          <a:lstStyle/>
          <a:p>
            <a:r>
              <a:rPr lang="en-US" sz="2800" dirty="0" smtClean="0">
                <a:solidFill>
                  <a:srgbClr val="080808"/>
                </a:solidFill>
              </a:rPr>
              <a:t>Which house are you in? </a:t>
            </a:r>
            <a:endParaRPr lang="en-US" sz="2800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Curved Right Arrow 6"/>
          <p:cNvSpPr/>
          <p:nvPr/>
        </p:nvSpPr>
        <p:spPr>
          <a:xfrm rot="13466674">
            <a:off x="7683458" y="5144219"/>
            <a:ext cx="1037230" cy="1968334"/>
          </a:xfrm>
          <a:prstGeom prst="curvedRightArrow">
            <a:avLst/>
          </a:prstGeom>
          <a:solidFill>
            <a:srgbClr val="FF0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3" b="3543"/>
          <a:stretch>
            <a:fillRect/>
          </a:stretch>
        </p:blipFill>
        <p:spPr>
          <a:xfrm>
            <a:off x="3875803" y="0"/>
            <a:ext cx="8245228" cy="5518484"/>
          </a:xfrm>
        </p:spPr>
      </p:pic>
    </p:spTree>
    <p:extLst>
      <p:ext uri="{BB962C8B-B14F-4D97-AF65-F5344CB8AC3E}">
        <p14:creationId xmlns:p14="http://schemas.microsoft.com/office/powerpoint/2010/main" val="310598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Uniform: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4969" y="2211421"/>
            <a:ext cx="3055579" cy="3474244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wear full school uniform every day.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make sure each item of uniform is clearly labelled with your name.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wear sensible school shoes – no trainers please.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877" y="5945824"/>
            <a:ext cx="6240202" cy="646045"/>
          </a:xfrm>
          <a:solidFill>
            <a:srgbClr val="FFFF00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Grey skirts and pinafores are also part of the school uniform.  You can wear red jumpers and cardigans without the school logo.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7" name="Curved Right Arrow 6"/>
          <p:cNvSpPr/>
          <p:nvPr/>
        </p:nvSpPr>
        <p:spPr>
          <a:xfrm rot="13466674">
            <a:off x="7683458" y="5144219"/>
            <a:ext cx="1037230" cy="1968334"/>
          </a:xfrm>
          <a:prstGeom prst="curvedRightArrow">
            <a:avLst/>
          </a:prstGeom>
          <a:solidFill>
            <a:srgbClr val="FF0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9D0F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 rot="21324563">
            <a:off x="4049098" y="408574"/>
            <a:ext cx="6661868" cy="4597472"/>
            <a:chOff x="0" y="58994"/>
            <a:chExt cx="7648464" cy="625428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57" t="8774" r="7741" b="5702"/>
            <a:stretch/>
          </p:blipFill>
          <p:spPr>
            <a:xfrm rot="5400000">
              <a:off x="2481124" y="489254"/>
              <a:ext cx="3000457" cy="2169432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84" t="7041" r="5706" b="11668"/>
            <a:stretch/>
          </p:blipFill>
          <p:spPr>
            <a:xfrm rot="5400000">
              <a:off x="-230139" y="301443"/>
              <a:ext cx="3000457" cy="251555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47" t="11437" b="10659"/>
            <a:stretch/>
          </p:blipFill>
          <p:spPr>
            <a:xfrm rot="5400000">
              <a:off x="2531224" y="3778434"/>
              <a:ext cx="2900256" cy="2169432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0" t="11263" r="4555" b="8683"/>
            <a:stretch/>
          </p:blipFill>
          <p:spPr>
            <a:xfrm rot="5400000">
              <a:off x="-204660" y="3617680"/>
              <a:ext cx="2900257" cy="2490938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9" t="12457" b="11734"/>
            <a:stretch/>
          </p:blipFill>
          <p:spPr>
            <a:xfrm rot="5400000">
              <a:off x="5031655" y="553426"/>
              <a:ext cx="3000458" cy="2187047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6" t="17904" r="12681" b="12419"/>
            <a:stretch/>
          </p:blipFill>
          <p:spPr>
            <a:xfrm>
              <a:off x="5461417" y="3413022"/>
              <a:ext cx="2187047" cy="2900256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53223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 Kit: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90377" y="2157313"/>
            <a:ext cx="3476530" cy="448963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make sure you have your PE kit in school on the days you have PE.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make sure each item of kit is clearly labelled with your name.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don’t wear earrings on PE days.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If you have long hair, please tie it back on PE days.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2251" y="5945824"/>
            <a:ext cx="5186148" cy="64604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You will find out the days when you have PE on your first day back!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49"/>
          <a:stretch>
            <a:fillRect/>
          </a:stretch>
        </p:blipFill>
        <p:spPr bwMode="auto">
          <a:xfrm rot="21171081">
            <a:off x="5137441" y="-106852"/>
            <a:ext cx="1599121" cy="451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5" r="30000" b="19908"/>
          <a:stretch>
            <a:fillRect/>
          </a:stretch>
        </p:blipFill>
        <p:spPr bwMode="auto">
          <a:xfrm rot="21112488">
            <a:off x="8184276" y="-159347"/>
            <a:ext cx="1859391" cy="446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 txBox="1">
            <a:spLocks/>
          </p:cNvSpPr>
          <p:nvPr/>
        </p:nvSpPr>
        <p:spPr>
          <a:xfrm rot="21173521">
            <a:off x="5089554" y="3931231"/>
            <a:ext cx="2421202" cy="111974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</a:rPr>
              <a:t>Indoor </a:t>
            </a:r>
            <a:r>
              <a:rPr lang="en-GB" dirty="0" smtClean="0">
                <a:solidFill>
                  <a:schemeClr val="bg1"/>
                </a:solidFill>
              </a:rPr>
              <a:t>Kit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White T Shirt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Black/Navy </a:t>
            </a:r>
            <a:r>
              <a:rPr lang="en-GB" sz="1000" dirty="0" smtClean="0">
                <a:solidFill>
                  <a:schemeClr val="bg1"/>
                </a:solidFill>
              </a:rPr>
              <a:t>shorts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endParaRPr lang="en-GB" sz="1000" dirty="0">
              <a:solidFill>
                <a:schemeClr val="accent1"/>
              </a:solidFill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endParaRPr lang="en-GB" sz="1000" dirty="0">
              <a:solidFill>
                <a:schemeClr val="accent1"/>
              </a:solidFill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GB" sz="1000" dirty="0">
              <a:solidFill>
                <a:schemeClr val="accent1"/>
              </a:solidFill>
              <a:ea typeface="Calibri"/>
              <a:cs typeface="Times New Roman"/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 txBox="1">
            <a:spLocks/>
          </p:cNvSpPr>
          <p:nvPr/>
        </p:nvSpPr>
        <p:spPr>
          <a:xfrm rot="21170359">
            <a:off x="8107650" y="3520157"/>
            <a:ext cx="2853721" cy="112266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dirty="0" smtClean="0">
                <a:solidFill>
                  <a:schemeClr val="bg1"/>
                </a:solidFill>
              </a:rPr>
              <a:t>Outdoor Kit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White T Shirt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Black jumper/tracksuit top. (No hood)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Black Tracksuit bottoms /Joggers.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Trainers</a:t>
            </a:r>
            <a:endParaRPr lang="en-GB" sz="10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GB" sz="1000" dirty="0">
              <a:solidFill>
                <a:schemeClr val="accent1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3339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u="sng" dirty="0" smtClean="0"/>
              <a:t>Every day</a:t>
            </a:r>
            <a:r>
              <a:rPr lang="en-US" sz="3600" dirty="0" smtClean="0"/>
              <a:t>, please bring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4969" y="2211421"/>
            <a:ext cx="3055579" cy="347424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</a:t>
            </a:r>
            <a:r>
              <a:rPr lang="en-US" dirty="0" smtClean="0">
                <a:latin typeface="+mj-lt"/>
              </a:rPr>
              <a:t> water bottle with your name 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Your coat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Your reading book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Your reading diary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A school bag to hold all your belongings </a:t>
            </a:r>
            <a:endParaRPr lang="en-US" dirty="0">
              <a:latin typeface="+mj-lt"/>
            </a:endParaRPr>
          </a:p>
        </p:txBody>
      </p:sp>
      <p:pic>
        <p:nvPicPr>
          <p:cNvPr id="9" name="Picture Placeholder 8" descr="Painting and Drawing Tools Set">
            <a:extLst>
              <a:ext uri="{FF2B5EF4-FFF2-40B4-BE49-F238E27FC236}">
                <a16:creationId xmlns:a16="http://schemas.microsoft.com/office/drawing/2014/main" id="{71721CA4-A4DE-4064-A8E6-96148525225A}"/>
              </a:ext>
            </a:extLst>
          </p:cNvPr>
          <p:cNvPicPr>
            <a:picLocks noGrp="1" noChangeAspect="1"/>
          </p:cNvPicPr>
          <p:nvPr>
            <p:ph type="pic" sz="quarter" idx="1"/>
          </p:nvPr>
        </p:nvPicPr>
        <p:blipFill rotWithShape="1">
          <a:blip r:embed="rId2"/>
          <a:srcRect l="205" r="205"/>
          <a:stretch/>
        </p:blipFill>
        <p:spPr>
          <a:xfrm>
            <a:off x="3696986" y="0"/>
            <a:ext cx="8495014" cy="5685664"/>
          </a:xfrm>
          <a:solidFill>
            <a:srgbClr val="FF0000"/>
          </a:solidFill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24392" y="5588893"/>
            <a:ext cx="6240202" cy="1069978"/>
          </a:xfrm>
          <a:solidFill>
            <a:srgbClr val="FFFF00"/>
          </a:solidFill>
        </p:spPr>
        <p:txBody>
          <a:bodyPr/>
          <a:lstStyle/>
          <a:p>
            <a:r>
              <a:rPr lang="en-US" sz="2400" dirty="0" smtClean="0">
                <a:solidFill>
                  <a:srgbClr val="080808"/>
                </a:solidFill>
              </a:rPr>
              <a:t>We will provide you with a pencil case and all the stationery you need, so please don’t bring these into school.</a:t>
            </a:r>
            <a:endParaRPr lang="en-US" sz="2400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15</a:t>
            </a:fld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7944493" y="5227093"/>
            <a:ext cx="134982" cy="361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577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008728" cy="1487606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latin typeface="+mj-lt"/>
              </a:rPr>
              <a:t>Please send us your </a:t>
            </a:r>
            <a:br>
              <a:rPr lang="en-US" sz="3200" dirty="0" smtClean="0">
                <a:latin typeface="+mj-lt"/>
              </a:rPr>
            </a:br>
            <a:r>
              <a:rPr lang="en-US" sz="3200" dirty="0" smtClean="0">
                <a:latin typeface="+mj-lt"/>
              </a:rPr>
              <a:t>‘All About Me’ profiles !</a:t>
            </a:r>
            <a:endParaRPr lang="en-US" sz="3200" dirty="0"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ED2A0C-51B7-4C46-8FCB-2E66B0949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2534" y="4294445"/>
            <a:ext cx="3947378" cy="1651379"/>
          </a:xfrm>
          <a:solidFill>
            <a:srgbClr val="FFFF00"/>
          </a:solidFill>
        </p:spPr>
        <p:txBody>
          <a:bodyPr/>
          <a:lstStyle/>
          <a:p>
            <a:r>
              <a:rPr lang="en-US" sz="3600" dirty="0" smtClean="0">
                <a:solidFill>
                  <a:srgbClr val="080808"/>
                </a:solidFill>
              </a:rPr>
              <a:t>We can’t wait to hear all about you!</a:t>
            </a:r>
            <a:endParaRPr lang="en-US" sz="3600" dirty="0">
              <a:solidFill>
                <a:srgbClr val="080808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328" y="182379"/>
            <a:ext cx="4698713" cy="6542054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38966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Have a lovely summer and see you soon!</a:t>
            </a:r>
            <a:endParaRPr lang="ru-RU" sz="3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5FC3B-DD33-4B9A-A5EB-A2301786CE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Miss Brady</a:t>
            </a:r>
            <a:r>
              <a:rPr lang="en-US" dirty="0" smtClean="0">
                <a:latin typeface="+mj-lt"/>
                <a:sym typeface="Wingdings" panose="05000000000000000000" pitchFamily="2" charset="2"/>
              </a:rPr>
              <a:t></a:t>
            </a:r>
            <a:endParaRPr lang="ru-RU" dirty="0">
              <a:latin typeface="+mj-lt"/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8" name="Elm Welcom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955" y="1390343"/>
            <a:ext cx="2590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/>
              <a:t>Teacher Profile:</a:t>
            </a:r>
            <a:endParaRPr lang="en-US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8501" y="2297095"/>
            <a:ext cx="1845045" cy="47824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+mj-lt"/>
              </a:rPr>
              <a:t>Miss Brady</a:t>
            </a:r>
            <a:endParaRPr lang="en-US" dirty="0">
              <a:latin typeface="+mj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0931" y="2775336"/>
            <a:ext cx="5600416" cy="3682071"/>
          </a:xfrm>
          <a:solidFill>
            <a:srgbClr val="CC66FF"/>
          </a:solidFill>
          <a:ln>
            <a:solidFill>
              <a:srgbClr val="0070C0"/>
            </a:solidFill>
          </a:ln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GB" sz="2400" b="1" u="sng" dirty="0">
                <a:solidFill>
                  <a:srgbClr val="080808"/>
                </a:solidFill>
                <a:latin typeface="+mj-lt"/>
              </a:rPr>
              <a:t>I can’t wait to teach you all!</a:t>
            </a:r>
          </a:p>
          <a:p>
            <a:pPr>
              <a:lnSpc>
                <a:spcPct val="120000"/>
              </a:lnSpc>
            </a:pPr>
            <a:endParaRPr lang="en-GB" sz="2400" b="1" dirty="0">
              <a:solidFill>
                <a:srgbClr val="080808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GB" sz="2400" b="1" dirty="0">
                <a:solidFill>
                  <a:srgbClr val="080808"/>
                </a:solidFill>
                <a:latin typeface="+mj-lt"/>
              </a:rPr>
              <a:t>Facts about me:</a:t>
            </a:r>
          </a:p>
          <a:p>
            <a:pPr>
              <a:lnSpc>
                <a:spcPct val="120000"/>
              </a:lnSpc>
            </a:pPr>
            <a:r>
              <a:rPr lang="en-GB" sz="2400" dirty="0">
                <a:solidFill>
                  <a:srgbClr val="080808"/>
                </a:solidFill>
                <a:latin typeface="+mj-lt"/>
              </a:rPr>
              <a:t>I have 2 dogs, a girl called Munchkin and a boy called Tommy!</a:t>
            </a:r>
          </a:p>
          <a:p>
            <a:pPr>
              <a:lnSpc>
                <a:spcPct val="120000"/>
              </a:lnSpc>
            </a:pPr>
            <a:endParaRPr lang="en-GB" sz="2400" dirty="0">
              <a:solidFill>
                <a:srgbClr val="080808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GB" sz="2400" dirty="0">
                <a:solidFill>
                  <a:srgbClr val="080808"/>
                </a:solidFill>
                <a:latin typeface="+mj-lt"/>
              </a:rPr>
              <a:t>I love to go on holiday and chill!</a:t>
            </a:r>
          </a:p>
          <a:p>
            <a:pPr>
              <a:lnSpc>
                <a:spcPct val="120000"/>
              </a:lnSpc>
            </a:pPr>
            <a:endParaRPr lang="en-GB" sz="2400" dirty="0">
              <a:solidFill>
                <a:srgbClr val="080808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GB" sz="2400" dirty="0">
                <a:solidFill>
                  <a:srgbClr val="080808"/>
                </a:solidFill>
                <a:latin typeface="+mj-lt"/>
              </a:rPr>
              <a:t>My favourite colour is pink. </a:t>
            </a:r>
          </a:p>
          <a:p>
            <a:pPr>
              <a:lnSpc>
                <a:spcPct val="120000"/>
              </a:lnSpc>
            </a:pPr>
            <a:endParaRPr lang="en-GB" sz="2400" dirty="0">
              <a:solidFill>
                <a:srgbClr val="080808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GB" sz="2400" dirty="0">
                <a:solidFill>
                  <a:srgbClr val="080808"/>
                </a:solidFill>
                <a:latin typeface="+mj-lt"/>
              </a:rPr>
              <a:t>My favourite subjects to teach are PE and Maths.</a:t>
            </a:r>
          </a:p>
          <a:p>
            <a:pPr marL="0" indent="0" algn="ctr">
              <a:buNone/>
            </a:pPr>
            <a:endParaRPr lang="en-US" sz="2500" b="1" u="sng" dirty="0" smtClean="0">
              <a:solidFill>
                <a:srgbClr val="080808"/>
              </a:solidFill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FC602-D83F-41B2-AE0B-E9BF4B9D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0931" y="6457407"/>
            <a:ext cx="6915218" cy="365125"/>
          </a:xfrm>
          <a:solidFill>
            <a:srgbClr val="FFFF00"/>
          </a:solidFill>
        </p:spPr>
        <p:txBody>
          <a:bodyPr/>
          <a:lstStyle/>
          <a:p>
            <a:r>
              <a:rPr lang="en-US" dirty="0" smtClean="0">
                <a:solidFill>
                  <a:srgbClr val="080808"/>
                </a:solidFill>
              </a:rPr>
              <a:t>I look forward to reading your ‘All About Me’ profiles soon! 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4" t="5162" r="19713" b="24301"/>
          <a:stretch/>
        </p:blipFill>
        <p:spPr>
          <a:xfrm rot="743509">
            <a:off x="6959278" y="266691"/>
            <a:ext cx="3783126" cy="552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2060812" cy="450377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+mj-lt"/>
              </a:rPr>
              <a:t>School Map</a:t>
            </a:r>
            <a:endParaRPr lang="en-US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02566" y="2918507"/>
            <a:ext cx="1164609" cy="73866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080808"/>
                </a:solidFill>
                <a:latin typeface="+mj-lt"/>
              </a:rPr>
              <a:t>Your classroom is here!</a:t>
            </a:r>
            <a:endParaRPr lang="en-GB" sz="1400" b="1" dirty="0">
              <a:solidFill>
                <a:srgbClr val="080808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054" t="26428" r="18743" b="7981"/>
          <a:stretch/>
        </p:blipFill>
        <p:spPr>
          <a:xfrm>
            <a:off x="1853405" y="696293"/>
            <a:ext cx="8635944" cy="5614656"/>
          </a:xfrm>
          <a:prstGeom prst="rect">
            <a:avLst/>
          </a:prstGeom>
        </p:spPr>
      </p:pic>
      <p:sp>
        <p:nvSpPr>
          <p:cNvPr id="10" name="Up Arrow 9"/>
          <p:cNvSpPr/>
          <p:nvPr/>
        </p:nvSpPr>
        <p:spPr>
          <a:xfrm rot="17087434">
            <a:off x="8132470" y="395438"/>
            <a:ext cx="395785" cy="4788826"/>
          </a:xfrm>
          <a:prstGeom prst="upArrow">
            <a:avLst>
              <a:gd name="adj1" fmla="val 53579"/>
              <a:gd name="adj2" fmla="val 46078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 txBox="1">
            <a:spLocks/>
          </p:cNvSpPr>
          <p:nvPr/>
        </p:nvSpPr>
        <p:spPr>
          <a:xfrm>
            <a:off x="73474" y="5447681"/>
            <a:ext cx="2978387" cy="996285"/>
          </a:xfrm>
          <a:prstGeom prst="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rgbClr val="080808"/>
                </a:solidFill>
              </a:rPr>
              <a:t>Here is the map of our school site:</a:t>
            </a:r>
            <a:endParaRPr lang="en-US" sz="2000" dirty="0">
              <a:solidFill>
                <a:srgbClr val="0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4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Welcome to Elm!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You will come into school through this entrance / gate: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" b="2705"/>
          <a:stretch>
            <a:fillRect/>
          </a:stretch>
        </p:blipFill>
        <p:spPr>
          <a:xfrm>
            <a:off x="3300792" y="699247"/>
            <a:ext cx="9191525" cy="6378135"/>
          </a:xfrm>
        </p:spPr>
      </p:pic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Elm!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You can leave your bike or scooter here: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3" b="24383"/>
          <a:stretch>
            <a:fillRect/>
          </a:stretch>
        </p:blipFill>
        <p:spPr>
          <a:xfrm>
            <a:off x="3282244" y="771359"/>
            <a:ext cx="8909756" cy="6086641"/>
          </a:xfrm>
        </p:spPr>
      </p:pic>
      <p:sp>
        <p:nvSpPr>
          <p:cNvPr id="3" name="AutoShape 2" descr="Image.jpeg"/>
          <p:cNvSpPr>
            <a:spLocks noChangeAspect="1" noChangeArrowheads="1"/>
          </p:cNvSpPr>
          <p:nvPr/>
        </p:nvSpPr>
        <p:spPr bwMode="auto">
          <a:xfrm>
            <a:off x="63499" y="-144463"/>
            <a:ext cx="2769667" cy="276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14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Welcome to Elm!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Follow this path to enter the school building: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3" b="243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823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Welcome to Elm!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Come into school through this door: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3" b="243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9165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Play time!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You will play on this playground at breaks and lunchtimes: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3" b="243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44638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Play time!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You will play on this playground at breaks and lunchtimes: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9" b="44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7303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EF6C8FF-3D90-457B-9108-406F928CD7CB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6c05727-aa75-4e4a-9b5f-8a80a1165891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Elementary school presentation</Template>
  <TotalTime>0</TotalTime>
  <Words>583</Words>
  <Application>Microsoft Office PowerPoint</Application>
  <PresentationFormat>Widescreen</PresentationFormat>
  <Paragraphs>91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Comic Sans MS</vt:lpstr>
      <vt:lpstr>Franklin Gothic Book</vt:lpstr>
      <vt:lpstr>Times New Roman</vt:lpstr>
      <vt:lpstr>Wingdings</vt:lpstr>
      <vt:lpstr>Office Theme</vt:lpstr>
      <vt:lpstr>Welcome  to Elm Class!</vt:lpstr>
      <vt:lpstr>Teacher Profile:</vt:lpstr>
      <vt:lpstr>School Map</vt:lpstr>
      <vt:lpstr>Welcome to Elm!</vt:lpstr>
      <vt:lpstr>Welcome to Elm!</vt:lpstr>
      <vt:lpstr>Welcome to Elm!</vt:lpstr>
      <vt:lpstr>Welcome to Elm!</vt:lpstr>
      <vt:lpstr>Play time!</vt:lpstr>
      <vt:lpstr>Play time!</vt:lpstr>
      <vt:lpstr>Timetable</vt:lpstr>
      <vt:lpstr>Learning Overview: Autumn 1</vt:lpstr>
      <vt:lpstr>Houses:</vt:lpstr>
      <vt:lpstr>Uniform:</vt:lpstr>
      <vt:lpstr>PE Kit:</vt:lpstr>
      <vt:lpstr>Every day, please bring:</vt:lpstr>
      <vt:lpstr>Please send us your  ‘All About Me’ profiles !</vt:lpstr>
      <vt:lpstr>Have a lovely summer and see you soon!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2020-06-17T16:12:36Z</dcterms:created>
  <dcterms:modified xsi:type="dcterms:W3CDTF">2020-06-30T15:47:52Z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