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7" r:id="rId3"/>
    <p:sldId id="259" r:id="rId4"/>
    <p:sldId id="260" r:id="rId5"/>
    <p:sldId id="261" r:id="rId6"/>
    <p:sldId id="262" r:id="rId7"/>
    <p:sldId id="281" r:id="rId8"/>
    <p:sldId id="282" r:id="rId9"/>
    <p:sldId id="283" r:id="rId10"/>
    <p:sldId id="284" r:id="rId11"/>
    <p:sldId id="286" r:id="rId12"/>
    <p:sldId id="288" r:id="rId13"/>
    <p:sldId id="290" r:id="rId14"/>
    <p:sldId id="292" r:id="rId15"/>
    <p:sldId id="294" r:id="rId16"/>
    <p:sldId id="296" r:id="rId17"/>
    <p:sldId id="298" r:id="rId18"/>
    <p:sldId id="301" r:id="rId19"/>
    <p:sldId id="300" r:id="rId20"/>
    <p:sldId id="278" r:id="rId2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F0066"/>
    <a:srgbClr val="99FF99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3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810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601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090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19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663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544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619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434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773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992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515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22419-D1C5-4E1E-9D0C-85AE180312A5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818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39452" y="1043216"/>
            <a:ext cx="66450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rgbClr val="FF0000"/>
                </a:solidFill>
                <a:latin typeface="Comic Sans MS" panose="030F0702030302020204" pitchFamily="66" charset="0"/>
              </a:rPr>
              <a:t>Wow Assembly:</a:t>
            </a:r>
          </a:p>
          <a:p>
            <a:r>
              <a:rPr lang="en-GB" sz="4800" dirty="0">
                <a:latin typeface="Comic Sans MS" panose="030F0702030302020204" pitchFamily="66" charset="0"/>
              </a:rPr>
              <a:t> Friday 3</a:t>
            </a:r>
            <a:r>
              <a:rPr lang="en-GB" sz="4800" baseline="30000" dirty="0">
                <a:latin typeface="Comic Sans MS" panose="030F0702030302020204" pitchFamily="66" charset="0"/>
              </a:rPr>
              <a:t>rd</a:t>
            </a:r>
            <a:r>
              <a:rPr lang="en-GB" sz="4800" dirty="0">
                <a:latin typeface="Comic Sans MS" panose="030F0702030302020204" pitchFamily="66" charset="0"/>
              </a:rPr>
              <a:t> December</a:t>
            </a: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811" y="3212789"/>
            <a:ext cx="2686390" cy="250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145" y="4304374"/>
            <a:ext cx="1657350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4304375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87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Elm</a:t>
            </a:r>
          </a:p>
          <a:p>
            <a:pPr algn="ctr"/>
            <a:r>
              <a:rPr lang="en-GB" sz="6600" dirty="0">
                <a:solidFill>
                  <a:srgbClr val="FF0066"/>
                </a:solidFill>
                <a:latin typeface="Comic Sans MS" panose="030F0702030302020204" pitchFamily="66" charset="0"/>
              </a:rPr>
              <a:t>Alaina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for putting in so much effort towards our nativity songs. Alaina you have sung beautifully and have always participated with out actions. Keep up your excellent theatrical skills! Well Done. 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Mr Grice                                    02.12.2021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245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Birch</a:t>
            </a:r>
          </a:p>
          <a:p>
            <a:pPr algn="ctr"/>
            <a:endParaRPr lang="en-GB" sz="16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For</a:t>
            </a:r>
          </a:p>
          <a:p>
            <a:pPr algn="ctr"/>
            <a:r>
              <a:rPr lang="en-GB" sz="5400" dirty="0">
                <a:latin typeface="Comic Sans MS" panose="030F0702030302020204" pitchFamily="66" charset="0"/>
              </a:rPr>
              <a:t>Everyone!</a:t>
            </a:r>
          </a:p>
          <a:p>
            <a:pPr algn="ctr"/>
            <a:r>
              <a:rPr lang="en-GB" sz="2400" b="1" dirty="0">
                <a:latin typeface="Lucida Handwriting" panose="03010101010101010101" pitchFamily="66" charset="0"/>
              </a:rPr>
              <a:t>Well done to everyone in Birch  for </a:t>
            </a:r>
            <a:r>
              <a:rPr lang="en-GB" sz="2400" b="1">
                <a:latin typeface="Lucida Handwriting" panose="03010101010101010101" pitchFamily="66" charset="0"/>
              </a:rPr>
              <a:t>showing excellent </a:t>
            </a:r>
            <a:r>
              <a:rPr lang="en-GB" sz="2400" b="1" dirty="0">
                <a:latin typeface="Lucida Handwriting" panose="03010101010101010101" pitchFamily="66" charset="0"/>
              </a:rPr>
              <a:t>resilience this week .Well done !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Miss Hewitt  &amp; Mrs Downs                                 03.12.21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412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Pine</a:t>
            </a:r>
          </a:p>
          <a:p>
            <a:pPr algn="ctr"/>
            <a:r>
              <a:rPr lang="en-GB" sz="6600" dirty="0">
                <a:solidFill>
                  <a:srgbClr val="CC0099"/>
                </a:solidFill>
                <a:latin typeface="Comic Sans MS" panose="030F0702030302020204" pitchFamily="66" charset="0"/>
              </a:rPr>
              <a:t>Olivia</a:t>
            </a:r>
          </a:p>
          <a:p>
            <a:pPr algn="ctr"/>
            <a:endParaRPr lang="en-GB" sz="16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For using self-awareness to always show outstanding behaviour and learning attitudes in all aspects of school life. Well done! </a:t>
            </a:r>
            <a:r>
              <a:rPr lang="en-GB" sz="2400">
                <a:latin typeface="Comic Sans MS" panose="030F0702030302020204" pitchFamily="66" charset="0"/>
                <a:sym typeface="Wingdings" panose="05000000000000000000" pitchFamily="2" charset="2"/>
              </a:rPr>
              <a:t> </a:t>
            </a:r>
            <a:endParaRPr lang="en-GB" sz="2400" dirty="0">
              <a:latin typeface="Comic Sans MS" panose="030F0702030302020204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Mrs Leedham-Hawkes                                    03.12.21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231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Maple</a:t>
            </a:r>
          </a:p>
          <a:p>
            <a:pPr algn="ctr"/>
            <a:r>
              <a:rPr lang="en-GB" sz="4000" b="1" dirty="0">
                <a:solidFill>
                  <a:srgbClr val="CC0099"/>
                </a:solidFill>
                <a:latin typeface="Lucida Handwriting" panose="03010101010101010101" pitchFamily="66" charset="0"/>
              </a:rPr>
              <a:t>Dexter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For a fantastic attitude towards his learning.  Dexter has been starting his work independently so that he can complete tasks to the best of his ability.  </a:t>
            </a: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Keep it up Dexter!!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Miss Dawson                                 03.12.2021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3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Willow</a:t>
            </a:r>
          </a:p>
          <a:p>
            <a:pPr algn="ctr"/>
            <a:r>
              <a:rPr lang="en-GB" sz="2400" b="1" dirty="0">
                <a:solidFill>
                  <a:srgbClr val="CC0099"/>
                </a:solidFill>
                <a:latin typeface="Lucida Handwriting" panose="03010101010101010101" pitchFamily="66" charset="0"/>
              </a:rPr>
              <a:t>Betsy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For giving 100% in her learning and trying hard to tackle challenges independently in maths.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0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Miss Fisher                                    03.12.2021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081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50993"/>
            <a:ext cx="974450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Spruce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Cleo K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For being an inspiration to all learners, modelling great behaviours for learning and showing kindness </a:t>
            </a:r>
            <a:r>
              <a:rPr lang="en-GB" sz="2400" b="1">
                <a:solidFill>
                  <a:srgbClr val="0070C0"/>
                </a:solidFill>
                <a:latin typeface="Lucida Handwriting" panose="03010101010101010101" pitchFamily="66" charset="0"/>
              </a:rPr>
              <a:t>to everyone in </a:t>
            </a:r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the classroom.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Mr Draper                                            03.12.21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817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Chestnut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3200" b="1" dirty="0">
                <a:solidFill>
                  <a:srgbClr val="CC0099"/>
                </a:solidFill>
                <a:latin typeface="Lucida Handwriting" panose="03010101010101010101" pitchFamily="66" charset="0"/>
              </a:rPr>
              <a:t>Zac</a:t>
            </a:r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 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For his resilience and perseverance in maths this week. He has been challenged with his understanding of fractions and drawn on past learning to help him tackle more challenging problems.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Mr Tennuci                                   02.12.21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654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Aspen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3600" b="1" dirty="0">
                <a:solidFill>
                  <a:srgbClr val="FF0066"/>
                </a:solidFill>
                <a:latin typeface="Lucida Handwriting" panose="03010101010101010101" pitchFamily="66" charset="0"/>
              </a:rPr>
              <a:t>Annalia</a:t>
            </a:r>
          </a:p>
          <a:p>
            <a:pPr algn="ctr"/>
            <a:endParaRPr lang="en-GB" sz="2800" b="1" dirty="0">
              <a:solidFill>
                <a:srgbClr val="FF0066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8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For writing fantastic sentences in English using accurate punctuation and adventurous vocabulary! Keep it up, so impressive! </a:t>
            </a:r>
            <a:r>
              <a:rPr lang="en-GB" sz="2800" b="1" dirty="0">
                <a:solidFill>
                  <a:srgbClr val="0070C0"/>
                </a:solidFill>
                <a:latin typeface="Lucida Handwriting" panose="03010101010101010101" pitchFamily="66" charset="0"/>
                <a:sym typeface="Wingdings" panose="05000000000000000000" pitchFamily="2" charset="2"/>
              </a:rPr>
              <a:t></a:t>
            </a:r>
            <a:endParaRPr lang="en-GB" sz="28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Mrs Read &amp; Mrs Cox				03.12.21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347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Comic Sans MS" panose="030F0702030302020204" pitchFamily="66" charset="0"/>
              </a:rPr>
              <a:t>Aspen Wow Work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3600" b="1" dirty="0">
              <a:solidFill>
                <a:srgbClr val="FF0066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898B76-82F6-49DC-BCDB-21F5F661B0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9592" y="2151064"/>
            <a:ext cx="641985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06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Redwood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7200" smtClean="0">
                <a:solidFill>
                  <a:srgbClr val="CC0099"/>
                </a:solidFill>
                <a:latin typeface="Comic Sans MS" panose="030F0702030302020204" pitchFamily="66" charset="0"/>
              </a:rPr>
              <a:t>Kieran</a:t>
            </a:r>
            <a:endParaRPr lang="en-GB" sz="2400" dirty="0">
              <a:solidFill>
                <a:srgbClr val="CC0099"/>
              </a:solidFill>
              <a:latin typeface="Comic Sans MS" panose="030F0702030302020204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For showing fantastic resilience in his Big Write and challenging himself to include lots of features of a narrative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Miss Shipley                                   03/12/21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413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10937" y="1248982"/>
            <a:ext cx="8311487" cy="752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4000" u="sng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Phrase of the Week</a:t>
            </a:r>
            <a:r>
              <a:rPr lang="en-GB" sz="4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sz="40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047164" y="1132764"/>
            <a:ext cx="8270543" cy="3664723"/>
          </a:xfrm>
          <a:prstGeom prst="wedgeRoundRectCallout">
            <a:avLst>
              <a:gd name="adj1" fmla="val -41281"/>
              <a:gd name="adj2" fmla="val 70330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620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10937" y="1248982"/>
            <a:ext cx="8311487" cy="2101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4000" u="sng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Next Week’s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4000" u="sng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Phrase of the Week</a:t>
            </a:r>
            <a:r>
              <a:rPr lang="en-GB" sz="4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sz="40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36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GB" sz="36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047164" y="1132764"/>
            <a:ext cx="8270543" cy="3664723"/>
          </a:xfrm>
          <a:prstGeom prst="wedgeRoundRectCallout">
            <a:avLst>
              <a:gd name="adj1" fmla="val -41281"/>
              <a:gd name="adj2" fmla="val 70330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995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39452" y="811203"/>
            <a:ext cx="65130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rgbClr val="00B050"/>
                </a:solidFill>
                <a:latin typeface="Comic Sans MS" panose="030F0702030302020204" pitchFamily="66" charset="0"/>
              </a:rPr>
              <a:t>Green Cards!</a:t>
            </a: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sp>
        <p:nvSpPr>
          <p:cNvPr id="4" name="Vertical Scroll 3"/>
          <p:cNvSpPr/>
          <p:nvPr/>
        </p:nvSpPr>
        <p:spPr>
          <a:xfrm rot="10800000">
            <a:off x="1241946" y="2015313"/>
            <a:ext cx="9703558" cy="3744042"/>
          </a:xfrm>
          <a:prstGeom prst="verticalScroll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946366" y="2259874"/>
            <a:ext cx="8334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Violet - Aspen</a:t>
            </a:r>
          </a:p>
        </p:txBody>
      </p:sp>
    </p:spTree>
    <p:extLst>
      <p:ext uri="{BB962C8B-B14F-4D97-AF65-F5344CB8AC3E}">
        <p14:creationId xmlns:p14="http://schemas.microsoft.com/office/powerpoint/2010/main" val="3609985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915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0251" y="886789"/>
            <a:ext cx="107114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rgbClr val="00B0F0"/>
                </a:solidFill>
                <a:latin typeface="Comic Sans MS" panose="030F0702030302020204" pitchFamily="66" charset="0"/>
              </a:rPr>
              <a:t>Scientists of the Week!</a:t>
            </a: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9496" y="1773616"/>
            <a:ext cx="39287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Oak –Lincoln</a:t>
            </a:r>
          </a:p>
          <a:p>
            <a:r>
              <a:rPr lang="en-GB" sz="4000" dirty="0">
                <a:latin typeface="Comic Sans MS" panose="030F0702030302020204" pitchFamily="66" charset="0"/>
              </a:rPr>
              <a:t>Ash – Ronnie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23189" y="3495368"/>
            <a:ext cx="3347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5727465" y="1644086"/>
            <a:ext cx="48323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Birch –  </a:t>
            </a:r>
            <a:endParaRPr lang="en-GB" sz="4000" dirty="0">
              <a:solidFill>
                <a:srgbClr val="CC0099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Pine – Jensen</a:t>
            </a:r>
          </a:p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Elm –  Duke</a:t>
            </a:r>
            <a:endParaRPr lang="en-GB" sz="40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27465" y="3656596"/>
            <a:ext cx="51201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Redwood –  </a:t>
            </a:r>
            <a:endParaRPr lang="en-GB" sz="4000" dirty="0">
              <a:solidFill>
                <a:srgbClr val="CC0099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Chestnut – Mimi </a:t>
            </a:r>
          </a:p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Aspen - Erin</a:t>
            </a:r>
            <a:endParaRPr lang="en-GB" sz="40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09967" y="3097055"/>
            <a:ext cx="48244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Willow –  Roux</a:t>
            </a:r>
            <a:endParaRPr lang="en-GB" sz="4000" dirty="0">
              <a:solidFill>
                <a:srgbClr val="CC0099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Spruce – </a:t>
            </a:r>
            <a:r>
              <a:rPr lang="en-GB" sz="40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Ezmai</a:t>
            </a:r>
            <a:endParaRPr lang="en-GB" sz="4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Maple –</a:t>
            </a:r>
          </a:p>
        </p:txBody>
      </p:sp>
    </p:spTree>
    <p:extLst>
      <p:ext uri="{BB962C8B-B14F-4D97-AF65-F5344CB8AC3E}">
        <p14:creationId xmlns:p14="http://schemas.microsoft.com/office/powerpoint/2010/main" val="1648333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915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64042" y="946484"/>
            <a:ext cx="65130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>
                <a:solidFill>
                  <a:srgbClr val="FF0066"/>
                </a:solidFill>
                <a:latin typeface="Comic Sans MS" panose="030F0702030302020204" pitchFamily="66" charset="0"/>
              </a:rPr>
              <a:t>Weekly Team Points!</a:t>
            </a:r>
          </a:p>
          <a:p>
            <a:pPr algn="ctr"/>
            <a:endParaRPr lang="en-GB" sz="3200" i="1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043692"/>
              </p:ext>
            </p:extLst>
          </p:nvPr>
        </p:nvGraphicFramePr>
        <p:xfrm>
          <a:off x="1465178" y="2497564"/>
          <a:ext cx="9261644" cy="2464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5411">
                  <a:extLst>
                    <a:ext uri="{9D8B030D-6E8A-4147-A177-3AD203B41FA5}">
                      <a16:colId xmlns:a16="http://schemas.microsoft.com/office/drawing/2014/main" val="3299981363"/>
                    </a:ext>
                  </a:extLst>
                </a:gridCol>
                <a:gridCol w="2315411">
                  <a:extLst>
                    <a:ext uri="{9D8B030D-6E8A-4147-A177-3AD203B41FA5}">
                      <a16:colId xmlns:a16="http://schemas.microsoft.com/office/drawing/2014/main" val="3451166365"/>
                    </a:ext>
                  </a:extLst>
                </a:gridCol>
                <a:gridCol w="2315411">
                  <a:extLst>
                    <a:ext uri="{9D8B030D-6E8A-4147-A177-3AD203B41FA5}">
                      <a16:colId xmlns:a16="http://schemas.microsoft.com/office/drawing/2014/main" val="479396576"/>
                    </a:ext>
                  </a:extLst>
                </a:gridCol>
                <a:gridCol w="2315411">
                  <a:extLst>
                    <a:ext uri="{9D8B030D-6E8A-4147-A177-3AD203B41FA5}">
                      <a16:colId xmlns:a16="http://schemas.microsoft.com/office/drawing/2014/main" val="200857127"/>
                    </a:ext>
                  </a:extLst>
                </a:gridCol>
              </a:tblGrid>
              <a:tr h="1232176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Ethelfleda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Grazier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Offa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705136"/>
                  </a:ext>
                </a:extLst>
              </a:tr>
              <a:tr h="1232176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266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7769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1114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Oak</a:t>
            </a:r>
          </a:p>
          <a:p>
            <a:pPr algn="ctr"/>
            <a:r>
              <a:rPr lang="en-GB" sz="6600" dirty="0">
                <a:solidFill>
                  <a:srgbClr val="CC0099"/>
                </a:solidFill>
                <a:latin typeface="Comic Sans MS" panose="030F0702030302020204" pitchFamily="66" charset="0"/>
              </a:rPr>
              <a:t>Olivia</a:t>
            </a:r>
          </a:p>
          <a:p>
            <a:pPr algn="ctr"/>
            <a:endParaRPr lang="en-GB" sz="16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For</a:t>
            </a: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Super information writing about a Polar Bear.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Mrs Laffan                                      03.12.21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174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>
                <a:latin typeface="Comic Sans MS" panose="030F0702030302020204" pitchFamily="66" charset="0"/>
              </a:rPr>
              <a:t>Oak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89B7C6-3879-47D4-B0DF-2B788D9F11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2497" y="1655193"/>
            <a:ext cx="6145036" cy="440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13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atin typeface="Comic Sans MS" panose="030F0702030302020204" pitchFamily="66" charset="0"/>
              </a:rPr>
              <a:t>Ash</a:t>
            </a:r>
          </a:p>
          <a:p>
            <a:pPr algn="ctr"/>
            <a:r>
              <a:rPr lang="en-GB" sz="6600" dirty="0">
                <a:solidFill>
                  <a:srgbClr val="CC0099"/>
                </a:solidFill>
                <a:latin typeface="Comic Sans MS" panose="030F0702030302020204" pitchFamily="66" charset="0"/>
              </a:rPr>
              <a:t> </a:t>
            </a:r>
            <a:r>
              <a:rPr lang="en-GB" sz="6600" dirty="0" err="1">
                <a:solidFill>
                  <a:srgbClr val="CC0099"/>
                </a:solidFill>
                <a:latin typeface="Comic Sans MS" panose="030F0702030302020204" pitchFamily="66" charset="0"/>
              </a:rPr>
              <a:t>Nyarai</a:t>
            </a:r>
            <a:endParaRPr lang="en-GB" sz="6600" dirty="0">
              <a:solidFill>
                <a:srgbClr val="CC0099"/>
              </a:solidFill>
              <a:latin typeface="Comic Sans MS" panose="030F0702030302020204" pitchFamily="66" charset="0"/>
            </a:endParaRPr>
          </a:p>
          <a:p>
            <a:pPr algn="ctr"/>
            <a:endParaRPr lang="en-GB" sz="16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For super writing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>
                <a:solidFill>
                  <a:srgbClr val="0070C0"/>
                </a:solidFill>
                <a:latin typeface="Lucida Handwriting" panose="03010101010101010101" pitchFamily="66" charset="0"/>
              </a:rPr>
              <a:t>Miss Bailey and Mrs Salt                                  03.12.21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338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3747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>
                <a:latin typeface="Comic Sans MS" panose="030F0702030302020204" pitchFamily="66" charset="0"/>
              </a:rPr>
              <a:t>Ash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4" b="21147"/>
          <a:stretch/>
        </p:blipFill>
        <p:spPr>
          <a:xfrm>
            <a:off x="1546920" y="1855234"/>
            <a:ext cx="9181785" cy="420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68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1298</TotalTime>
  <Words>383</Words>
  <Application>Microsoft Office PowerPoint</Application>
  <PresentationFormat>Widescreen</PresentationFormat>
  <Paragraphs>119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Comic Sans MS</vt:lpstr>
      <vt:lpstr>Lucida Handwriting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Woodlands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Maiden</dc:creator>
  <cp:lastModifiedBy>Mrs Marven</cp:lastModifiedBy>
  <cp:revision>204</cp:revision>
  <cp:lastPrinted>2021-12-03T12:27:32Z</cp:lastPrinted>
  <dcterms:created xsi:type="dcterms:W3CDTF">2020-05-30T07:30:34Z</dcterms:created>
  <dcterms:modified xsi:type="dcterms:W3CDTF">2021-12-03T13:19:07Z</dcterms:modified>
</cp:coreProperties>
</file>