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61" r:id="rId2"/>
    <p:sldId id="263" r:id="rId3"/>
    <p:sldId id="265" r:id="rId4"/>
    <p:sldId id="266" r:id="rId5"/>
    <p:sldId id="267" r:id="rId6"/>
    <p:sldId id="268" r:id="rId7"/>
    <p:sldId id="269" r:id="rId8"/>
    <p:sldId id="271" r:id="rId9"/>
    <p:sldId id="272" r:id="rId10"/>
    <p:sldId id="274" r:id="rId11"/>
    <p:sldId id="273" r:id="rId12"/>
    <p:sldId id="275" r:id="rId13"/>
    <p:sldId id="276" r:id="rId14"/>
    <p:sldId id="277" r:id="rId15"/>
    <p:sldId id="278" r:id="rId16"/>
    <p:sldId id="279" r:id="rId17"/>
    <p:sldId id="281" r:id="rId18"/>
    <p:sldId id="282" r:id="rId19"/>
    <p:sldId id="283" r:id="rId20"/>
    <p:sldId id="296" r:id="rId21"/>
    <p:sldId id="284" r:id="rId22"/>
    <p:sldId id="285" r:id="rId23"/>
    <p:sldId id="286" r:id="rId24"/>
    <p:sldId id="287" r:id="rId25"/>
    <p:sldId id="288" r:id="rId26"/>
    <p:sldId id="289" r:id="rId27"/>
    <p:sldId id="291" r:id="rId28"/>
    <p:sldId id="292" r:id="rId29"/>
    <p:sldId id="293" r:id="rId30"/>
    <p:sldId id="294" r:id="rId31"/>
    <p:sldId id="290" r:id="rId32"/>
    <p:sldId id="295" r:id="rId33"/>
    <p:sldId id="300" r:id="rId34"/>
    <p:sldId id="298" r:id="rId35"/>
    <p:sldId id="299" r:id="rId36"/>
    <p:sldId id="297" r:id="rId37"/>
    <p:sldId id="301" r:id="rId38"/>
    <p:sldId id="302" r:id="rId39"/>
    <p:sldId id="303" r:id="rId40"/>
    <p:sldId id="304" r:id="rId41"/>
    <p:sldId id="305" r:id="rId42"/>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Sassoon Infant Md" panose="02000603050000020003" charset="0"/>
      <p:regular r:id="rId47"/>
    </p:embeddedFont>
    <p:embeddedFont>
      <p:font typeface="Twinkl" panose="020B0604020202020204" charset="0"/>
      <p:regular r:id="rId48"/>
      <p:bold r:id="rId49"/>
    </p:embeddedFont>
    <p:embeddedFont>
      <p:font typeface="Twinkl SemiBold" charset="0"/>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CBC273-44E1-46E1-A4D7-3BAFCA144950}">
          <p14:sldIdLst>
            <p14:sldId id="261"/>
            <p14:sldId id="263"/>
            <p14:sldId id="265"/>
            <p14:sldId id="266"/>
            <p14:sldId id="267"/>
            <p14:sldId id="268"/>
            <p14:sldId id="269"/>
            <p14:sldId id="271"/>
            <p14:sldId id="272"/>
            <p14:sldId id="274"/>
            <p14:sldId id="273"/>
            <p14:sldId id="275"/>
            <p14:sldId id="276"/>
            <p14:sldId id="277"/>
            <p14:sldId id="278"/>
            <p14:sldId id="279"/>
            <p14:sldId id="281"/>
            <p14:sldId id="282"/>
            <p14:sldId id="283"/>
            <p14:sldId id="296"/>
            <p14:sldId id="284"/>
            <p14:sldId id="285"/>
            <p14:sldId id="286"/>
            <p14:sldId id="287"/>
            <p14:sldId id="288"/>
            <p14:sldId id="289"/>
            <p14:sldId id="291"/>
            <p14:sldId id="292"/>
            <p14:sldId id="293"/>
            <p14:sldId id="294"/>
            <p14:sldId id="290"/>
            <p14:sldId id="295"/>
            <p14:sldId id="300"/>
            <p14:sldId id="298"/>
            <p14:sldId id="299"/>
            <p14:sldId id="297"/>
            <p14:sldId id="301"/>
            <p14:sldId id="302"/>
            <p14:sldId id="303"/>
            <p14:sldId id="304"/>
            <p14:sldId id="30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97"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7AB"/>
    <a:srgbClr val="DC2C3D"/>
    <a:srgbClr val="5072A6"/>
    <a:srgbClr val="7C54A5"/>
    <a:srgbClr val="F7E9AB"/>
    <a:srgbClr val="CC7FB0"/>
    <a:srgbClr val="B2DD83"/>
    <a:srgbClr val="A4D76B"/>
    <a:srgbClr val="659A2A"/>
    <a:srgbClr val="FFD9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78"/>
      </p:cViewPr>
      <p:guideLst>
        <p:guide orient="horz" pos="2160"/>
        <p:guide pos="2880"/>
        <p:guide pos="317"/>
        <p:guide pos="476"/>
        <p:guide pos="5284"/>
        <p:guide pos="5443"/>
        <p:guide orient="horz" pos="323"/>
        <p:guide orient="horz" pos="482"/>
        <p:guide orient="horz" pos="3997"/>
        <p:guide orient="horz" pos="383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www.twinkl.com.au/resources/maths-australian-curriculum-planit/year-6-maths-australian-curriculum-planit/number-and-algebra-year-6-maths-australian-curriculum-planit"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708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F4C4B11A-8374-4E1C-A11E-71C9F89E3734}"/>
              </a:ext>
            </a:extLst>
          </p:cNvPr>
          <p:cNvSpPr/>
          <p:nvPr userDrawn="1"/>
        </p:nvSpPr>
        <p:spPr bwMode="auto">
          <a:xfrm>
            <a:off x="503238" y="2930525"/>
            <a:ext cx="8137525" cy="3414713"/>
          </a:xfrm>
          <a:prstGeom prst="roundRect">
            <a:avLst>
              <a:gd name="adj" fmla="val 0"/>
            </a:avLst>
          </a:prstGeom>
          <a:solidFill>
            <a:srgbClr val="FFFFFF">
              <a:alpha val="89804"/>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5" name="Rounded Rectangle 23">
            <a:extLst>
              <a:ext uri="{FF2B5EF4-FFF2-40B4-BE49-F238E27FC236}">
                <a16:creationId xmlns:a16="http://schemas.microsoft.com/office/drawing/2014/main" id="{DE819C84-0752-47E1-B16E-A1A8C6D7328C}"/>
              </a:ext>
            </a:extLst>
          </p:cNvPr>
          <p:cNvSpPr/>
          <p:nvPr userDrawn="1"/>
        </p:nvSpPr>
        <p:spPr bwMode="auto">
          <a:xfrm>
            <a:off x="503238" y="512763"/>
            <a:ext cx="8137525" cy="2192337"/>
          </a:xfrm>
          <a:prstGeom prst="roundRect">
            <a:avLst>
              <a:gd name="adj" fmla="val 0"/>
            </a:avLst>
          </a:prstGeom>
          <a:solidFill>
            <a:srgbClr val="FFFFFF">
              <a:alpha val="89804"/>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3" name="Rectangle 2">
            <a:hlinkClick r:id="rId2"/>
            <a:extLst>
              <a:ext uri="{FF2B5EF4-FFF2-40B4-BE49-F238E27FC236}">
                <a16:creationId xmlns:a16="http://schemas.microsoft.com/office/drawing/2014/main" id="{49BD4D31-B5E3-4E1B-BF5E-3CDA028FB210}"/>
              </a:ext>
            </a:extLst>
          </p:cNvPr>
          <p:cNvSpPr/>
          <p:nvPr userDrawn="1"/>
        </p:nvSpPr>
        <p:spPr>
          <a:xfrm>
            <a:off x="8531679" y="6645729"/>
            <a:ext cx="612321" cy="212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450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61962" y="450056"/>
            <a:ext cx="8220075" cy="5957888"/>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221228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35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3" r:id="rId3"/>
    <p:sldLayoutId id="2147483677" r:id="rId4"/>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twinkl.co.uk/resources/keystage2-ks2/ks2-topics/ks2-topics-black-history" TargetMode="Externa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45.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tiff"/><Relationship Id="rId1" Type="http://schemas.openxmlformats.org/officeDocument/2006/relationships/slideLayout" Target="../slideLayouts/slideLayout3.xml"/><Relationship Id="rId6" Type="http://schemas.openxmlformats.org/officeDocument/2006/relationships/hyperlink" Target="https://www.twinkl.co.uk/resources/keystage2-ks2/ks2-topics/ks2-topics-black-history" TargetMode="External"/><Relationship Id="rId5" Type="http://schemas.openxmlformats.org/officeDocument/2006/relationships/image" Target="../media/image52.png"/><Relationship Id="rId4" Type="http://schemas.openxmlformats.org/officeDocument/2006/relationships/image" Target="../media/image51.tiff"/></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hyperlink" Target="https://www.twinkl.co.uk/resources/keystage2-ks2/ks2-topics/ks2-topics-black-history" TargetMode="Externa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59.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17.jf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90" y="6220401"/>
            <a:ext cx="576495" cy="580719"/>
          </a:xfrm>
          <a:prstGeom prst="rect">
            <a:avLst/>
          </a:prstGeom>
        </p:spPr>
      </p:pic>
      <p:sp>
        <p:nvSpPr>
          <p:cNvPr id="6" name="Rectangle 5">
            <a:hlinkClick r:id="rId3"/>
          </p:cNvPr>
          <p:cNvSpPr/>
          <p:nvPr/>
        </p:nvSpPr>
        <p:spPr>
          <a:xfrm>
            <a:off x="7544408" y="6073712"/>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788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1761</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t>Queen Sophie Charlotte marries King George III.</a:t>
            </a:r>
          </a:p>
        </p:txBody>
      </p:sp>
      <p:grpSp>
        <p:nvGrpSpPr>
          <p:cNvPr id="4" name="Group 3"/>
          <p:cNvGrpSpPr/>
          <p:nvPr/>
        </p:nvGrpSpPr>
        <p:grpSpPr>
          <a:xfrm>
            <a:off x="481012" y="766882"/>
            <a:ext cx="3288505" cy="90487"/>
            <a:chOff x="702470" y="774272"/>
            <a:chExt cx="3288505" cy="90487"/>
          </a:xfrm>
          <a:solidFill>
            <a:srgbClr val="FFC000"/>
          </a:solidFill>
        </p:grpSpPr>
        <p:cxnSp>
          <p:nvCxnSpPr>
            <p:cNvPr id="5" name="Straight Connector 4"/>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138738" y="820901"/>
            <a:ext cx="3527832" cy="1957"/>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23895" y="1588358"/>
            <a:ext cx="3458092" cy="4433762"/>
            <a:chOff x="464363" y="1361304"/>
            <a:chExt cx="3458092" cy="4433762"/>
          </a:xfrm>
        </p:grpSpPr>
        <p:pic>
          <p:nvPicPr>
            <p:cNvPr id="9" name="Picture 8">
              <a:extLst>
                <a:ext uri="{FF2B5EF4-FFF2-40B4-BE49-F238E27FC236}">
                  <a16:creationId xmlns:a16="http://schemas.microsoft.com/office/drawing/2014/main" id="{07917BCA-41E8-EE43-9434-B01FFB9B4E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88" y="1659859"/>
              <a:ext cx="3131631" cy="391206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63" y="1361304"/>
              <a:ext cx="3458092" cy="4433762"/>
            </a:xfrm>
            <a:prstGeom prst="rect">
              <a:avLst/>
            </a:prstGeom>
          </p:spPr>
        </p:pic>
      </p:grpSp>
      <p:sp>
        <p:nvSpPr>
          <p:cNvPr id="13" name="Rectangle 12"/>
          <p:cNvSpPr/>
          <p:nvPr/>
        </p:nvSpPr>
        <p:spPr>
          <a:xfrm>
            <a:off x="4046541" y="2073124"/>
            <a:ext cx="4367213" cy="77210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chemeClr val="bg1"/>
                </a:solidFill>
              </a:rPr>
              <a:t>She was the first Black Queen of England, having African ancestry.</a:t>
            </a:r>
          </a:p>
        </p:txBody>
      </p:sp>
      <p:sp>
        <p:nvSpPr>
          <p:cNvPr id="14" name="Rectangle 13"/>
          <p:cNvSpPr/>
          <p:nvPr/>
        </p:nvSpPr>
        <p:spPr>
          <a:xfrm>
            <a:off x="4046539" y="2923184"/>
            <a:ext cx="4367213"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dirty="0">
                <a:solidFill>
                  <a:schemeClr val="bg1"/>
                </a:solidFill>
              </a:rPr>
              <a:t>Charlotte</a:t>
            </a:r>
            <a:r>
              <a:rPr lang="en-GB" dirty="0">
                <a:solidFill>
                  <a:schemeClr val="bg1"/>
                </a:solidFill>
              </a:rPr>
              <a:t> had a number of interests, including music and botany, and she opened several orphanages during her 57 years as queen.</a:t>
            </a:r>
          </a:p>
        </p:txBody>
      </p:sp>
      <p:sp>
        <p:nvSpPr>
          <p:cNvPr id="15" name="Rectangle 14"/>
          <p:cNvSpPr/>
          <p:nvPr/>
        </p:nvSpPr>
        <p:spPr>
          <a:xfrm>
            <a:off x="4046538" y="4327242"/>
            <a:ext cx="4367213"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chemeClr val="bg1"/>
                </a:solidFill>
              </a:rPr>
              <a:t>Charlotte’s portraits were often painted to soften her African features, although the Queen’s favourite portraits were ones that showed her more true likeness</a:t>
            </a:r>
          </a:p>
        </p:txBody>
      </p:sp>
      <p:sp>
        <p:nvSpPr>
          <p:cNvPr id="16" name="Rectangle 15">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89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nvSpPr>
        <p:spPr>
          <a:xfrm>
            <a:off x="1251179"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1765</a:t>
            </a:r>
            <a:endParaRPr lang="en-GB" dirty="0">
              <a:solidFill>
                <a:schemeClr val="tx1"/>
              </a:solidFill>
              <a:latin typeface="Twinkl" pitchFamily="2" charset="77"/>
            </a:endParaRPr>
          </a:p>
        </p:txBody>
      </p:sp>
      <p:sp>
        <p:nvSpPr>
          <p:cNvPr id="7" name="Content Placeholder 6">
            <a:extLst>
              <a:ext uri="{FF2B5EF4-FFF2-40B4-BE49-F238E27FC236}">
                <a16:creationId xmlns:a16="http://schemas.microsoft.com/office/drawing/2014/main" id="{D24C710F-6492-407E-844E-4C842FF59826}"/>
              </a:ext>
            </a:extLst>
          </p:cNvPr>
          <p:cNvSpPr txBox="1">
            <a:spLocks/>
          </p:cNvSpPr>
          <p:nvPr/>
        </p:nvSpPr>
        <p:spPr>
          <a:xfrm>
            <a:off x="1038423" y="1116389"/>
            <a:ext cx="3503222"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campaign for the freedom of enslaved people begins in Britain.</a:t>
            </a:r>
            <a:endParaRPr lang="en-GB" sz="2000" b="1" dirty="0"/>
          </a:p>
        </p:txBody>
      </p:sp>
      <p:sp>
        <p:nvSpPr>
          <p:cNvPr id="8" name="Title 2"/>
          <p:cNvSpPr>
            <a:spLocks noGrp="1"/>
          </p:cNvSpPr>
          <p:nvPr/>
        </p:nvSpPr>
        <p:spPr>
          <a:xfrm>
            <a:off x="5257105"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1772</a:t>
            </a:r>
            <a:endParaRPr lang="en-GB" dirty="0">
              <a:solidFill>
                <a:schemeClr val="tx1"/>
              </a:solidFill>
              <a:latin typeface="Twinkl" pitchFamily="2" charset="77"/>
            </a:endParaRPr>
          </a:p>
        </p:txBody>
      </p:sp>
      <p:sp>
        <p:nvSpPr>
          <p:cNvPr id="9" name="Content Placeholder 6">
            <a:extLst>
              <a:ext uri="{FF2B5EF4-FFF2-40B4-BE49-F238E27FC236}">
                <a16:creationId xmlns:a16="http://schemas.microsoft.com/office/drawing/2014/main" id="{D24C710F-6492-407E-844E-4C842FF59826}"/>
              </a:ext>
            </a:extLst>
          </p:cNvPr>
          <p:cNvSpPr txBox="1">
            <a:spLocks/>
          </p:cNvSpPr>
          <p:nvPr/>
        </p:nvSpPr>
        <p:spPr>
          <a:xfrm>
            <a:off x="4971950" y="979570"/>
            <a:ext cx="3570970"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A decline in slavery begins in England.</a:t>
            </a:r>
            <a:endParaRPr lang="en-GB" sz="2000" b="1" dirty="0"/>
          </a:p>
        </p:txBody>
      </p:sp>
      <p:sp>
        <p:nvSpPr>
          <p:cNvPr id="10" name="Rectangle 9"/>
          <p:cNvSpPr/>
          <p:nvPr/>
        </p:nvSpPr>
        <p:spPr>
          <a:xfrm>
            <a:off x="651723" y="670523"/>
            <a:ext cx="4186774" cy="3996726"/>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039988" y="670522"/>
            <a:ext cx="3426663" cy="3996727"/>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54831" y="983259"/>
            <a:ext cx="1488816" cy="90487"/>
            <a:chOff x="2502159" y="774272"/>
            <a:chExt cx="1488816" cy="90487"/>
          </a:xfrm>
          <a:solidFill>
            <a:srgbClr val="FFC000"/>
          </a:solidFill>
        </p:grpSpPr>
        <p:cxnSp>
          <p:nvCxnSpPr>
            <p:cNvPr id="15" name="Straight Connector 14"/>
            <p:cNvCxnSpPr/>
            <p:nvPr/>
          </p:nvCxnSpPr>
          <p:spPr>
            <a:xfrm flipV="1">
              <a:off x="2502159" y="822200"/>
              <a:ext cx="1488816" cy="7038"/>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3588670" y="985860"/>
            <a:ext cx="2306200" cy="90487"/>
            <a:chOff x="1684775" y="774272"/>
            <a:chExt cx="2306200" cy="90487"/>
          </a:xfrm>
          <a:solidFill>
            <a:srgbClr val="FFC000"/>
          </a:solidFill>
        </p:grpSpPr>
        <p:cxnSp>
          <p:nvCxnSpPr>
            <p:cNvPr id="19" name="Straight Connector 18"/>
            <p:cNvCxnSpPr/>
            <p:nvPr/>
          </p:nvCxnSpPr>
          <p:spPr>
            <a:xfrm>
              <a:off x="1684775" y="816915"/>
              <a:ext cx="2306200" cy="52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7620000" y="1028503"/>
            <a:ext cx="1048142"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70803" y="472440"/>
            <a:ext cx="698" cy="565497"/>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5736" y="4857749"/>
            <a:ext cx="7911818" cy="1455417"/>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err="1">
                <a:solidFill>
                  <a:schemeClr val="bg1"/>
                </a:solidFill>
              </a:rPr>
              <a:t>Olaudah</a:t>
            </a:r>
            <a:r>
              <a:rPr lang="en-GB" b="1" dirty="0">
                <a:solidFill>
                  <a:schemeClr val="bg1"/>
                </a:solidFill>
              </a:rPr>
              <a:t> Equiano </a:t>
            </a:r>
            <a:r>
              <a:rPr lang="en-GB" dirty="0">
                <a:solidFill>
                  <a:schemeClr val="bg1"/>
                </a:solidFill>
              </a:rPr>
              <a:t>was enslaved at the age of 11 and eventually bought his freedom. He campaigned for the abolition of slavery with the ‘Sons of Africa’ and would go on to write and publish his autobiography detailing his experiences as an enslaved person.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625" y="2102893"/>
            <a:ext cx="2676454" cy="275485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8698"/>
          <a:stretch/>
        </p:blipFill>
        <p:spPr>
          <a:xfrm>
            <a:off x="1288615" y="2556408"/>
            <a:ext cx="2985827" cy="2091792"/>
          </a:xfrm>
          <a:prstGeom prst="rect">
            <a:avLst/>
          </a:prstGeom>
        </p:spPr>
      </p:pic>
      <p:sp>
        <p:nvSpPr>
          <p:cNvPr id="24" name="Rectangle 23">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9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750"/>
                                        <p:tgtEl>
                                          <p:spTgt spid="21"/>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750"/>
                                        <p:tgtEl>
                                          <p:spTgt spid="18"/>
                                        </p:tgtEl>
                                      </p:cBhvr>
                                    </p:animEffect>
                                  </p:childTnLst>
                                </p:cTn>
                              </p:par>
                            </p:childTnLst>
                          </p:cTn>
                        </p:par>
                        <p:par>
                          <p:cTn id="32" fill="hold">
                            <p:stCondLst>
                              <p:cond delay="75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750"/>
                                        <p:tgtEl>
                                          <p:spTgt spid="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1774</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First record of a Black British voter.</a:t>
            </a:r>
          </a:p>
        </p:txBody>
      </p:sp>
      <p:grpSp>
        <p:nvGrpSpPr>
          <p:cNvPr id="4" name="Group 3"/>
          <p:cNvGrpSpPr/>
          <p:nvPr/>
        </p:nvGrpSpPr>
        <p:grpSpPr>
          <a:xfrm>
            <a:off x="762000" y="774272"/>
            <a:ext cx="3050951" cy="90487"/>
            <a:chOff x="940024" y="774272"/>
            <a:chExt cx="3050951" cy="90487"/>
          </a:xfrm>
          <a:solidFill>
            <a:srgbClr val="FFC000"/>
          </a:solidFill>
        </p:grpSpPr>
        <p:cxnSp>
          <p:nvCxnSpPr>
            <p:cNvPr id="5" name="Straight Connector 4"/>
            <p:cNvCxnSpPr/>
            <p:nvPr/>
          </p:nvCxnSpPr>
          <p:spPr>
            <a:xfrm>
              <a:off x="940024" y="811467"/>
              <a:ext cx="3050951" cy="10732"/>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106074" y="811467"/>
            <a:ext cx="3555326" cy="5366"/>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780734" y="464219"/>
            <a:ext cx="316" cy="34724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063" y="1554345"/>
            <a:ext cx="2303935" cy="2760408"/>
          </a:xfrm>
          <a:prstGeom prst="rect">
            <a:avLst/>
          </a:prstGeom>
        </p:spPr>
      </p:pic>
      <p:sp>
        <p:nvSpPr>
          <p:cNvPr id="11" name="Rectangle 10"/>
          <p:cNvSpPr/>
          <p:nvPr/>
        </p:nvSpPr>
        <p:spPr>
          <a:xfrm>
            <a:off x="1875033" y="5615376"/>
            <a:ext cx="6561018" cy="710552"/>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600" dirty="0">
                <a:solidFill>
                  <a:schemeClr val="bg1"/>
                </a:solidFill>
                <a:latin typeface="Twinkl" pitchFamily="2" charset="0"/>
                <a:ea typeface="Calibri" panose="020F0502020204030204" pitchFamily="34" charset="0"/>
                <a:cs typeface="Times New Roman" panose="02020603050405020304" pitchFamily="18" charset="0"/>
              </a:rPr>
              <a:t>He also wrote, acted and composed, as well lobbied</a:t>
            </a:r>
            <a:br>
              <a:rPr lang="en-GB" sz="1600" dirty="0">
                <a:solidFill>
                  <a:schemeClr val="bg1"/>
                </a:solidFill>
                <a:latin typeface="Twinkl" pitchFamily="2" charset="0"/>
                <a:ea typeface="Calibri" panose="020F0502020204030204" pitchFamily="34" charset="0"/>
                <a:cs typeface="Times New Roman" panose="02020603050405020304" pitchFamily="18" charset="0"/>
              </a:rPr>
            </a:br>
            <a:r>
              <a:rPr lang="en-GB" sz="1600" dirty="0">
                <a:solidFill>
                  <a:schemeClr val="bg1"/>
                </a:solidFill>
                <a:latin typeface="Twinkl" pitchFamily="2" charset="0"/>
                <a:ea typeface="Calibri" panose="020F0502020204030204" pitchFamily="34" charset="0"/>
                <a:cs typeface="Times New Roman" panose="02020603050405020304" pitchFamily="18" charset="0"/>
              </a:rPr>
              <a:t>for the slave trade to be abolished.</a:t>
            </a:r>
            <a:endParaRPr lang="en-GB" sz="1600" dirty="0">
              <a:solidFill>
                <a:schemeClr val="bg1"/>
              </a:solidFill>
            </a:endParaRPr>
          </a:p>
        </p:txBody>
      </p:sp>
      <p:pic>
        <p:nvPicPr>
          <p:cNvPr id="10" name="Picture 9">
            <a:extLst>
              <a:ext uri="{FF2B5EF4-FFF2-40B4-BE49-F238E27FC236}">
                <a16:creationId xmlns:a16="http://schemas.microsoft.com/office/drawing/2014/main" id="{55326CFB-D398-4381-AF13-4E7E7B225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958" y="4524556"/>
            <a:ext cx="1796143" cy="1801372"/>
          </a:xfrm>
          <a:prstGeom prst="rect">
            <a:avLst/>
          </a:prstGeom>
        </p:spPr>
      </p:pic>
      <p:sp>
        <p:nvSpPr>
          <p:cNvPr id="12" name="Rectangle 11"/>
          <p:cNvSpPr/>
          <p:nvPr/>
        </p:nvSpPr>
        <p:spPr>
          <a:xfrm>
            <a:off x="3295650" y="1554345"/>
            <a:ext cx="5140403" cy="1271988"/>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07000"/>
              </a:lnSpc>
              <a:spcAft>
                <a:spcPts val="800"/>
              </a:spcAft>
            </a:pPr>
            <a:r>
              <a:rPr lang="en-GB" sz="1600" b="1" dirty="0">
                <a:latin typeface="Twinkl" pitchFamily="2" charset="0"/>
                <a:ea typeface="Calibri" panose="020F0502020204030204" pitchFamily="34" charset="0"/>
                <a:cs typeface="Times New Roman" panose="02020603050405020304" pitchFamily="18" charset="0"/>
              </a:rPr>
              <a:t>Ignatius Sancho</a:t>
            </a:r>
            <a:r>
              <a:rPr lang="en-GB" sz="1600" dirty="0">
                <a:latin typeface="Twinkl" pitchFamily="2" charset="0"/>
                <a:ea typeface="Calibri" panose="020F0502020204030204" pitchFamily="34" charset="0"/>
                <a:cs typeface="Times New Roman" panose="02020603050405020304" pitchFamily="18" charset="0"/>
              </a:rPr>
              <a:t>, born on a slave ship and taken from his parents to work as a servant in Greenwich, was the first known Black person to vote in a British general election.</a:t>
            </a:r>
          </a:p>
        </p:txBody>
      </p:sp>
      <p:sp>
        <p:nvSpPr>
          <p:cNvPr id="13" name="Rectangle 12"/>
          <p:cNvSpPr/>
          <p:nvPr/>
        </p:nvSpPr>
        <p:spPr>
          <a:xfrm>
            <a:off x="3295649" y="2895772"/>
            <a:ext cx="5140403" cy="1202994"/>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a:solidFill>
                  <a:schemeClr val="bg1"/>
                </a:solidFill>
                <a:latin typeface="Twinkl" pitchFamily="2" charset="0"/>
                <a:ea typeface="Calibri" panose="020F0502020204030204" pitchFamily="34" charset="0"/>
                <a:cs typeface="Times New Roman" panose="02020603050405020304" pitchFamily="18" charset="0"/>
              </a:rPr>
              <a:t>He t</a:t>
            </a:r>
            <a:r>
              <a:rPr lang="en-GB" sz="1600" dirty="0">
                <a:solidFill>
                  <a:schemeClr val="bg1"/>
                </a:solidFill>
                <a:latin typeface="Twinkl" pitchFamily="2" charset="0"/>
              </a:rPr>
              <a:t>aught himself how to read and write and immediately began speaking out against the slave trade, as well as learning how to compose music and write poetry on the subject.</a:t>
            </a:r>
            <a:endParaRPr lang="en-GB" sz="1600" dirty="0">
              <a:solidFill>
                <a:schemeClr val="bg1"/>
              </a:solidFill>
            </a:endParaRPr>
          </a:p>
        </p:txBody>
      </p:sp>
      <p:sp>
        <p:nvSpPr>
          <p:cNvPr id="14" name="Rectangle 13"/>
          <p:cNvSpPr/>
          <p:nvPr/>
        </p:nvSpPr>
        <p:spPr>
          <a:xfrm>
            <a:off x="3295648" y="4195623"/>
            <a:ext cx="5140403" cy="99396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07000"/>
              </a:lnSpc>
              <a:spcAft>
                <a:spcPts val="800"/>
              </a:spcAft>
            </a:pPr>
            <a:r>
              <a:rPr lang="en-GB" sz="1600" dirty="0">
                <a:solidFill>
                  <a:schemeClr val="bg1"/>
                </a:solidFill>
                <a:latin typeface="Twinkl" pitchFamily="2" charset="0"/>
              </a:rPr>
              <a:t>In 1773, he </a:t>
            </a:r>
            <a:r>
              <a:rPr lang="en-GB" sz="1600" dirty="0">
                <a:solidFill>
                  <a:schemeClr val="bg1"/>
                </a:solidFill>
                <a:latin typeface="Twinkl" pitchFamily="2" charset="0"/>
                <a:cs typeface="Times New Roman" panose="02020603050405020304" pitchFamily="18" charset="0"/>
              </a:rPr>
              <a:t>set up a</a:t>
            </a:r>
            <a:r>
              <a:rPr lang="en-GB" sz="1600" dirty="0">
                <a:solidFill>
                  <a:schemeClr val="bg1"/>
                </a:solidFill>
                <a:latin typeface="Twinkl" pitchFamily="2" charset="0"/>
                <a:ea typeface="Calibri" panose="020F0502020204030204" pitchFamily="34" charset="0"/>
                <a:cs typeface="Times New Roman" panose="02020603050405020304" pitchFamily="18" charset="0"/>
              </a:rPr>
              <a:t> grocery shop in Westminster, making him eligible to cast a vote in the 1774 and 1780 elections. </a:t>
            </a:r>
          </a:p>
        </p:txBody>
      </p:sp>
      <p:sp>
        <p:nvSpPr>
          <p:cNvPr id="15" name="Rectangle 14">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0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1775 - 1783 </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Black slave soldiers forced to beg on the streets. </a:t>
            </a:r>
          </a:p>
        </p:txBody>
      </p:sp>
      <p:grpSp>
        <p:nvGrpSpPr>
          <p:cNvPr id="4" name="Group 3"/>
          <p:cNvGrpSpPr/>
          <p:nvPr/>
        </p:nvGrpSpPr>
        <p:grpSpPr>
          <a:xfrm>
            <a:off x="485776" y="762614"/>
            <a:ext cx="2481261" cy="90487"/>
            <a:chOff x="1509714" y="774272"/>
            <a:chExt cx="2481261" cy="90487"/>
          </a:xfrm>
          <a:solidFill>
            <a:srgbClr val="FFC000"/>
          </a:solidFill>
        </p:grpSpPr>
        <p:cxnSp>
          <p:nvCxnSpPr>
            <p:cNvPr id="5" name="Straight Connector 4"/>
            <p:cNvCxnSpPr>
              <a:stCxn id="2" idx="1"/>
            </p:cNvCxnSpPr>
            <p:nvPr/>
          </p:nvCxnSpPr>
          <p:spPr>
            <a:xfrm flipV="1">
              <a:off x="1509714" y="822200"/>
              <a:ext cx="2481261" cy="11657"/>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972175" y="807857"/>
            <a:ext cx="2524125" cy="1434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475664" y="814150"/>
            <a:ext cx="0" cy="557855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52801" y="2724932"/>
            <a:ext cx="4809272" cy="1756992"/>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solidFill>
                  <a:schemeClr val="bg1"/>
                </a:solidFill>
                <a:latin typeface="Twinkl" pitchFamily="2" charset="0"/>
              </a:rPr>
              <a:t>Black American slave soldiers, who fought for Britain in the American Revolutionary War, arrived in London. However, they had no money and were forced to beg on the streets.</a:t>
            </a:r>
            <a:endParaRPr lang="en-GB" sz="2000" dirty="0">
              <a:solidFill>
                <a:schemeClr val="bg1"/>
              </a:solidFill>
            </a:endParaRPr>
          </a:p>
        </p:txBody>
      </p:sp>
      <p:pic>
        <p:nvPicPr>
          <p:cNvPr id="13" name="Picture 12">
            <a:extLst>
              <a:ext uri="{FF2B5EF4-FFF2-40B4-BE49-F238E27FC236}">
                <a16:creationId xmlns:a16="http://schemas.microsoft.com/office/drawing/2014/main" id="{83D9B839-6234-4AE9-8346-1AF65323A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914" y="1771149"/>
            <a:ext cx="2973271" cy="4837456"/>
          </a:xfrm>
          <a:prstGeom prst="rect">
            <a:avLst/>
          </a:prstGeom>
        </p:spPr>
      </p:pic>
      <p:sp>
        <p:nvSpPr>
          <p:cNvPr id="18" name="Rectangle 17">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294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20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1779</a:t>
            </a:r>
          </a:p>
        </p:txBody>
      </p:sp>
      <p:sp>
        <p:nvSpPr>
          <p:cNvPr id="3" name="Content Placeholder 6"/>
          <p:cNvSpPr txBox="1">
            <a:spLocks/>
          </p:cNvSpPr>
          <p:nvPr/>
        </p:nvSpPr>
        <p:spPr>
          <a:xfrm>
            <a:off x="661988" y="93363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First portrait showing a Black British aristocrat and heiress is painted.</a:t>
            </a:r>
          </a:p>
        </p:txBody>
      </p:sp>
      <p:grpSp>
        <p:nvGrpSpPr>
          <p:cNvPr id="4" name="Group 3"/>
          <p:cNvGrpSpPr/>
          <p:nvPr/>
        </p:nvGrpSpPr>
        <p:grpSpPr>
          <a:xfrm>
            <a:off x="762000" y="774272"/>
            <a:ext cx="3050951" cy="90487"/>
            <a:chOff x="940024" y="774272"/>
            <a:chExt cx="3050951" cy="90487"/>
          </a:xfrm>
          <a:solidFill>
            <a:srgbClr val="FFC000"/>
          </a:solidFill>
        </p:grpSpPr>
        <p:cxnSp>
          <p:nvCxnSpPr>
            <p:cNvPr id="5" name="Straight Connector 4"/>
            <p:cNvCxnSpPr/>
            <p:nvPr/>
          </p:nvCxnSpPr>
          <p:spPr>
            <a:xfrm>
              <a:off x="940024" y="811467"/>
              <a:ext cx="3050951" cy="10732"/>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106074" y="811467"/>
            <a:ext cx="3555326" cy="5366"/>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780734" y="464219"/>
            <a:ext cx="316" cy="34724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191134" y="1629956"/>
            <a:ext cx="3188614" cy="3325827"/>
            <a:chOff x="457739" y="1979061"/>
            <a:chExt cx="3023106" cy="2879177"/>
          </a:xfrm>
        </p:grpSpPr>
        <p:pic>
          <p:nvPicPr>
            <p:cNvPr id="11" name="Picture 10">
              <a:extLst>
                <a:ext uri="{FF2B5EF4-FFF2-40B4-BE49-F238E27FC236}">
                  <a16:creationId xmlns:a16="http://schemas.microsoft.com/office/drawing/2014/main" id="{2CDC1D15-26CB-4963-B2CF-48570DA684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84" t="7819" r="12646" b="1794"/>
            <a:stretch/>
          </p:blipFill>
          <p:spPr>
            <a:xfrm>
              <a:off x="604837" y="2088365"/>
              <a:ext cx="2676526" cy="268366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9703" y="1907097"/>
              <a:ext cx="2879177" cy="3023106"/>
            </a:xfrm>
            <a:prstGeom prst="rect">
              <a:avLst/>
            </a:prstGeom>
          </p:spPr>
        </p:pic>
      </p:grpSp>
      <p:sp>
        <p:nvSpPr>
          <p:cNvPr id="14" name="Rectangle 13"/>
          <p:cNvSpPr/>
          <p:nvPr/>
        </p:nvSpPr>
        <p:spPr>
          <a:xfrm>
            <a:off x="661988" y="1733838"/>
            <a:ext cx="4233862" cy="179892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nSpc>
                <a:spcPct val="107000"/>
              </a:lnSpc>
            </a:pPr>
            <a:r>
              <a:rPr lang="en-GB" sz="1600" dirty="0">
                <a:solidFill>
                  <a:schemeClr val="bg1"/>
                </a:solidFill>
                <a:latin typeface="Twinkl" pitchFamily="2" charset="0"/>
              </a:rPr>
              <a:t>This famous portrait shows </a:t>
            </a:r>
            <a:r>
              <a:rPr lang="en-GB" sz="1600" b="1" dirty="0">
                <a:solidFill>
                  <a:schemeClr val="bg1"/>
                </a:solidFill>
                <a:latin typeface="Twinkl" pitchFamily="2" charset="0"/>
              </a:rPr>
              <a:t>Dido Elizabeth Belle </a:t>
            </a:r>
            <a:r>
              <a:rPr lang="en-GB" sz="1600" dirty="0">
                <a:solidFill>
                  <a:schemeClr val="bg1"/>
                </a:solidFill>
                <a:latin typeface="Twinkl" pitchFamily="2" charset="0"/>
              </a:rPr>
              <a:t>and </a:t>
            </a:r>
            <a:r>
              <a:rPr lang="en-GB" sz="1600" dirty="0">
                <a:solidFill>
                  <a:schemeClr val="bg1"/>
                </a:solidFill>
                <a:latin typeface="Twinkl" pitchFamily="2" charset="0"/>
                <a:ea typeface="Calibri" panose="020F0502020204030204" pitchFamily="34" charset="0"/>
                <a:cs typeface="Times New Roman" panose="02020603050405020304" pitchFamily="18" charset="0"/>
              </a:rPr>
              <a:t>her cousin together as equals, which is </a:t>
            </a:r>
            <a:r>
              <a:rPr lang="en-GB" sz="1600" dirty="0">
                <a:solidFill>
                  <a:schemeClr val="bg1"/>
                </a:solidFill>
                <a:latin typeface="Twinkl" pitchFamily="2" charset="0"/>
              </a:rPr>
              <a:t>highly unusual for 18</a:t>
            </a:r>
            <a:r>
              <a:rPr lang="en-GB" sz="1600" baseline="30000" dirty="0">
                <a:solidFill>
                  <a:schemeClr val="bg1"/>
                </a:solidFill>
                <a:latin typeface="Twinkl" pitchFamily="2" charset="0"/>
              </a:rPr>
              <a:t>th</a:t>
            </a:r>
            <a:r>
              <a:rPr lang="en-GB" sz="1600" dirty="0">
                <a:solidFill>
                  <a:schemeClr val="bg1"/>
                </a:solidFill>
                <a:latin typeface="Twinkl" pitchFamily="2" charset="0"/>
              </a:rPr>
              <a:t> century British art. Dido’s aristocratic upbringing is apparent in her expensive silk gown and pearl necklace. </a:t>
            </a:r>
            <a:endParaRPr lang="en-GB" sz="1600" b="1" dirty="0">
              <a:solidFill>
                <a:schemeClr val="bg1"/>
              </a:solidFill>
              <a:latin typeface="Twinkl" pitchFamily="2" charset="0"/>
              <a:ea typeface="Calibri" panose="020F0502020204030204" pitchFamily="34" charset="0"/>
              <a:cs typeface="Times New Roman" panose="02020603050405020304" pitchFamily="18" charset="0"/>
            </a:endParaRPr>
          </a:p>
        </p:txBody>
      </p:sp>
      <p:sp>
        <p:nvSpPr>
          <p:cNvPr id="15" name="Rectangle 14"/>
          <p:cNvSpPr/>
          <p:nvPr/>
        </p:nvSpPr>
        <p:spPr>
          <a:xfrm>
            <a:off x="661988" y="3687769"/>
            <a:ext cx="4233862" cy="2047841"/>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07000"/>
              </a:lnSpc>
            </a:pPr>
            <a:r>
              <a:rPr lang="en-GB" sz="1600" b="1" dirty="0">
                <a:solidFill>
                  <a:schemeClr val="bg1"/>
                </a:solidFill>
                <a:latin typeface="Twinkl" pitchFamily="2" charset="0"/>
                <a:ea typeface="Calibri" panose="020F0502020204030204" pitchFamily="34" charset="0"/>
                <a:cs typeface="Times New Roman" panose="02020603050405020304" pitchFamily="18" charset="0"/>
              </a:rPr>
              <a:t>Dido </a:t>
            </a:r>
            <a:r>
              <a:rPr lang="en-GB" sz="1600" dirty="0">
                <a:solidFill>
                  <a:schemeClr val="bg1"/>
                </a:solidFill>
                <a:latin typeface="Twinkl" pitchFamily="2" charset="0"/>
              </a:rPr>
              <a:t>was raised as part of an aristocratic family in Georgian Britain. She was born in the Caribbean in 1761 but spent much of her life at Kenwood House on Hampstead Heath in North London. She lived there with her great-uncle William Murray, 1</a:t>
            </a:r>
            <a:r>
              <a:rPr lang="en-GB" sz="1600" baseline="30000" dirty="0">
                <a:solidFill>
                  <a:schemeClr val="bg1"/>
                </a:solidFill>
                <a:latin typeface="Twinkl" pitchFamily="2" charset="0"/>
              </a:rPr>
              <a:t>st</a:t>
            </a:r>
            <a:r>
              <a:rPr lang="en-GB" sz="1600" dirty="0">
                <a:solidFill>
                  <a:schemeClr val="bg1"/>
                </a:solidFill>
                <a:latin typeface="Twinkl" pitchFamily="2" charset="0"/>
              </a:rPr>
              <a:t> Earl of Mansfield, the Lord Chief Justice.</a:t>
            </a:r>
          </a:p>
        </p:txBody>
      </p:sp>
      <p:sp>
        <p:nvSpPr>
          <p:cNvPr id="16" name="Rectangle 15"/>
          <p:cNvSpPr/>
          <p:nvPr/>
        </p:nvSpPr>
        <p:spPr>
          <a:xfrm>
            <a:off x="5345578" y="4988745"/>
            <a:ext cx="2879726" cy="128383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pPr>
            <a:r>
              <a:rPr lang="en-GB" sz="1600" dirty="0">
                <a:solidFill>
                  <a:schemeClr val="bg1"/>
                </a:solidFill>
                <a:latin typeface="Twinkl" pitchFamily="2" charset="0"/>
              </a:rPr>
              <a:t>She was brought up as a lady rather than as a servant and was taught to read, write and play music.</a:t>
            </a:r>
          </a:p>
        </p:txBody>
      </p:sp>
      <p:sp>
        <p:nvSpPr>
          <p:cNvPr id="17" name="Rectangle 16">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786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1792 - 1815 </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Black soldiers in London after the Napoleonic Wars.</a:t>
            </a:r>
          </a:p>
        </p:txBody>
      </p:sp>
      <p:grpSp>
        <p:nvGrpSpPr>
          <p:cNvPr id="4" name="Group 3"/>
          <p:cNvGrpSpPr/>
          <p:nvPr/>
        </p:nvGrpSpPr>
        <p:grpSpPr>
          <a:xfrm>
            <a:off x="485776" y="762614"/>
            <a:ext cx="2481261" cy="90487"/>
            <a:chOff x="1509714" y="774272"/>
            <a:chExt cx="2481261" cy="90487"/>
          </a:xfrm>
          <a:solidFill>
            <a:srgbClr val="FFC000"/>
          </a:solidFill>
        </p:grpSpPr>
        <p:cxnSp>
          <p:nvCxnSpPr>
            <p:cNvPr id="5" name="Straight Connector 4"/>
            <p:cNvCxnSpPr>
              <a:stCxn id="2" idx="1"/>
            </p:cNvCxnSpPr>
            <p:nvPr/>
          </p:nvCxnSpPr>
          <p:spPr>
            <a:xfrm flipV="1">
              <a:off x="1509714" y="822200"/>
              <a:ext cx="2481261" cy="11657"/>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972175" y="807857"/>
            <a:ext cx="2524125" cy="1434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8475664" y="814150"/>
            <a:ext cx="20636" cy="320548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1D297F8-0A70-4441-ADD7-5866F9780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584" y="1566442"/>
            <a:ext cx="4211005" cy="4830181"/>
          </a:xfrm>
          <a:prstGeom prst="rect">
            <a:avLst/>
          </a:prstGeom>
        </p:spPr>
      </p:pic>
      <p:sp>
        <p:nvSpPr>
          <p:cNvPr id="15" name="Rectangle 14"/>
          <p:cNvSpPr/>
          <p:nvPr/>
        </p:nvSpPr>
        <p:spPr>
          <a:xfrm>
            <a:off x="1726406" y="5397309"/>
            <a:ext cx="6323707" cy="83366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2000" dirty="0">
                <a:solidFill>
                  <a:schemeClr val="bg1"/>
                </a:solidFill>
                <a:latin typeface="Twinkl" pitchFamily="2" charset="0"/>
              </a:rPr>
              <a:t>Black soldiers and seamen settled in London </a:t>
            </a:r>
            <a:br>
              <a:rPr lang="en-GB" sz="2000" dirty="0">
                <a:solidFill>
                  <a:schemeClr val="bg1"/>
                </a:solidFill>
                <a:latin typeface="Twinkl" pitchFamily="2" charset="0"/>
              </a:rPr>
            </a:br>
            <a:r>
              <a:rPr lang="en-GB" sz="2000" dirty="0">
                <a:solidFill>
                  <a:schemeClr val="bg1"/>
                </a:solidFill>
                <a:latin typeface="Twinkl" pitchFamily="2" charset="0"/>
              </a:rPr>
              <a:t>after fighting in the Napoleonic Wars.</a:t>
            </a:r>
            <a:endParaRPr lang="en-GB" sz="2000" dirty="0">
              <a:solidFill>
                <a:schemeClr val="bg1"/>
              </a:solidFill>
            </a:endParaRPr>
          </a:p>
        </p:txBody>
      </p:sp>
      <p:pic>
        <p:nvPicPr>
          <p:cNvPr id="13" name="Picture 12">
            <a:extLst>
              <a:ext uri="{FF2B5EF4-FFF2-40B4-BE49-F238E27FC236}">
                <a16:creationId xmlns:a16="http://schemas.microsoft.com/office/drawing/2014/main" id="{83D9B839-6234-4AE9-8346-1AF65323A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44" y="3209925"/>
            <a:ext cx="2088949" cy="3398680"/>
          </a:xfrm>
          <a:prstGeom prst="rect">
            <a:avLst/>
          </a:prstGeom>
        </p:spPr>
      </p:pic>
      <p:cxnSp>
        <p:nvCxnSpPr>
          <p:cNvPr id="14" name="Straight Connector 13"/>
          <p:cNvCxnSpPr/>
          <p:nvPr/>
        </p:nvCxnSpPr>
        <p:spPr>
          <a:xfrm>
            <a:off x="8476458" y="4005290"/>
            <a:ext cx="191292" cy="2354"/>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angle 16">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234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683896" y="811467"/>
            <a:ext cx="3171824" cy="1073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680404" y="814150"/>
            <a:ext cx="20636" cy="320548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505938" y="4005290"/>
            <a:ext cx="191292" cy="2354"/>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1833</a:t>
            </a:r>
          </a:p>
        </p:txBody>
      </p:sp>
      <p:cxnSp>
        <p:nvCxnSpPr>
          <p:cNvPr id="6" name="Straight Connector 5"/>
          <p:cNvCxnSpPr/>
          <p:nvPr/>
        </p:nvCxnSpPr>
        <p:spPr>
          <a:xfrm>
            <a:off x="5106074" y="811467"/>
            <a:ext cx="3555326" cy="5366"/>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Slavery Abolition Act becomes law in Britain.</a:t>
            </a:r>
            <a:endParaRPr lang="en-GB" sz="2000" b="1" dirty="0"/>
          </a:p>
        </p:txBody>
      </p:sp>
      <p:pic>
        <p:nvPicPr>
          <p:cNvPr id="9" name="Picture 8">
            <a:extLst>
              <a:ext uri="{FF2B5EF4-FFF2-40B4-BE49-F238E27FC236}">
                <a16:creationId xmlns:a16="http://schemas.microsoft.com/office/drawing/2014/main" id="{8A4144B0-C0AA-4700-B1CC-59B3FD0802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2628" y="1774798"/>
            <a:ext cx="4394751" cy="4318027"/>
          </a:xfrm>
          <a:prstGeom prst="rect">
            <a:avLst/>
          </a:prstGeom>
        </p:spPr>
      </p:pic>
      <p:sp>
        <p:nvSpPr>
          <p:cNvPr id="10" name="Rectangle 9">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27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childTnLst>
                                </p:cTn>
                              </p:par>
                            </p:childTnLst>
                          </p:cTn>
                        </p:par>
                        <p:par>
                          <p:cTn id="23" fill="hold">
                            <p:stCondLst>
                              <p:cond delay="225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750"/>
                            </p:stCondLst>
                            <p:childTnLst>
                              <p:par>
                                <p:cTn id="28" presetID="22" presetClass="entr" presetSubtype="8"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1834</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Decline in the Black population</a:t>
            </a:r>
            <a:r>
              <a:rPr lang="en-GB" sz="2000" dirty="0">
                <a:latin typeface="Twinkl" pitchFamily="2" charset="0"/>
              </a:rPr>
              <a:t>.</a:t>
            </a:r>
          </a:p>
        </p:txBody>
      </p:sp>
      <p:grpSp>
        <p:nvGrpSpPr>
          <p:cNvPr id="4" name="Group 3"/>
          <p:cNvGrpSpPr/>
          <p:nvPr/>
        </p:nvGrpSpPr>
        <p:grpSpPr>
          <a:xfrm>
            <a:off x="481012" y="766882"/>
            <a:ext cx="3288505" cy="90487"/>
            <a:chOff x="702470" y="774272"/>
            <a:chExt cx="3288505" cy="90487"/>
          </a:xfrm>
          <a:solidFill>
            <a:srgbClr val="FFC000"/>
          </a:solidFill>
        </p:grpSpPr>
        <p:cxnSp>
          <p:nvCxnSpPr>
            <p:cNvPr id="5" name="Straight Connector 4"/>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flipV="1">
            <a:off x="5138738" y="814809"/>
            <a:ext cx="3517582" cy="609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967071" y="5165327"/>
            <a:ext cx="5020469" cy="77210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chemeClr val="bg1"/>
                </a:solidFill>
                <a:latin typeface="Twinkl" pitchFamily="2" charset="0"/>
              </a:rPr>
              <a:t>There was a decline in the Black population due to restrictions on immigration from Africa.</a:t>
            </a:r>
            <a:endParaRPr lang="en-GB" dirty="0">
              <a:solidFill>
                <a:schemeClr val="bg1"/>
              </a:solidFill>
            </a:endParaRPr>
          </a:p>
        </p:txBody>
      </p:sp>
      <p:grpSp>
        <p:nvGrpSpPr>
          <p:cNvPr id="19" name="Group 18"/>
          <p:cNvGrpSpPr/>
          <p:nvPr/>
        </p:nvGrpSpPr>
        <p:grpSpPr>
          <a:xfrm>
            <a:off x="2557813" y="1603883"/>
            <a:ext cx="3713972" cy="3368149"/>
            <a:chOff x="2557813" y="1603883"/>
            <a:chExt cx="3713972" cy="3368149"/>
          </a:xfrm>
        </p:grpSpPr>
        <p:sp>
          <p:nvSpPr>
            <p:cNvPr id="17" name="Rectangle 16">
              <a:extLst>
                <a:ext uri="{FF2B5EF4-FFF2-40B4-BE49-F238E27FC236}">
                  <a16:creationId xmlns:a16="http://schemas.microsoft.com/office/drawing/2014/main" id="{38DD7530-20F6-449D-98D3-B99BE5CCC6A1}"/>
                </a:ext>
              </a:extLst>
            </p:cNvPr>
            <p:cNvSpPr/>
            <p:nvPr/>
          </p:nvSpPr>
          <p:spPr>
            <a:xfrm>
              <a:off x="2557813" y="1603883"/>
              <a:ext cx="3713972" cy="336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10DFD251-BE33-4D07-9DDB-8D0ADDE648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5662" y="1709787"/>
              <a:ext cx="3447838" cy="3161956"/>
            </a:xfrm>
            <a:prstGeom prst="rect">
              <a:avLst/>
            </a:prstGeom>
          </p:spPr>
        </p:pic>
      </p:grpSp>
      <p:sp>
        <p:nvSpPr>
          <p:cNvPr id="26" name="Rectangle 25">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29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1855</a:t>
            </a:r>
          </a:p>
        </p:txBody>
      </p:sp>
      <p:sp>
        <p:nvSpPr>
          <p:cNvPr id="3" name="Content Placeholder 6"/>
          <p:cNvSpPr txBox="1">
            <a:spLocks/>
          </p:cNvSpPr>
          <p:nvPr/>
        </p:nvSpPr>
        <p:spPr>
          <a:xfrm>
            <a:off x="661988" y="90696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2000" b="1" dirty="0">
                <a:latin typeface="Twinkl" pitchFamily="2" charset="0"/>
              </a:rPr>
              <a:t>Mary </a:t>
            </a:r>
            <a:r>
              <a:rPr lang="en-GB" altLang="en-US" sz="2000" b="1" dirty="0" err="1">
                <a:latin typeface="Twinkl" pitchFamily="2" charset="0"/>
              </a:rPr>
              <a:t>Seacole</a:t>
            </a:r>
            <a:r>
              <a:rPr lang="en-GB" altLang="en-US" sz="2000" b="1" dirty="0">
                <a:latin typeface="Twinkl" pitchFamily="2" charset="0"/>
              </a:rPr>
              <a:t> sets up her own hospital to care for wounded soldiers in the Crimean War.</a:t>
            </a:r>
          </a:p>
        </p:txBody>
      </p:sp>
      <p:grpSp>
        <p:nvGrpSpPr>
          <p:cNvPr id="4" name="Group 3"/>
          <p:cNvGrpSpPr/>
          <p:nvPr/>
        </p:nvGrpSpPr>
        <p:grpSpPr>
          <a:xfrm>
            <a:off x="481012" y="766882"/>
            <a:ext cx="3288505" cy="90487"/>
            <a:chOff x="702470" y="774272"/>
            <a:chExt cx="3288505" cy="90487"/>
          </a:xfrm>
          <a:solidFill>
            <a:srgbClr val="FFC000"/>
          </a:solidFill>
        </p:grpSpPr>
        <p:cxnSp>
          <p:nvCxnSpPr>
            <p:cNvPr id="5" name="Straight Connector 4"/>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flipV="1">
            <a:off x="5138738" y="814809"/>
            <a:ext cx="3517582" cy="609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DD1D144-BE75-40C5-8080-730C1D1FEF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496" y="1842414"/>
            <a:ext cx="6120041" cy="3866273"/>
          </a:xfrm>
          <a:prstGeom prst="rect">
            <a:avLst/>
          </a:prstGeom>
        </p:spPr>
      </p:pic>
      <p:pic>
        <p:nvPicPr>
          <p:cNvPr id="13" name="Picture 12">
            <a:extLst>
              <a:ext uri="{FF2B5EF4-FFF2-40B4-BE49-F238E27FC236}">
                <a16:creationId xmlns:a16="http://schemas.microsoft.com/office/drawing/2014/main" id="{9DEEEDC1-5207-4DDF-8C80-D1E0DEDCA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52" y="2780478"/>
            <a:ext cx="4158865" cy="3606389"/>
          </a:xfrm>
          <a:prstGeom prst="rect">
            <a:avLst/>
          </a:prstGeom>
        </p:spPr>
      </p:pic>
      <p:sp>
        <p:nvSpPr>
          <p:cNvPr id="14" name="Rectangle 13">
            <a:extLst>
              <a:ext uri="{FF2B5EF4-FFF2-40B4-BE49-F238E27FC236}">
                <a16:creationId xmlns:a16="http://schemas.microsoft.com/office/drawing/2014/main" id="{07C7BEA4-4775-4877-9371-A52B87CC8E17}"/>
              </a:ext>
            </a:extLst>
          </p:cNvPr>
          <p:cNvSpPr/>
          <p:nvPr/>
        </p:nvSpPr>
        <p:spPr>
          <a:xfrm>
            <a:off x="4341453" y="3003230"/>
            <a:ext cx="4072298" cy="1200329"/>
          </a:xfrm>
          <a:prstGeom prst="rect">
            <a:avLst/>
          </a:prstGeom>
          <a:solidFill>
            <a:srgbClr val="0F87AB"/>
          </a:solidFill>
        </p:spPr>
        <p:txBody>
          <a:bodyPr wrap="square">
            <a:spAutoFit/>
          </a:bodyPr>
          <a:lstStyle/>
          <a:p>
            <a:r>
              <a:rPr lang="en-GB" altLang="en-US" dirty="0">
                <a:solidFill>
                  <a:schemeClr val="bg1"/>
                </a:solidFill>
                <a:latin typeface="Twinkl" pitchFamily="2" charset="0"/>
              </a:rPr>
              <a:t>Although Mary had very good references, her offer of help during the Crimean War was turned down by the War Office because she was Black.</a:t>
            </a:r>
          </a:p>
        </p:txBody>
      </p:sp>
      <p:sp>
        <p:nvSpPr>
          <p:cNvPr id="16" name="Rectangle 15">
            <a:extLst>
              <a:ext uri="{FF2B5EF4-FFF2-40B4-BE49-F238E27FC236}">
                <a16:creationId xmlns:a16="http://schemas.microsoft.com/office/drawing/2014/main" id="{4D592787-1302-43C8-8728-E285282A405A}"/>
              </a:ext>
            </a:extLst>
          </p:cNvPr>
          <p:cNvSpPr/>
          <p:nvPr/>
        </p:nvSpPr>
        <p:spPr>
          <a:xfrm>
            <a:off x="5104724" y="2075183"/>
            <a:ext cx="3298371" cy="77210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b="1" dirty="0">
                <a:solidFill>
                  <a:schemeClr val="bg1"/>
                </a:solidFill>
                <a:latin typeface="Twinkl" pitchFamily="2" charset="0"/>
              </a:rPr>
              <a:t>Mary Seacole </a:t>
            </a:r>
            <a:r>
              <a:rPr lang="en-GB" altLang="en-US" dirty="0">
                <a:solidFill>
                  <a:schemeClr val="bg1"/>
                </a:solidFill>
                <a:latin typeface="Twinkl" pitchFamily="2" charset="0"/>
              </a:rPr>
              <a:t>overcame racial prejudice to help others. </a:t>
            </a:r>
          </a:p>
        </p:txBody>
      </p:sp>
      <p:sp>
        <p:nvSpPr>
          <p:cNvPr id="20" name="Rectangle 19">
            <a:extLst>
              <a:ext uri="{FF2B5EF4-FFF2-40B4-BE49-F238E27FC236}">
                <a16:creationId xmlns:a16="http://schemas.microsoft.com/office/drawing/2014/main" id="{0120C0D7-AFB7-447E-BFD4-951E32E5F857}"/>
              </a:ext>
            </a:extLst>
          </p:cNvPr>
          <p:cNvSpPr/>
          <p:nvPr/>
        </p:nvSpPr>
        <p:spPr>
          <a:xfrm>
            <a:off x="4902977" y="4297811"/>
            <a:ext cx="3510774" cy="1200329"/>
          </a:xfrm>
          <a:prstGeom prst="rect">
            <a:avLst/>
          </a:prstGeom>
          <a:solidFill>
            <a:srgbClr val="0F87AB"/>
          </a:solidFill>
        </p:spPr>
        <p:txBody>
          <a:bodyPr wrap="square">
            <a:spAutoFit/>
          </a:bodyPr>
          <a:lstStyle/>
          <a:p>
            <a:r>
              <a:rPr lang="en-GB" altLang="en-US" dirty="0">
                <a:solidFill>
                  <a:schemeClr val="bg1"/>
                </a:solidFill>
                <a:latin typeface="Twinkl" pitchFamily="2" charset="0"/>
              </a:rPr>
              <a:t>Despite this, she </a:t>
            </a:r>
            <a:r>
              <a:rPr lang="en-US" altLang="en-US" dirty="0">
                <a:solidFill>
                  <a:schemeClr val="bg1"/>
                </a:solidFill>
                <a:latin typeface="Twinkl" pitchFamily="2" charset="0"/>
              </a:rPr>
              <a:t>decided to pay for herself to get to Crimea and set up her own hospital just two miles from the fighting</a:t>
            </a:r>
            <a:r>
              <a:rPr lang="en-GB" altLang="en-US" dirty="0">
                <a:solidFill>
                  <a:schemeClr val="bg1"/>
                </a:solidFill>
                <a:latin typeface="Twinkl" pitchFamily="2" charset="0"/>
              </a:rPr>
              <a:t>.</a:t>
            </a:r>
          </a:p>
        </p:txBody>
      </p:sp>
      <p:sp>
        <p:nvSpPr>
          <p:cNvPr id="21" name="Rectangle 20">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015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animBg="1"/>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1880s</a:t>
            </a:r>
          </a:p>
        </p:txBody>
      </p:sp>
      <p:sp>
        <p:nvSpPr>
          <p:cNvPr id="8" name="Content Placeholder 6"/>
          <p:cNvSpPr txBox="1">
            <a:spLocks/>
          </p:cNvSpPr>
          <p:nvPr/>
        </p:nvSpPr>
        <p:spPr>
          <a:xfrm>
            <a:off x="661988" y="889616"/>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New Black communities are formed in Liverpool and Cardiff</a:t>
            </a:r>
            <a:r>
              <a:rPr lang="en-GB" sz="2000" dirty="0">
                <a:latin typeface="Twinkl" pitchFamily="2" charset="0"/>
              </a:rPr>
              <a:t>.</a:t>
            </a:r>
          </a:p>
        </p:txBody>
      </p:sp>
      <p:grpSp>
        <p:nvGrpSpPr>
          <p:cNvPr id="9" name="Group 8"/>
          <p:cNvGrpSpPr/>
          <p:nvPr/>
        </p:nvGrpSpPr>
        <p:grpSpPr>
          <a:xfrm>
            <a:off x="481012" y="766882"/>
            <a:ext cx="3288505" cy="90487"/>
            <a:chOff x="702470" y="774272"/>
            <a:chExt cx="3288505" cy="90487"/>
          </a:xfrm>
          <a:solidFill>
            <a:srgbClr val="FFC000"/>
          </a:solidFill>
        </p:grpSpPr>
        <p:cxnSp>
          <p:nvCxnSpPr>
            <p:cNvPr id="10" name="Straight Connector 9"/>
            <p:cNvCxnSpPr>
              <a:stCxn id="7"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Connector 11"/>
          <p:cNvCxnSpPr/>
          <p:nvPr/>
        </p:nvCxnSpPr>
        <p:spPr>
          <a:xfrm>
            <a:off x="5257800" y="814809"/>
            <a:ext cx="339852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0FD7C1A-C3EC-4E7E-A4EA-AE4B77A50BD8}"/>
              </a:ext>
            </a:extLst>
          </p:cNvPr>
          <p:cNvGrpSpPr/>
          <p:nvPr/>
        </p:nvGrpSpPr>
        <p:grpSpPr>
          <a:xfrm>
            <a:off x="5783580" y="1530771"/>
            <a:ext cx="3130141" cy="5075364"/>
            <a:chOff x="1091741" y="1699458"/>
            <a:chExt cx="2832961" cy="4593502"/>
          </a:xfrm>
        </p:grpSpPr>
        <p:pic>
          <p:nvPicPr>
            <p:cNvPr id="15" name="Picture 14">
              <a:extLst>
                <a:ext uri="{FF2B5EF4-FFF2-40B4-BE49-F238E27FC236}">
                  <a16:creationId xmlns:a16="http://schemas.microsoft.com/office/drawing/2014/main" id="{A703DFC2-EB0D-408B-98BE-6511AC30A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741" y="1699458"/>
              <a:ext cx="2832961" cy="4593502"/>
            </a:xfrm>
            <a:prstGeom prst="rect">
              <a:avLst/>
            </a:prstGeom>
          </p:spPr>
        </p:pic>
        <p:sp>
          <p:nvSpPr>
            <p:cNvPr id="16" name="Oval 15">
              <a:extLst>
                <a:ext uri="{FF2B5EF4-FFF2-40B4-BE49-F238E27FC236}">
                  <a16:creationId xmlns:a16="http://schemas.microsoft.com/office/drawing/2014/main" id="{0D706D45-AE88-42DC-805A-E99CC2678625}"/>
                </a:ext>
              </a:extLst>
            </p:cNvPr>
            <p:cNvSpPr/>
            <p:nvPr/>
          </p:nvSpPr>
          <p:spPr>
            <a:xfrm>
              <a:off x="2319452" y="5503124"/>
              <a:ext cx="156117" cy="156117"/>
            </a:xfrm>
            <a:prstGeom prst="ellipse">
              <a:avLst/>
            </a:prstGeom>
            <a:solidFill>
              <a:srgbClr val="FF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0C924EF-D572-4BF9-8089-8A4D8C449F03}"/>
                </a:ext>
              </a:extLst>
            </p:cNvPr>
            <p:cNvSpPr/>
            <p:nvPr/>
          </p:nvSpPr>
          <p:spPr>
            <a:xfrm>
              <a:off x="2475569" y="4512252"/>
              <a:ext cx="156117" cy="156117"/>
            </a:xfrm>
            <a:prstGeom prst="ellipse">
              <a:avLst/>
            </a:prstGeom>
            <a:solidFill>
              <a:srgbClr val="FF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062515-E591-4AC5-91B3-FD969B74AE7D}"/>
                </a:ext>
              </a:extLst>
            </p:cNvPr>
            <p:cNvSpPr txBox="1"/>
            <p:nvPr/>
          </p:nvSpPr>
          <p:spPr>
            <a:xfrm>
              <a:off x="1403908" y="4213943"/>
              <a:ext cx="1125067" cy="369332"/>
            </a:xfrm>
            <a:prstGeom prst="rect">
              <a:avLst/>
            </a:prstGeom>
            <a:noFill/>
          </p:spPr>
          <p:txBody>
            <a:bodyPr wrap="square" rtlCol="0">
              <a:spAutoFit/>
            </a:bodyPr>
            <a:lstStyle/>
            <a:p>
              <a:r>
                <a:rPr lang="en-GB" dirty="0"/>
                <a:t>Liverpool</a:t>
              </a:r>
            </a:p>
          </p:txBody>
        </p:sp>
        <p:sp>
          <p:nvSpPr>
            <p:cNvPr id="19" name="TextBox 18">
              <a:extLst>
                <a:ext uri="{FF2B5EF4-FFF2-40B4-BE49-F238E27FC236}">
                  <a16:creationId xmlns:a16="http://schemas.microsoft.com/office/drawing/2014/main" id="{1A494950-9DFE-4F10-9656-F9F04A899EA7}"/>
                </a:ext>
              </a:extLst>
            </p:cNvPr>
            <p:cNvSpPr txBox="1"/>
            <p:nvPr/>
          </p:nvSpPr>
          <p:spPr>
            <a:xfrm>
              <a:off x="1101676" y="5474575"/>
              <a:ext cx="906150" cy="369332"/>
            </a:xfrm>
            <a:prstGeom prst="rect">
              <a:avLst/>
            </a:prstGeom>
            <a:noFill/>
          </p:spPr>
          <p:txBody>
            <a:bodyPr wrap="square" rtlCol="0">
              <a:spAutoFit/>
            </a:bodyPr>
            <a:lstStyle/>
            <a:p>
              <a:r>
                <a:rPr lang="en-GB" dirty="0"/>
                <a:t>Cardiff</a:t>
              </a:r>
            </a:p>
          </p:txBody>
        </p:sp>
      </p:grpSp>
      <p:sp>
        <p:nvSpPr>
          <p:cNvPr id="21" name="Rectangle 20"/>
          <p:cNvSpPr/>
          <p:nvPr/>
        </p:nvSpPr>
        <p:spPr>
          <a:xfrm>
            <a:off x="3045221" y="1830422"/>
            <a:ext cx="2738359" cy="1603104"/>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chemeClr val="bg1"/>
                </a:solidFill>
                <a:latin typeface="Twinkl" pitchFamily="2" charset="0"/>
              </a:rPr>
              <a:t>Small groups of Black dockside communities began to grow in ports, such as Liverpool and Cardiff. </a:t>
            </a:r>
          </a:p>
        </p:txBody>
      </p:sp>
      <p:sp>
        <p:nvSpPr>
          <p:cNvPr id="22" name="Rectangle 21">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18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b="35593"/>
          <a:stretch/>
        </p:blipFill>
        <p:spPr>
          <a:xfrm>
            <a:off x="493613" y="2997049"/>
            <a:ext cx="8156773" cy="3379475"/>
          </a:xfrm>
          <a:prstGeom prst="rect">
            <a:avLst/>
          </a:prstGeom>
        </p:spPr>
      </p:pic>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AD43</a:t>
            </a:r>
          </a:p>
        </p:txBody>
      </p:sp>
      <p:sp>
        <p:nvSpPr>
          <p:cNvPr id="3" name="Content Placeholder 6"/>
          <p:cNvSpPr txBox="1">
            <a:spLocks/>
          </p:cNvSpPr>
          <p:nvPr/>
        </p:nvSpPr>
        <p:spPr>
          <a:xfrm>
            <a:off x="661989" y="85205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Roman conquest begins.</a:t>
            </a:r>
          </a:p>
        </p:txBody>
      </p:sp>
      <p:pic>
        <p:nvPicPr>
          <p:cNvPr id="5" name="Picture 4">
            <a:extLst>
              <a:ext uri="{FF2B5EF4-FFF2-40B4-BE49-F238E27FC236}">
                <a16:creationId xmlns:a16="http://schemas.microsoft.com/office/drawing/2014/main" id="{C276C43E-EBE8-45D0-B18B-636CDFD2E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022"/>
          <a:stretch/>
        </p:blipFill>
        <p:spPr>
          <a:xfrm>
            <a:off x="3476287" y="3369409"/>
            <a:ext cx="5174099" cy="2805307"/>
          </a:xfrm>
          <a:prstGeom prst="rect">
            <a:avLst/>
          </a:prstGeom>
        </p:spPr>
      </p:pic>
      <p:sp>
        <p:nvSpPr>
          <p:cNvPr id="11" name="Rectangle 10"/>
          <p:cNvSpPr/>
          <p:nvPr/>
        </p:nvSpPr>
        <p:spPr>
          <a:xfrm>
            <a:off x="3524079" y="1838404"/>
            <a:ext cx="5174098" cy="83366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sz="2000" dirty="0">
                <a:latin typeface="Twinkl" pitchFamily="2" charset="0"/>
              </a:rPr>
              <a:t>Roman soldiers were drawn from all over North Africa and Europe. </a:t>
            </a:r>
            <a:endParaRPr lang="en-GB" sz="2000" dirty="0"/>
          </a:p>
        </p:txBody>
      </p:sp>
      <p:pic>
        <p:nvPicPr>
          <p:cNvPr id="4" name="Picture 3">
            <a:extLst>
              <a:ext uri="{FF2B5EF4-FFF2-40B4-BE49-F238E27FC236}">
                <a16:creationId xmlns:a16="http://schemas.microsoft.com/office/drawing/2014/main" id="{2DF3CACA-7947-4E05-B758-1466EF5FF0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989" y="1157246"/>
            <a:ext cx="3208170" cy="5381940"/>
          </a:xfrm>
          <a:prstGeom prst="rect">
            <a:avLst/>
          </a:prstGeom>
        </p:spPr>
      </p:pic>
      <p:grpSp>
        <p:nvGrpSpPr>
          <p:cNvPr id="14" name="Group 13"/>
          <p:cNvGrpSpPr/>
          <p:nvPr/>
        </p:nvGrpSpPr>
        <p:grpSpPr>
          <a:xfrm rot="10800000">
            <a:off x="5286474" y="731712"/>
            <a:ext cx="3370262" cy="90487"/>
            <a:chOff x="620713" y="774272"/>
            <a:chExt cx="3370262" cy="90487"/>
          </a:xfrm>
          <a:solidFill>
            <a:srgbClr val="FFC000"/>
          </a:solidFill>
        </p:grpSpPr>
        <p:cxnSp>
          <p:nvCxnSpPr>
            <p:cNvPr id="15" name="Straight Connector 14"/>
            <p:cNvCxnSpPr/>
            <p:nvPr/>
          </p:nvCxnSpPr>
          <p:spPr>
            <a:xfrm rot="10800000" flipH="1" flipV="1">
              <a:off x="620713" y="819516"/>
              <a:ext cx="3370262" cy="2683"/>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hlinkClick r:id="rId5"/>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14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childTnLst>
                          </p:cTn>
                        </p:par>
                        <p:par>
                          <p:cTn id="11" fill="hold">
                            <p:stCondLst>
                              <p:cond delay="75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275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34834" y="480402"/>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20</a:t>
            </a:r>
            <a:r>
              <a:rPr lang="en-GB" baseline="30000" dirty="0">
                <a:solidFill>
                  <a:schemeClr val="tx1"/>
                </a:solidFill>
                <a:latin typeface="Twinkl" pitchFamily="2" charset="77"/>
              </a:rPr>
              <a:t>th</a:t>
            </a:r>
            <a:r>
              <a:rPr lang="en-GB" dirty="0">
                <a:solidFill>
                  <a:schemeClr val="tx1"/>
                </a:solidFill>
                <a:latin typeface="Twinkl" pitchFamily="2" charset="77"/>
              </a:rPr>
              <a:t> Century</a:t>
            </a:r>
          </a:p>
        </p:txBody>
      </p:sp>
      <p:sp>
        <p:nvSpPr>
          <p:cNvPr id="3" name="Content Placeholder 6"/>
          <p:cNvSpPr txBox="1">
            <a:spLocks/>
          </p:cNvSpPr>
          <p:nvPr/>
        </p:nvSpPr>
        <p:spPr>
          <a:xfrm>
            <a:off x="781051" y="963495"/>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Black people in Britain in the 20</a:t>
            </a:r>
            <a:r>
              <a:rPr lang="en-GB" sz="2000" b="1" baseline="30000" dirty="0">
                <a:latin typeface="Twinkl" pitchFamily="2" charset="0"/>
              </a:rPr>
              <a:t>th</a:t>
            </a:r>
            <a:r>
              <a:rPr lang="en-GB" sz="2000" b="1" dirty="0">
                <a:latin typeface="Twinkl" pitchFamily="2" charset="0"/>
              </a:rPr>
              <a:t> century.</a:t>
            </a:r>
          </a:p>
        </p:txBody>
      </p:sp>
      <p:cxnSp>
        <p:nvCxnSpPr>
          <p:cNvPr id="5" name="Straight Connector 4"/>
          <p:cNvCxnSpPr/>
          <p:nvPr/>
        </p:nvCxnSpPr>
        <p:spPr>
          <a:xfrm flipV="1">
            <a:off x="8483756" y="814150"/>
            <a:ext cx="0" cy="557855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039281" y="711533"/>
            <a:ext cx="2457019" cy="221331"/>
            <a:chOff x="6039281" y="711533"/>
            <a:chExt cx="2457019" cy="221331"/>
          </a:xfrm>
        </p:grpSpPr>
        <p:cxnSp>
          <p:nvCxnSpPr>
            <p:cNvPr id="4" name="Straight Connector 3"/>
            <p:cNvCxnSpPr/>
            <p:nvPr/>
          </p:nvCxnSpPr>
          <p:spPr>
            <a:xfrm>
              <a:off x="6149947" y="814150"/>
              <a:ext cx="2346353" cy="8049"/>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039281" y="711533"/>
              <a:ext cx="221331" cy="22133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4170854" y="2543420"/>
            <a:ext cx="4018286"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dirty="0">
                <a:solidFill>
                  <a:schemeClr val="bg1"/>
                </a:solidFill>
                <a:latin typeface="Twinkl" pitchFamily="2" charset="0"/>
              </a:rPr>
              <a:t>Throughout the 20</a:t>
            </a:r>
            <a:r>
              <a:rPr lang="en-GB" baseline="30000" dirty="0">
                <a:solidFill>
                  <a:schemeClr val="bg1"/>
                </a:solidFill>
                <a:latin typeface="Twinkl" pitchFamily="2" charset="0"/>
              </a:rPr>
              <a:t>th</a:t>
            </a:r>
            <a:r>
              <a:rPr lang="en-GB" dirty="0">
                <a:solidFill>
                  <a:schemeClr val="bg1"/>
                </a:solidFill>
                <a:latin typeface="Twinkl" pitchFamily="2" charset="0"/>
              </a:rPr>
              <a:t> century, </a:t>
            </a:r>
            <a:br>
              <a:rPr lang="en-GB" dirty="0">
                <a:solidFill>
                  <a:schemeClr val="bg1"/>
                </a:solidFill>
                <a:latin typeface="Twinkl" pitchFamily="2" charset="0"/>
              </a:rPr>
            </a:br>
            <a:r>
              <a:rPr lang="en-GB" dirty="0">
                <a:solidFill>
                  <a:schemeClr val="bg1"/>
                </a:solidFill>
                <a:latin typeface="Twinkl" pitchFamily="2" charset="0"/>
              </a:rPr>
              <a:t>Britain saw an increase in </a:t>
            </a:r>
            <a:br>
              <a:rPr lang="en-GB" dirty="0">
                <a:solidFill>
                  <a:schemeClr val="bg1"/>
                </a:solidFill>
                <a:latin typeface="Twinkl" pitchFamily="2" charset="0"/>
              </a:rPr>
            </a:br>
            <a:r>
              <a:rPr lang="en-GB" dirty="0">
                <a:solidFill>
                  <a:schemeClr val="bg1"/>
                </a:solidFill>
                <a:latin typeface="Twinkl" pitchFamily="2" charset="0"/>
              </a:rPr>
              <a:t>African students, professionals, businesspeople and athletes. </a:t>
            </a:r>
            <a:endParaRPr lang="en-GB" dirty="0">
              <a:solidFill>
                <a:schemeClr val="bg1"/>
              </a:solidFill>
            </a:endParaRPr>
          </a:p>
        </p:txBody>
      </p:sp>
      <p:sp>
        <p:nvSpPr>
          <p:cNvPr id="11" name="Oval 10"/>
          <p:cNvSpPr/>
          <p:nvPr/>
        </p:nvSpPr>
        <p:spPr>
          <a:xfrm>
            <a:off x="2872672" y="2290044"/>
            <a:ext cx="1828801" cy="1832855"/>
          </a:xfrm>
          <a:prstGeom prst="ellipse">
            <a:avLst/>
          </a:prstGeom>
          <a:solidFill>
            <a:srgbClr val="0F87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Tessa </a:t>
            </a:r>
            <a:br>
              <a:rPr lang="en-GB" dirty="0"/>
            </a:br>
            <a:r>
              <a:rPr lang="en-GB" dirty="0"/>
              <a:t>Sanderson</a:t>
            </a:r>
          </a:p>
        </p:txBody>
      </p:sp>
      <p:pic>
        <p:nvPicPr>
          <p:cNvPr id="10" name="Picture 9">
            <a:extLst>
              <a:ext uri="{FF2B5EF4-FFF2-40B4-BE49-F238E27FC236}">
                <a16:creationId xmlns:a16="http://schemas.microsoft.com/office/drawing/2014/main" id="{1F717D4F-7557-488C-9A1A-D56CB2835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29" y="2443795"/>
            <a:ext cx="3943917" cy="3948913"/>
          </a:xfrm>
          <a:prstGeom prst="rect">
            <a:avLst/>
          </a:prstGeom>
        </p:spPr>
      </p:pic>
      <p:sp>
        <p:nvSpPr>
          <p:cNvPr id="13" name="Rectangle 12">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595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1913</a:t>
            </a:r>
          </a:p>
        </p:txBody>
      </p:sp>
      <p:grpSp>
        <p:nvGrpSpPr>
          <p:cNvPr id="3" name="Group 2"/>
          <p:cNvGrpSpPr/>
          <p:nvPr/>
        </p:nvGrpSpPr>
        <p:grpSpPr>
          <a:xfrm>
            <a:off x="780734" y="766882"/>
            <a:ext cx="2988783" cy="90487"/>
            <a:chOff x="1002192" y="774272"/>
            <a:chExt cx="2988783" cy="90487"/>
          </a:xfrm>
          <a:solidFill>
            <a:srgbClr val="FFC000"/>
          </a:solidFill>
        </p:grpSpPr>
        <p:cxnSp>
          <p:nvCxnSpPr>
            <p:cNvPr id="4" name="Straight Connector 3"/>
            <p:cNvCxnSpPr/>
            <p:nvPr/>
          </p:nvCxnSpPr>
          <p:spPr>
            <a:xfrm>
              <a:off x="1002192" y="818857"/>
              <a:ext cx="2988783" cy="3343"/>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257800" y="814809"/>
            <a:ext cx="339852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61988" y="849156"/>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First Black Mayor in London. </a:t>
            </a:r>
            <a:endParaRPr lang="en-GB" sz="2000" dirty="0">
              <a:latin typeface="Twinkl" pitchFamily="2" charset="0"/>
            </a:endParaRPr>
          </a:p>
        </p:txBody>
      </p:sp>
      <p:pic>
        <p:nvPicPr>
          <p:cNvPr id="9" name="Picture 8">
            <a:extLst>
              <a:ext uri="{FF2B5EF4-FFF2-40B4-BE49-F238E27FC236}">
                <a16:creationId xmlns:a16="http://schemas.microsoft.com/office/drawing/2014/main" id="{F5CAD190-36E7-4617-B24A-19CC9525F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9172" y="1799351"/>
            <a:ext cx="4401337" cy="3767588"/>
          </a:xfrm>
          <a:prstGeom prst="rect">
            <a:avLst/>
          </a:prstGeom>
        </p:spPr>
      </p:pic>
      <p:sp>
        <p:nvSpPr>
          <p:cNvPr id="8" name="Rectangle 7"/>
          <p:cNvSpPr/>
          <p:nvPr/>
        </p:nvSpPr>
        <p:spPr>
          <a:xfrm>
            <a:off x="1794073" y="5240581"/>
            <a:ext cx="5368530" cy="77210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bg1"/>
                </a:solidFill>
                <a:latin typeface="Twinkl" pitchFamily="2" charset="0"/>
              </a:rPr>
              <a:t>John Archer </a:t>
            </a:r>
            <a:r>
              <a:rPr lang="en-GB" dirty="0">
                <a:solidFill>
                  <a:schemeClr val="bg1"/>
                </a:solidFill>
                <a:latin typeface="Twinkl" pitchFamily="2" charset="0"/>
              </a:rPr>
              <a:t>became Mayor of Battersea, the first Black mayor in London.</a:t>
            </a:r>
            <a:endParaRPr lang="en-GB" dirty="0">
              <a:solidFill>
                <a:schemeClr val="bg1"/>
              </a:solidFill>
            </a:endParaRPr>
          </a:p>
        </p:txBody>
      </p:sp>
      <p:sp>
        <p:nvSpPr>
          <p:cNvPr id="10" name="Rectangle 9">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H="1" flipV="1">
            <a:off x="788826" y="464219"/>
            <a:ext cx="316" cy="34724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3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1914 - 1918</a:t>
            </a:r>
          </a:p>
        </p:txBody>
      </p:sp>
      <p:grpSp>
        <p:nvGrpSpPr>
          <p:cNvPr id="3" name="Group 2"/>
          <p:cNvGrpSpPr/>
          <p:nvPr/>
        </p:nvGrpSpPr>
        <p:grpSpPr>
          <a:xfrm>
            <a:off x="480060" y="766882"/>
            <a:ext cx="2634137" cy="90487"/>
            <a:chOff x="1356838" y="774272"/>
            <a:chExt cx="2634137" cy="90487"/>
          </a:xfrm>
          <a:solidFill>
            <a:srgbClr val="FFC000"/>
          </a:solidFill>
        </p:grpSpPr>
        <p:cxnSp>
          <p:nvCxnSpPr>
            <p:cNvPr id="4" name="Straight Connector 3"/>
            <p:cNvCxnSpPr/>
            <p:nvPr/>
          </p:nvCxnSpPr>
          <p:spPr>
            <a:xfrm>
              <a:off x="1356838" y="822199"/>
              <a:ext cx="2634137" cy="1"/>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852160" y="814809"/>
            <a:ext cx="280416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61988" y="83297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First World War.</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26791"/>
          <a:stretch/>
        </p:blipFill>
        <p:spPr>
          <a:xfrm>
            <a:off x="4878070" y="2049779"/>
            <a:ext cx="3535680" cy="4355717"/>
          </a:xfrm>
          <a:prstGeom prst="rect">
            <a:avLst/>
          </a:prstGeom>
        </p:spPr>
      </p:pic>
      <p:pic>
        <p:nvPicPr>
          <p:cNvPr id="14" name="Picture 13">
            <a:extLst>
              <a:ext uri="{FF2B5EF4-FFF2-40B4-BE49-F238E27FC236}">
                <a16:creationId xmlns:a16="http://schemas.microsoft.com/office/drawing/2014/main" id="{C48F80E0-FE27-4CCA-ADE8-29E7B8DBB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844" y="2709941"/>
            <a:ext cx="2754131" cy="3177540"/>
          </a:xfrm>
          <a:prstGeom prst="rect">
            <a:avLst/>
          </a:prstGeom>
        </p:spPr>
      </p:pic>
      <p:sp>
        <p:nvSpPr>
          <p:cNvPr id="15" name="Rectangle 14"/>
          <p:cNvSpPr/>
          <p:nvPr/>
        </p:nvSpPr>
        <p:spPr>
          <a:xfrm>
            <a:off x="1119188" y="3558545"/>
            <a:ext cx="3056572"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chemeClr val="bg1"/>
                </a:solidFill>
                <a:latin typeface="Twinkl" pitchFamily="2" charset="0"/>
              </a:rPr>
              <a:t>The First World War brought an influx of people from different countries around the world. </a:t>
            </a:r>
            <a:endParaRPr lang="en-GB" dirty="0">
              <a:solidFill>
                <a:schemeClr val="bg1"/>
              </a:solidFill>
            </a:endParaRPr>
          </a:p>
        </p:txBody>
      </p:sp>
      <p:sp>
        <p:nvSpPr>
          <p:cNvPr id="16" name="Rectangle 15">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28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1928</a:t>
            </a:r>
          </a:p>
        </p:txBody>
      </p:sp>
      <p:grpSp>
        <p:nvGrpSpPr>
          <p:cNvPr id="3" name="Group 2"/>
          <p:cNvGrpSpPr/>
          <p:nvPr/>
        </p:nvGrpSpPr>
        <p:grpSpPr>
          <a:xfrm>
            <a:off x="481012" y="766882"/>
            <a:ext cx="3288505" cy="90487"/>
            <a:chOff x="702470" y="774272"/>
            <a:chExt cx="3288505" cy="90487"/>
          </a:xfrm>
          <a:solidFill>
            <a:srgbClr val="FFC000"/>
          </a:solidFill>
        </p:grpSpPr>
        <p:cxnSp>
          <p:nvCxnSpPr>
            <p:cNvPr id="4" name="Straight Connector 3"/>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257800" y="814809"/>
            <a:ext cx="339852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828457" y="83297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first Black athlete to win Olympic medals for Britain. </a:t>
            </a:r>
          </a:p>
        </p:txBody>
      </p:sp>
      <p:sp>
        <p:nvSpPr>
          <p:cNvPr id="8" name="Rectangle 7"/>
          <p:cNvSpPr/>
          <p:nvPr/>
        </p:nvSpPr>
        <p:spPr>
          <a:xfrm>
            <a:off x="1702633" y="2381604"/>
            <a:ext cx="3555167" cy="188010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GB" b="1" dirty="0">
                <a:solidFill>
                  <a:schemeClr val="bg1"/>
                </a:solidFill>
                <a:latin typeface="Twinkl" pitchFamily="2" charset="0"/>
              </a:rPr>
              <a:t>Jack London</a:t>
            </a:r>
            <a:r>
              <a:rPr lang="en-GB" dirty="0">
                <a:solidFill>
                  <a:schemeClr val="bg1"/>
                </a:solidFill>
                <a:latin typeface="Twinkl" pitchFamily="2" charset="0"/>
              </a:rPr>
              <a:t> won silver and bronze medals at the Olympic Games in Amsterdam, gaining the silver medal in 100m sprint and the bronze medal for the 4×4 100m relay race. </a:t>
            </a:r>
            <a:endParaRPr lang="en-GB"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86" y="5049200"/>
            <a:ext cx="5334000" cy="1190148"/>
          </a:xfrm>
          <a:prstGeom prst="rect">
            <a:avLst/>
          </a:prstGeom>
        </p:spPr>
      </p:pic>
      <p:pic>
        <p:nvPicPr>
          <p:cNvPr id="10" name="Picture 9">
            <a:extLst>
              <a:ext uri="{FF2B5EF4-FFF2-40B4-BE49-F238E27FC236}">
                <a16:creationId xmlns:a16="http://schemas.microsoft.com/office/drawing/2014/main" id="{497F5BD4-DC9F-495C-BE51-1F4FF6AAA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636" y="2130821"/>
            <a:ext cx="3566684" cy="4261772"/>
          </a:xfrm>
          <a:prstGeom prst="rect">
            <a:avLst/>
          </a:prstGeom>
        </p:spPr>
      </p:pic>
      <p:sp>
        <p:nvSpPr>
          <p:cNvPr id="12" name="Rectangle 11">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10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1939 - 1945</a:t>
            </a:r>
          </a:p>
        </p:txBody>
      </p:sp>
      <p:grpSp>
        <p:nvGrpSpPr>
          <p:cNvPr id="3" name="Group 2"/>
          <p:cNvGrpSpPr/>
          <p:nvPr/>
        </p:nvGrpSpPr>
        <p:grpSpPr>
          <a:xfrm>
            <a:off x="480060" y="766882"/>
            <a:ext cx="2634137" cy="90487"/>
            <a:chOff x="1356838" y="774272"/>
            <a:chExt cx="2634137" cy="90487"/>
          </a:xfrm>
          <a:solidFill>
            <a:srgbClr val="FFC000"/>
          </a:solidFill>
        </p:grpSpPr>
        <p:cxnSp>
          <p:nvCxnSpPr>
            <p:cNvPr id="4" name="Straight Connector 3"/>
            <p:cNvCxnSpPr/>
            <p:nvPr/>
          </p:nvCxnSpPr>
          <p:spPr>
            <a:xfrm>
              <a:off x="1356838" y="822199"/>
              <a:ext cx="2634137" cy="1"/>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852160" y="814809"/>
            <a:ext cx="280416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61988" y="83297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Second World War.</a:t>
            </a:r>
          </a:p>
        </p:txBody>
      </p:sp>
      <p:sp>
        <p:nvSpPr>
          <p:cNvPr id="15" name="Rectangle 14"/>
          <p:cNvSpPr/>
          <p:nvPr/>
        </p:nvSpPr>
        <p:spPr>
          <a:xfrm>
            <a:off x="1757522" y="5114364"/>
            <a:ext cx="5441632" cy="1049106"/>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chemeClr val="bg1"/>
                </a:solidFill>
                <a:latin typeface="Twinkl" pitchFamily="2" charset="0"/>
              </a:rPr>
              <a:t>People from the Caribbean and West Africa arrived as wartime workers and servicemen and women in the army, navy and air force.</a:t>
            </a:r>
            <a:endParaRPr lang="en-GB" dirty="0">
              <a:solidFill>
                <a:schemeClr val="bg1"/>
              </a:solidFill>
            </a:endParaRPr>
          </a:p>
        </p:txBody>
      </p:sp>
      <p:pic>
        <p:nvPicPr>
          <p:cNvPr id="11" name="Picture 10">
            <a:extLst>
              <a:ext uri="{FF2B5EF4-FFF2-40B4-BE49-F238E27FC236}">
                <a16:creationId xmlns:a16="http://schemas.microsoft.com/office/drawing/2014/main" id="{C6454D74-800A-44F2-9C49-CBC0F6EF2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0285" y="1649037"/>
            <a:ext cx="4235229" cy="3288960"/>
          </a:xfrm>
          <a:prstGeom prst="rect">
            <a:avLst/>
          </a:prstGeom>
        </p:spPr>
      </p:pic>
      <p:pic>
        <p:nvPicPr>
          <p:cNvPr id="12" name="Picture 11">
            <a:extLst>
              <a:ext uri="{FF2B5EF4-FFF2-40B4-BE49-F238E27FC236}">
                <a16:creationId xmlns:a16="http://schemas.microsoft.com/office/drawing/2014/main" id="{B62AF0B4-1112-4B86-A644-8353E036D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31" y="1160033"/>
            <a:ext cx="4287158" cy="2906317"/>
          </a:xfrm>
          <a:prstGeom prst="rect">
            <a:avLst/>
          </a:prstGeom>
        </p:spPr>
      </p:pic>
      <p:sp>
        <p:nvSpPr>
          <p:cNvPr id="16" name="Rectangle 15">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210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par>
                                <p:cTn id="26" presetID="10" presetClass="entr" presetSubtype="0" fill="hold"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750"/>
                                        <p:tgtEl>
                                          <p:spTgt spid="12"/>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1941</a:t>
            </a:r>
          </a:p>
        </p:txBody>
      </p:sp>
      <p:grpSp>
        <p:nvGrpSpPr>
          <p:cNvPr id="3" name="Group 2"/>
          <p:cNvGrpSpPr/>
          <p:nvPr/>
        </p:nvGrpSpPr>
        <p:grpSpPr>
          <a:xfrm>
            <a:off x="481012" y="766882"/>
            <a:ext cx="3288505" cy="90487"/>
            <a:chOff x="702470" y="774272"/>
            <a:chExt cx="3288505" cy="90487"/>
          </a:xfrm>
          <a:solidFill>
            <a:srgbClr val="FFC000"/>
          </a:solidFill>
        </p:grpSpPr>
        <p:cxnSp>
          <p:nvCxnSpPr>
            <p:cNvPr id="4" name="Straight Connector 3"/>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Content Placeholder 6"/>
          <p:cNvSpPr txBox="1">
            <a:spLocks/>
          </p:cNvSpPr>
          <p:nvPr/>
        </p:nvSpPr>
        <p:spPr>
          <a:xfrm>
            <a:off x="661988" y="932976"/>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2000" b="1" dirty="0">
                <a:latin typeface="Twinkl" pitchFamily="2" charset="0"/>
                <a:ea typeface="Calibri" panose="020F0502020204030204" pitchFamily="34" charset="0"/>
                <a:cs typeface="Times New Roman" panose="02020603050405020304" pitchFamily="18" charset="0"/>
              </a:rPr>
              <a:t>Lilian Bader becomes one of the first Black British women to join the British Armed Forces.</a:t>
            </a:r>
          </a:p>
        </p:txBody>
      </p:sp>
      <p:sp>
        <p:nvSpPr>
          <p:cNvPr id="8" name="Rectangle 7"/>
          <p:cNvSpPr/>
          <p:nvPr/>
        </p:nvSpPr>
        <p:spPr>
          <a:xfrm>
            <a:off x="3429000" y="1812913"/>
            <a:ext cx="4865688" cy="1049106"/>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chemeClr val="bg1"/>
                </a:solidFill>
                <a:latin typeface="Twinkl" pitchFamily="2" charset="0"/>
                <a:ea typeface="Calibri" panose="020F0502020204030204" pitchFamily="34" charset="0"/>
                <a:cs typeface="Times New Roman" panose="02020603050405020304" pitchFamily="18" charset="0"/>
              </a:rPr>
              <a:t>After a number of setbacks, </a:t>
            </a:r>
            <a:r>
              <a:rPr lang="en-GB" b="1" dirty="0">
                <a:solidFill>
                  <a:schemeClr val="bg1"/>
                </a:solidFill>
                <a:latin typeface="Twinkl" pitchFamily="2" charset="0"/>
                <a:ea typeface="Calibri" panose="020F0502020204030204" pitchFamily="34" charset="0"/>
                <a:cs typeface="Times New Roman" panose="02020603050405020304" pitchFamily="18" charset="0"/>
              </a:rPr>
              <a:t>L</a:t>
            </a:r>
            <a:r>
              <a:rPr lang="en-GB" b="1" dirty="0">
                <a:solidFill>
                  <a:schemeClr val="bg1"/>
                </a:solidFill>
                <a:latin typeface="Twinkl" pitchFamily="2" charset="0"/>
              </a:rPr>
              <a:t>ilian</a:t>
            </a:r>
            <a:r>
              <a:rPr lang="en-GB" dirty="0">
                <a:solidFill>
                  <a:schemeClr val="bg1"/>
                </a:solidFill>
                <a:latin typeface="Twinkl" pitchFamily="2" charset="0"/>
              </a:rPr>
              <a:t> was accepted into the Women’s Auxiliary Air Force on 28</a:t>
            </a:r>
            <a:r>
              <a:rPr lang="en-GB" baseline="30000" dirty="0">
                <a:solidFill>
                  <a:schemeClr val="bg1"/>
                </a:solidFill>
                <a:latin typeface="Twinkl" pitchFamily="2" charset="0"/>
              </a:rPr>
              <a:t>th</a:t>
            </a:r>
            <a:r>
              <a:rPr lang="en-GB" dirty="0">
                <a:solidFill>
                  <a:schemeClr val="bg1"/>
                </a:solidFill>
                <a:latin typeface="Twinkl" pitchFamily="2" charset="0"/>
              </a:rPr>
              <a:t> March 1941. </a:t>
            </a:r>
          </a:p>
        </p:txBody>
      </p:sp>
      <p:sp>
        <p:nvSpPr>
          <p:cNvPr id="10" name="Rectangle 9"/>
          <p:cNvSpPr/>
          <p:nvPr/>
        </p:nvSpPr>
        <p:spPr>
          <a:xfrm>
            <a:off x="3429000" y="3160767"/>
            <a:ext cx="4865688"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chemeClr val="bg1"/>
                </a:solidFill>
                <a:latin typeface="Twinkl" pitchFamily="2" charset="0"/>
              </a:rPr>
              <a:t>Later, she qualified as an Instrument Repairer, before becoming a leading aircraftwoman and soon afterward earned herself the rank of Corporal.</a:t>
            </a:r>
          </a:p>
        </p:txBody>
      </p:sp>
      <p:sp>
        <p:nvSpPr>
          <p:cNvPr id="11" name="Rectangle 10"/>
          <p:cNvSpPr/>
          <p:nvPr/>
        </p:nvSpPr>
        <p:spPr>
          <a:xfrm>
            <a:off x="3429000" y="4785621"/>
            <a:ext cx="4865688" cy="794486"/>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nSpc>
                <a:spcPct val="107000"/>
              </a:lnSpc>
              <a:spcAft>
                <a:spcPts val="800"/>
              </a:spcAft>
            </a:pPr>
            <a:r>
              <a:rPr lang="en-GB" dirty="0">
                <a:solidFill>
                  <a:schemeClr val="bg1"/>
                </a:solidFill>
                <a:latin typeface="Twinkl" pitchFamily="2" charset="0"/>
                <a:ea typeface="Calibri" panose="020F0502020204030204" pitchFamily="34" charset="0"/>
                <a:cs typeface="Times New Roman" panose="02020603050405020304" pitchFamily="18" charset="0"/>
              </a:rPr>
              <a:t>Three generations of her family went on to serve in the armed forces.</a:t>
            </a:r>
          </a:p>
        </p:txBody>
      </p:sp>
      <p:pic>
        <p:nvPicPr>
          <p:cNvPr id="9" name="Picture 8">
            <a:extLst>
              <a:ext uri="{FF2B5EF4-FFF2-40B4-BE49-F238E27FC236}">
                <a16:creationId xmlns:a16="http://schemas.microsoft.com/office/drawing/2014/main" id="{F5CAD190-36E7-4617-B24A-19CC9525F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012" y="2622311"/>
            <a:ext cx="3671652" cy="3767588"/>
          </a:xfrm>
          <a:prstGeom prst="rect">
            <a:avLst/>
          </a:prstGeom>
        </p:spPr>
      </p:pic>
      <p:cxnSp>
        <p:nvCxnSpPr>
          <p:cNvPr id="12" name="Straight Connector 11"/>
          <p:cNvCxnSpPr/>
          <p:nvPr/>
        </p:nvCxnSpPr>
        <p:spPr>
          <a:xfrm>
            <a:off x="5151120" y="814150"/>
            <a:ext cx="3345180" cy="8049"/>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475664" y="814150"/>
            <a:ext cx="0" cy="557855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85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687706" y="464219"/>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1948 - 1971</a:t>
            </a:r>
          </a:p>
        </p:txBody>
      </p:sp>
      <p:grpSp>
        <p:nvGrpSpPr>
          <p:cNvPr id="3" name="Group 2"/>
          <p:cNvGrpSpPr/>
          <p:nvPr/>
        </p:nvGrpSpPr>
        <p:grpSpPr>
          <a:xfrm>
            <a:off x="765494" y="776955"/>
            <a:ext cx="2509931" cy="90487"/>
            <a:chOff x="1481044" y="774272"/>
            <a:chExt cx="2509931" cy="90487"/>
          </a:xfrm>
          <a:solidFill>
            <a:srgbClr val="FFC000"/>
          </a:solidFill>
        </p:grpSpPr>
        <p:cxnSp>
          <p:nvCxnSpPr>
            <p:cNvPr id="4" name="Straight Connector 3"/>
            <p:cNvCxnSpPr/>
            <p:nvPr/>
          </p:nvCxnSpPr>
          <p:spPr>
            <a:xfrm>
              <a:off x="1481044" y="811467"/>
              <a:ext cx="2509931" cy="10732"/>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6012180" y="811467"/>
            <a:ext cx="2649220" cy="5366"/>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780734" y="464219"/>
            <a:ext cx="316" cy="34724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Content Placeholder 6"/>
          <p:cNvSpPr txBox="1">
            <a:spLocks/>
          </p:cNvSpPr>
          <p:nvPr/>
        </p:nvSpPr>
        <p:spPr>
          <a:xfrm>
            <a:off x="874078" y="868111"/>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Large influx of workers come to Britain from the Caribbean.</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447" t="47293" r="-92" b="9997"/>
          <a:stretch/>
        </p:blipFill>
        <p:spPr>
          <a:xfrm>
            <a:off x="533400" y="3855720"/>
            <a:ext cx="8105140" cy="2506810"/>
          </a:xfrm>
          <a:prstGeom prst="rect">
            <a:avLst/>
          </a:prstGeom>
        </p:spPr>
      </p:pic>
      <p:sp>
        <p:nvSpPr>
          <p:cNvPr id="14" name="Rectangle 13"/>
          <p:cNvSpPr/>
          <p:nvPr/>
        </p:nvSpPr>
        <p:spPr>
          <a:xfrm>
            <a:off x="1072675" y="1621201"/>
            <a:ext cx="7235506"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tabLst>
                <a:tab pos="2514600" algn="l"/>
              </a:tabLst>
            </a:pPr>
            <a:r>
              <a:rPr lang="en-GB" dirty="0">
                <a:solidFill>
                  <a:schemeClr val="bg1"/>
                </a:solidFill>
                <a:latin typeface="Twinkl" pitchFamily="2" charset="0"/>
              </a:rPr>
              <a:t>During this time, a huge migration of people from all over the Caribbean came to work in hospitals and on transport and railway networks. They became known as ‘the </a:t>
            </a:r>
            <a:r>
              <a:rPr lang="en-GB" dirty="0" err="1">
                <a:solidFill>
                  <a:schemeClr val="bg1"/>
                </a:solidFill>
                <a:latin typeface="Twinkl" pitchFamily="2" charset="0"/>
              </a:rPr>
              <a:t>Windrush</a:t>
            </a:r>
            <a:r>
              <a:rPr lang="en-GB" dirty="0">
                <a:solidFill>
                  <a:schemeClr val="bg1"/>
                </a:solidFill>
                <a:latin typeface="Twinkl" pitchFamily="2" charset="0"/>
              </a:rPr>
              <a:t> Generation’ after the ship, the Empire </a:t>
            </a:r>
            <a:r>
              <a:rPr lang="en-GB" dirty="0" err="1">
                <a:solidFill>
                  <a:schemeClr val="bg1"/>
                </a:solidFill>
                <a:latin typeface="Twinkl" pitchFamily="2" charset="0"/>
              </a:rPr>
              <a:t>Windrush</a:t>
            </a:r>
            <a:r>
              <a:rPr lang="en-GB" dirty="0">
                <a:solidFill>
                  <a:schemeClr val="bg1"/>
                </a:solidFill>
                <a:latin typeface="Twinkl" pitchFamily="2" charset="0"/>
              </a:rPr>
              <a:t>. </a:t>
            </a:r>
            <a:endParaRPr lang="en-GB" dirty="0">
              <a:solidFill>
                <a:schemeClr val="bg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6067">
            <a:off x="3225105" y="2477647"/>
            <a:ext cx="5574151" cy="3652200"/>
          </a:xfrm>
          <a:prstGeom prst="rect">
            <a:avLst/>
          </a:prstGeom>
        </p:spPr>
      </p:pic>
      <p:sp>
        <p:nvSpPr>
          <p:cNvPr id="15" name="Rectangle 14">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01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75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32" presetClass="emph" presetSubtype="0" repeatCount="indefinite" fill="hold" nodeType="withEffect">
                                  <p:stCondLst>
                                    <p:cond delay="0"/>
                                  </p:stCondLst>
                                  <p:childTnLst>
                                    <p:animRot by="120000">
                                      <p:cBhvr>
                                        <p:cTn id="25" dur="500" fill="hold">
                                          <p:stCondLst>
                                            <p:cond delay="0"/>
                                          </p:stCondLst>
                                        </p:cTn>
                                        <p:tgtEl>
                                          <p:spTgt spid="13"/>
                                        </p:tgtEl>
                                        <p:attrNameLst>
                                          <p:attrName>r</p:attrName>
                                        </p:attrNameLst>
                                      </p:cBhvr>
                                    </p:animRot>
                                    <p:animRot by="-240000">
                                      <p:cBhvr>
                                        <p:cTn id="26" dur="1000" fill="hold">
                                          <p:stCondLst>
                                            <p:cond delay="1000"/>
                                          </p:stCondLst>
                                        </p:cTn>
                                        <p:tgtEl>
                                          <p:spTgt spid="13"/>
                                        </p:tgtEl>
                                        <p:attrNameLst>
                                          <p:attrName>r</p:attrName>
                                        </p:attrNameLst>
                                      </p:cBhvr>
                                    </p:animRot>
                                    <p:animRot by="240000">
                                      <p:cBhvr>
                                        <p:cTn id="27" dur="1000" fill="hold">
                                          <p:stCondLst>
                                            <p:cond delay="2000"/>
                                          </p:stCondLst>
                                        </p:cTn>
                                        <p:tgtEl>
                                          <p:spTgt spid="13"/>
                                        </p:tgtEl>
                                        <p:attrNameLst>
                                          <p:attrName>r</p:attrName>
                                        </p:attrNameLst>
                                      </p:cBhvr>
                                    </p:animRot>
                                    <p:animRot by="-240000">
                                      <p:cBhvr>
                                        <p:cTn id="28" dur="1000" fill="hold">
                                          <p:stCondLst>
                                            <p:cond delay="3000"/>
                                          </p:stCondLst>
                                        </p:cTn>
                                        <p:tgtEl>
                                          <p:spTgt spid="13"/>
                                        </p:tgtEl>
                                        <p:attrNameLst>
                                          <p:attrName>r</p:attrName>
                                        </p:attrNameLst>
                                      </p:cBhvr>
                                    </p:animRot>
                                    <p:animRot by="120000">
                                      <p:cBhvr>
                                        <p:cTn id="29" dur="1000" fill="hold">
                                          <p:stCondLst>
                                            <p:cond delay="4000"/>
                                          </p:stCondLst>
                                        </p:cTn>
                                        <p:tgtEl>
                                          <p:spTgt spid="13"/>
                                        </p:tgtEl>
                                        <p:attrNameLst>
                                          <p:attrName>r</p:attrName>
                                        </p:attrNameLst>
                                      </p:cBhvr>
                                    </p:animRot>
                                  </p:childTnLst>
                                </p:cTn>
                              </p:par>
                              <p:par>
                                <p:cTn id="30" presetID="42" presetClass="entr" presetSubtype="0" fill="hold" grpId="0" nodeType="withEffect">
                                  <p:stCondLst>
                                    <p:cond delay="125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22" presetClass="entr" presetSubtype="8" fill="hold" nodeType="withEffect">
                                  <p:stCondLst>
                                    <p:cond delay="225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1958 &amp; 1996</a:t>
            </a:r>
          </a:p>
        </p:txBody>
      </p:sp>
      <p:grpSp>
        <p:nvGrpSpPr>
          <p:cNvPr id="3" name="Group 2"/>
          <p:cNvGrpSpPr/>
          <p:nvPr/>
        </p:nvGrpSpPr>
        <p:grpSpPr>
          <a:xfrm>
            <a:off x="481966" y="766882"/>
            <a:ext cx="2571271" cy="90487"/>
            <a:chOff x="1419704" y="774272"/>
            <a:chExt cx="2571271" cy="90487"/>
          </a:xfrm>
          <a:solidFill>
            <a:srgbClr val="FFC000"/>
          </a:solidFill>
        </p:grpSpPr>
        <p:cxnSp>
          <p:nvCxnSpPr>
            <p:cNvPr id="4" name="Straight Connector 3"/>
            <p:cNvCxnSpPr>
              <a:stCxn id="2" idx="1"/>
            </p:cNvCxnSpPr>
            <p:nvPr/>
          </p:nvCxnSpPr>
          <p:spPr>
            <a:xfrm flipV="1">
              <a:off x="1419704" y="822200"/>
              <a:ext cx="2571271" cy="738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966460" y="812125"/>
            <a:ext cx="2689860" cy="2684"/>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61988" y="83297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Britain’s first major Black newspaper is founded.</a:t>
            </a:r>
          </a:p>
        </p:txBody>
      </p:sp>
      <p:sp>
        <p:nvSpPr>
          <p:cNvPr id="15" name="Rectangle 14"/>
          <p:cNvSpPr/>
          <p:nvPr/>
        </p:nvSpPr>
        <p:spPr>
          <a:xfrm>
            <a:off x="3830961" y="2051804"/>
            <a:ext cx="4463727" cy="1049106"/>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GB" dirty="0">
                <a:solidFill>
                  <a:schemeClr val="bg1"/>
                </a:solidFill>
                <a:latin typeface="Twinkl" pitchFamily="2" charset="0"/>
              </a:rPr>
              <a:t>In 1958, the West Indian Gazette was founded by </a:t>
            </a:r>
            <a:r>
              <a:rPr lang="en-GB" b="1" dirty="0">
                <a:solidFill>
                  <a:schemeClr val="bg1"/>
                </a:solidFill>
                <a:latin typeface="Twinkl" pitchFamily="2" charset="0"/>
              </a:rPr>
              <a:t>Claudia</a:t>
            </a:r>
            <a:r>
              <a:rPr lang="en-GB" dirty="0">
                <a:solidFill>
                  <a:schemeClr val="bg1"/>
                </a:solidFill>
                <a:latin typeface="Twinkl" pitchFamily="2" charset="0"/>
              </a:rPr>
              <a:t> </a:t>
            </a:r>
            <a:r>
              <a:rPr lang="en-GB" b="1" dirty="0">
                <a:solidFill>
                  <a:schemeClr val="bg1"/>
                </a:solidFill>
                <a:latin typeface="Twinkl" pitchFamily="2" charset="0"/>
              </a:rPr>
              <a:t>Jones</a:t>
            </a:r>
            <a:r>
              <a:rPr lang="en-GB" dirty="0">
                <a:solidFill>
                  <a:schemeClr val="bg1"/>
                </a:solidFill>
                <a:latin typeface="Twinkl" pitchFamily="2" charset="0"/>
              </a:rPr>
              <a:t> – a feminist, activist and journalist. </a:t>
            </a:r>
          </a:p>
        </p:txBody>
      </p:sp>
      <p:sp>
        <p:nvSpPr>
          <p:cNvPr id="14" name="Rectangle 13"/>
          <p:cNvSpPr/>
          <p:nvPr/>
        </p:nvSpPr>
        <p:spPr>
          <a:xfrm>
            <a:off x="3830961" y="3204412"/>
            <a:ext cx="4463727" cy="109084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nSpc>
                <a:spcPct val="107000"/>
              </a:lnSpc>
            </a:pPr>
            <a:r>
              <a:rPr lang="en-GB" dirty="0">
                <a:solidFill>
                  <a:schemeClr val="bg1"/>
                </a:solidFill>
                <a:latin typeface="Twinkl" pitchFamily="2" charset="0"/>
                <a:ea typeface="Calibri" panose="020F0502020204030204" pitchFamily="34" charset="0"/>
                <a:cs typeface="Times New Roman" panose="02020603050405020304" pitchFamily="18" charset="0"/>
              </a:rPr>
              <a:t>In 1966, she played a part in creating the Notting Hill Carnival which is held annually in August. </a:t>
            </a:r>
          </a:p>
        </p:txBody>
      </p:sp>
      <p:pic>
        <p:nvPicPr>
          <p:cNvPr id="13" name="Picture 12">
            <a:extLst>
              <a:ext uri="{FF2B5EF4-FFF2-40B4-BE49-F238E27FC236}">
                <a16:creationId xmlns:a16="http://schemas.microsoft.com/office/drawing/2014/main" id="{1A21E781-B807-4481-A27D-7B7F139D8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491" y="1649037"/>
            <a:ext cx="3548430" cy="4955542"/>
          </a:xfrm>
          <a:prstGeom prst="rect">
            <a:avLst/>
          </a:prstGeom>
        </p:spPr>
      </p:pic>
      <p:sp>
        <p:nvSpPr>
          <p:cNvPr id="16" name="Rectangle 15">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43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42" presetClass="entr" presetSubtype="0" fill="hold" grpId="0"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1965</a:t>
            </a:r>
          </a:p>
        </p:txBody>
      </p:sp>
      <p:grpSp>
        <p:nvGrpSpPr>
          <p:cNvPr id="3" name="Group 2"/>
          <p:cNvGrpSpPr/>
          <p:nvPr/>
        </p:nvGrpSpPr>
        <p:grpSpPr>
          <a:xfrm>
            <a:off x="481012" y="766882"/>
            <a:ext cx="3288505" cy="90487"/>
            <a:chOff x="702470" y="774272"/>
            <a:chExt cx="3288505" cy="90487"/>
          </a:xfrm>
          <a:solidFill>
            <a:srgbClr val="FFC000"/>
          </a:solidFill>
        </p:grpSpPr>
        <p:cxnSp>
          <p:nvCxnSpPr>
            <p:cNvPr id="4" name="Straight Connector 3"/>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257800" y="814809"/>
            <a:ext cx="339852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97309" y="80519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Race Relations Act.</a:t>
            </a:r>
          </a:p>
        </p:txBody>
      </p:sp>
      <p:sp>
        <p:nvSpPr>
          <p:cNvPr id="8" name="Rectangle 7"/>
          <p:cNvSpPr/>
          <p:nvPr/>
        </p:nvSpPr>
        <p:spPr>
          <a:xfrm>
            <a:off x="697309" y="1781876"/>
            <a:ext cx="7829471" cy="1326105"/>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GB" b="1" dirty="0">
                <a:solidFill>
                  <a:schemeClr val="bg1"/>
                </a:solidFill>
                <a:latin typeface="Twinkl" pitchFamily="2" charset="0"/>
              </a:rPr>
              <a:t>The Race Relations Act </a:t>
            </a:r>
            <a:r>
              <a:rPr lang="en-GB" dirty="0">
                <a:solidFill>
                  <a:schemeClr val="bg1"/>
                </a:solidFill>
                <a:latin typeface="Twinkl" pitchFamily="2" charset="0"/>
              </a:rPr>
              <a:t>was the first legislation in the U.K. to address racial discrimination. The Act banned discrimination on the "grounds of colour, race, or ethnic or national origins" in public places in Great Britain.</a:t>
            </a:r>
          </a:p>
        </p:txBody>
      </p:sp>
      <p:sp>
        <p:nvSpPr>
          <p:cNvPr id="13" name="Rectangle 12"/>
          <p:cNvSpPr/>
          <p:nvPr/>
        </p:nvSpPr>
        <p:spPr>
          <a:xfrm>
            <a:off x="697309" y="3692714"/>
            <a:ext cx="3759717" cy="2434101"/>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chemeClr val="bg1"/>
                </a:solidFill>
                <a:latin typeface="Twinkl" pitchFamily="2" charset="0"/>
              </a:rPr>
              <a:t>The act was amended in 1968 to include discrimination in employment, housing and advertising, and again in 1976 </a:t>
            </a:r>
            <a:br>
              <a:rPr lang="en-GB" dirty="0">
                <a:solidFill>
                  <a:schemeClr val="bg1"/>
                </a:solidFill>
                <a:latin typeface="Twinkl" pitchFamily="2" charset="0"/>
              </a:rPr>
            </a:br>
            <a:r>
              <a:rPr lang="en-GB" dirty="0">
                <a:solidFill>
                  <a:schemeClr val="bg1"/>
                </a:solidFill>
                <a:latin typeface="Twinkl" pitchFamily="2" charset="0"/>
              </a:rPr>
              <a:t>to include indirect discrimination. In 1976 the Commission for Racial Equality was established as a result of the Act. </a:t>
            </a:r>
            <a:endParaRPr lang="en-GB" dirty="0">
              <a:solidFill>
                <a:schemeClr val="bg1"/>
              </a:solidFill>
            </a:endParaRPr>
          </a:p>
        </p:txBody>
      </p:sp>
      <p:pic>
        <p:nvPicPr>
          <p:cNvPr id="12" name="Picture 11">
            <a:extLst>
              <a:ext uri="{FF2B5EF4-FFF2-40B4-BE49-F238E27FC236}">
                <a16:creationId xmlns:a16="http://schemas.microsoft.com/office/drawing/2014/main" id="{43713113-4A8F-43D0-AC2A-9DFAD69A5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37386">
            <a:off x="3967923" y="2638144"/>
            <a:ext cx="4590122" cy="2109140"/>
          </a:xfrm>
          <a:prstGeom prst="rect">
            <a:avLst/>
          </a:prstGeom>
        </p:spPr>
      </p:pic>
      <p:sp>
        <p:nvSpPr>
          <p:cNvPr id="14" name="Rectangle 13">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37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8261AA6-4E89-4564-AD7E-E2C350DE40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835" t="23557" r="23402" b="38743"/>
          <a:stretch/>
        </p:blipFill>
        <p:spPr>
          <a:xfrm>
            <a:off x="4974772" y="2458499"/>
            <a:ext cx="3404621" cy="2253419"/>
          </a:xfrm>
          <a:prstGeom prst="rect">
            <a:avLst/>
          </a:prstGeom>
        </p:spPr>
      </p:pic>
      <p:sp>
        <p:nvSpPr>
          <p:cNvPr id="6" name="Title 2"/>
          <p:cNvSpPr>
            <a:spLocks noGrp="1"/>
          </p:cNvSpPr>
          <p:nvPr/>
        </p:nvSpPr>
        <p:spPr>
          <a:xfrm>
            <a:off x="864479"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1968</a:t>
            </a:r>
            <a:endParaRPr lang="en-GB" dirty="0">
              <a:solidFill>
                <a:schemeClr val="tx1"/>
              </a:solidFill>
              <a:latin typeface="Twinkl" pitchFamily="2" charset="77"/>
            </a:endParaRPr>
          </a:p>
        </p:txBody>
      </p:sp>
      <p:sp>
        <p:nvSpPr>
          <p:cNvPr id="7" name="Content Placeholder 6">
            <a:extLst>
              <a:ext uri="{FF2B5EF4-FFF2-40B4-BE49-F238E27FC236}">
                <a16:creationId xmlns:a16="http://schemas.microsoft.com/office/drawing/2014/main" id="{D24C710F-6492-407E-844E-4C842FF59826}"/>
              </a:ext>
            </a:extLst>
          </p:cNvPr>
          <p:cNvSpPr txBox="1">
            <a:spLocks/>
          </p:cNvSpPr>
          <p:nvPr/>
        </p:nvSpPr>
        <p:spPr>
          <a:xfrm>
            <a:off x="2512613" y="1386485"/>
            <a:ext cx="4157058" cy="469098"/>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Asian people settle in Britain. </a:t>
            </a:r>
          </a:p>
        </p:txBody>
      </p:sp>
      <p:sp>
        <p:nvSpPr>
          <p:cNvPr id="8" name="Title 2"/>
          <p:cNvSpPr>
            <a:spLocks noGrp="1"/>
          </p:cNvSpPr>
          <p:nvPr/>
        </p:nvSpPr>
        <p:spPr>
          <a:xfrm>
            <a:off x="5257105"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1972</a:t>
            </a:r>
            <a:endParaRPr lang="en-GB" dirty="0">
              <a:solidFill>
                <a:schemeClr val="tx1"/>
              </a:solidFill>
              <a:latin typeface="Twinkl" pitchFamily="2" charset="77"/>
            </a:endParaRPr>
          </a:p>
        </p:txBody>
      </p:sp>
      <p:sp>
        <p:nvSpPr>
          <p:cNvPr id="11" name="Rectangle 10"/>
          <p:cNvSpPr/>
          <p:nvPr/>
        </p:nvSpPr>
        <p:spPr>
          <a:xfrm>
            <a:off x="4956339" y="2446019"/>
            <a:ext cx="3426663" cy="3409438"/>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11420" y="4711919"/>
            <a:ext cx="3402386" cy="1143539"/>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77"/>
              </a:rPr>
              <a:t>Many Asian people were expelled from Kenya and settled in Britain.</a:t>
            </a:r>
          </a:p>
        </p:txBody>
      </p:sp>
      <p:grpSp>
        <p:nvGrpSpPr>
          <p:cNvPr id="14" name="Group 13"/>
          <p:cNvGrpSpPr/>
          <p:nvPr/>
        </p:nvGrpSpPr>
        <p:grpSpPr>
          <a:xfrm>
            <a:off x="502877" y="983260"/>
            <a:ext cx="1287090" cy="90487"/>
            <a:chOff x="2703885" y="774272"/>
            <a:chExt cx="1287090" cy="90487"/>
          </a:xfrm>
          <a:solidFill>
            <a:srgbClr val="FFC000"/>
          </a:solidFill>
        </p:grpSpPr>
        <p:cxnSp>
          <p:nvCxnSpPr>
            <p:cNvPr id="15" name="Straight Connector 14"/>
            <p:cNvCxnSpPr/>
            <p:nvPr/>
          </p:nvCxnSpPr>
          <p:spPr>
            <a:xfrm>
              <a:off x="2703885" y="819515"/>
              <a:ext cx="1287090" cy="26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3010237" y="985860"/>
            <a:ext cx="3037033" cy="90487"/>
            <a:chOff x="953942" y="774272"/>
            <a:chExt cx="3037033" cy="90487"/>
          </a:xfrm>
          <a:solidFill>
            <a:srgbClr val="FFC000"/>
          </a:solidFill>
        </p:grpSpPr>
        <p:cxnSp>
          <p:nvCxnSpPr>
            <p:cNvPr id="19" name="Straight Connector 18"/>
            <p:cNvCxnSpPr/>
            <p:nvPr/>
          </p:nvCxnSpPr>
          <p:spPr>
            <a:xfrm>
              <a:off x="953942" y="816915"/>
              <a:ext cx="3037033" cy="52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7436581" y="1028503"/>
            <a:ext cx="1231561"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56339" y="4711919"/>
            <a:ext cx="3426663" cy="1143538"/>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77"/>
              </a:rPr>
              <a:t>Many Asian people were expelled from Uganda and settled in Britain.</a:t>
            </a:r>
          </a:p>
        </p:txBody>
      </p:sp>
      <p:pic>
        <p:nvPicPr>
          <p:cNvPr id="21" name="Picture 20">
            <a:extLst>
              <a:ext uri="{FF2B5EF4-FFF2-40B4-BE49-F238E27FC236}">
                <a16:creationId xmlns:a16="http://schemas.microsoft.com/office/drawing/2014/main" id="{DF6DDD5B-97C4-4E1F-9645-7FDD2151C4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42" t="23662" r="24708" b="38788"/>
          <a:stretch/>
        </p:blipFill>
        <p:spPr>
          <a:xfrm>
            <a:off x="815885" y="2446019"/>
            <a:ext cx="3417731" cy="2265899"/>
          </a:xfrm>
          <a:prstGeom prst="rect">
            <a:avLst/>
          </a:prstGeom>
        </p:spPr>
      </p:pic>
      <p:sp>
        <p:nvSpPr>
          <p:cNvPr id="10" name="Rectangle 9"/>
          <p:cNvSpPr/>
          <p:nvPr/>
        </p:nvSpPr>
        <p:spPr>
          <a:xfrm>
            <a:off x="811420" y="2446019"/>
            <a:ext cx="3426663" cy="3409438"/>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15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P spid="25"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193</a:t>
            </a:r>
          </a:p>
        </p:txBody>
      </p:sp>
      <p:sp>
        <p:nvSpPr>
          <p:cNvPr id="4" name="Content Placeholder 6"/>
          <p:cNvSpPr txBox="1">
            <a:spLocks/>
          </p:cNvSpPr>
          <p:nvPr/>
        </p:nvSpPr>
        <p:spPr>
          <a:xfrm>
            <a:off x="661988" y="1028797"/>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Septimus Severus becomes the first </a:t>
            </a:r>
            <a:br>
              <a:rPr lang="en-GB" sz="2000" b="1" dirty="0">
                <a:latin typeface="Twinkl" pitchFamily="2" charset="0"/>
              </a:rPr>
            </a:br>
            <a:r>
              <a:rPr lang="en-GB" sz="2000" b="1" dirty="0">
                <a:latin typeface="Twinkl" pitchFamily="2" charset="0"/>
              </a:rPr>
              <a:t>Black Roman emperor.</a:t>
            </a:r>
          </a:p>
        </p:txBody>
      </p:sp>
      <p:grpSp>
        <p:nvGrpSpPr>
          <p:cNvPr id="9" name="Group 8"/>
          <p:cNvGrpSpPr/>
          <p:nvPr/>
        </p:nvGrpSpPr>
        <p:grpSpPr>
          <a:xfrm>
            <a:off x="481013" y="774272"/>
            <a:ext cx="3509962" cy="90487"/>
            <a:chOff x="481013" y="774272"/>
            <a:chExt cx="3509962" cy="90487"/>
          </a:xfrm>
          <a:solidFill>
            <a:srgbClr val="FFC000"/>
          </a:solidFill>
        </p:grpSpPr>
        <p:cxnSp>
          <p:nvCxnSpPr>
            <p:cNvPr id="6" name="Straight Connector 5"/>
            <p:cNvCxnSpPr/>
            <p:nvPr/>
          </p:nvCxnSpPr>
          <p:spPr>
            <a:xfrm>
              <a:off x="481013" y="816833"/>
              <a:ext cx="3509962" cy="5366"/>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 name="Straight Connector 10"/>
          <p:cNvCxnSpPr/>
          <p:nvPr/>
        </p:nvCxnSpPr>
        <p:spPr>
          <a:xfrm>
            <a:off x="4965702" y="811467"/>
            <a:ext cx="3695698" cy="5366"/>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5589" y="2476269"/>
            <a:ext cx="6196063" cy="206476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b="1" dirty="0"/>
              <a:t>Severus</a:t>
            </a:r>
            <a:r>
              <a:rPr lang="en-GB" sz="2000" dirty="0"/>
              <a:t> ruled Rome with the support of the </a:t>
            </a:r>
            <a:br>
              <a:rPr lang="en-GB" sz="2000" dirty="0"/>
            </a:br>
            <a:r>
              <a:rPr lang="en-GB" sz="2000" dirty="0"/>
              <a:t>military and waged campaigns in Caledonia (Scotland), Byzantium and anyone who threatened his position as emperor. He lived in Eboracum </a:t>
            </a:r>
            <a:br>
              <a:rPr lang="en-GB" sz="2000" dirty="0"/>
            </a:br>
            <a:r>
              <a:rPr lang="en-GB" sz="2000" dirty="0"/>
              <a:t>(York) for three years before his death in AD 211 </a:t>
            </a:r>
            <a:br>
              <a:rPr lang="en-GB" sz="2000" dirty="0"/>
            </a:br>
            <a:r>
              <a:rPr lang="en-GB" sz="2000" dirty="0"/>
              <a:t>at the age of 65.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4214" y="639271"/>
            <a:ext cx="2229094" cy="6170177"/>
          </a:xfrm>
          <a:prstGeom prst="rect">
            <a:avLst/>
          </a:prstGeom>
        </p:spPr>
      </p:pic>
      <p:sp>
        <p:nvSpPr>
          <p:cNvPr id="15" name="Rectangle 14">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450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1980s</a:t>
            </a:r>
          </a:p>
        </p:txBody>
      </p:sp>
      <p:grpSp>
        <p:nvGrpSpPr>
          <p:cNvPr id="3" name="Group 2"/>
          <p:cNvGrpSpPr/>
          <p:nvPr/>
        </p:nvGrpSpPr>
        <p:grpSpPr>
          <a:xfrm>
            <a:off x="481012" y="766882"/>
            <a:ext cx="3288505" cy="90487"/>
            <a:chOff x="702470" y="774272"/>
            <a:chExt cx="3288505" cy="90487"/>
          </a:xfrm>
          <a:solidFill>
            <a:srgbClr val="FFC000"/>
          </a:solidFill>
        </p:grpSpPr>
        <p:cxnSp>
          <p:nvCxnSpPr>
            <p:cNvPr id="4" name="Straight Connector 3"/>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257800" y="814809"/>
            <a:ext cx="339852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97309" y="80519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Somali refugees arrive in Britain.</a:t>
            </a:r>
          </a:p>
        </p:txBody>
      </p:sp>
      <p:pic>
        <p:nvPicPr>
          <p:cNvPr id="14" name="Picture 13">
            <a:extLst>
              <a:ext uri="{FF2B5EF4-FFF2-40B4-BE49-F238E27FC236}">
                <a16:creationId xmlns:a16="http://schemas.microsoft.com/office/drawing/2014/main" id="{FE8C9470-E036-4FFB-96D9-DC3A26510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602" y="1706547"/>
            <a:ext cx="2921284" cy="3785278"/>
          </a:xfrm>
          <a:prstGeom prst="rect">
            <a:avLst/>
          </a:prstGeom>
        </p:spPr>
      </p:pic>
      <p:pic>
        <p:nvPicPr>
          <p:cNvPr id="16" name="Picture 15">
            <a:extLst>
              <a:ext uri="{FF2B5EF4-FFF2-40B4-BE49-F238E27FC236}">
                <a16:creationId xmlns:a16="http://schemas.microsoft.com/office/drawing/2014/main" id="{45181682-456B-4A86-A954-FF32841BFCB8}"/>
              </a:ext>
            </a:extLst>
          </p:cNvPr>
          <p:cNvPicPr>
            <a:picLocks noChangeAspect="1"/>
          </p:cNvPicPr>
          <p:nvPr/>
        </p:nvPicPr>
        <p:blipFill rotWithShape="1">
          <a:blip r:embed="rId3">
            <a:extLst>
              <a:ext uri="{28A0092B-C50C-407E-A947-70E740481C1C}">
                <a14:useLocalDpi xmlns:a14="http://schemas.microsoft.com/office/drawing/2010/main" val="0"/>
              </a:ext>
            </a:extLst>
          </a:blip>
          <a:srcRect b="-845"/>
          <a:stretch/>
        </p:blipFill>
        <p:spPr>
          <a:xfrm>
            <a:off x="6604832" y="2571138"/>
            <a:ext cx="1882324" cy="4172561"/>
          </a:xfrm>
          <a:prstGeom prst="rect">
            <a:avLst/>
          </a:prstGeom>
        </p:spPr>
      </p:pic>
      <p:pic>
        <p:nvPicPr>
          <p:cNvPr id="15" name="Picture 14">
            <a:extLst>
              <a:ext uri="{FF2B5EF4-FFF2-40B4-BE49-F238E27FC236}">
                <a16:creationId xmlns:a16="http://schemas.microsoft.com/office/drawing/2014/main" id="{9F85D2F2-3A2E-47E3-BAD6-8EBF02DFF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542" y="2571139"/>
            <a:ext cx="2189518" cy="4122420"/>
          </a:xfrm>
          <a:prstGeom prst="rect">
            <a:avLst/>
          </a:prstGeom>
        </p:spPr>
      </p:pic>
      <p:pic>
        <p:nvPicPr>
          <p:cNvPr id="11" name="Picture 10">
            <a:extLst>
              <a:ext uri="{FF2B5EF4-FFF2-40B4-BE49-F238E27FC236}">
                <a16:creationId xmlns:a16="http://schemas.microsoft.com/office/drawing/2014/main" id="{AC44B981-21B2-40EB-91EE-BA47406FE3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727" y="840094"/>
            <a:ext cx="2410875" cy="5553085"/>
          </a:xfrm>
          <a:prstGeom prst="rect">
            <a:avLst/>
          </a:prstGeom>
        </p:spPr>
      </p:pic>
      <p:sp>
        <p:nvSpPr>
          <p:cNvPr id="17" name="Rectangle 16">
            <a:hlinkClick r:id="rId6"/>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35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childTnLst>
                          </p:cTn>
                        </p:par>
                        <p:par>
                          <p:cTn id="32" fill="hold">
                            <p:stCondLst>
                              <p:cond delay="325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1987</a:t>
            </a:r>
          </a:p>
        </p:txBody>
      </p:sp>
      <p:grpSp>
        <p:nvGrpSpPr>
          <p:cNvPr id="3" name="Group 2"/>
          <p:cNvGrpSpPr/>
          <p:nvPr/>
        </p:nvGrpSpPr>
        <p:grpSpPr>
          <a:xfrm>
            <a:off x="481012" y="766882"/>
            <a:ext cx="3288505" cy="90487"/>
            <a:chOff x="702470" y="774272"/>
            <a:chExt cx="3288505" cy="90487"/>
          </a:xfrm>
          <a:solidFill>
            <a:srgbClr val="FFC000"/>
          </a:solidFill>
        </p:grpSpPr>
        <p:cxnSp>
          <p:nvCxnSpPr>
            <p:cNvPr id="4" name="Straight Connector 3"/>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257800" y="814809"/>
            <a:ext cx="3398520"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97309" y="80519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first Black Members of Parliament are elected.</a:t>
            </a:r>
          </a:p>
        </p:txBody>
      </p:sp>
      <p:sp>
        <p:nvSpPr>
          <p:cNvPr id="8" name="Rectangle 7"/>
          <p:cNvSpPr/>
          <p:nvPr/>
        </p:nvSpPr>
        <p:spPr>
          <a:xfrm>
            <a:off x="697309" y="5153934"/>
            <a:ext cx="7829471" cy="495108"/>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chemeClr val="bg1"/>
                </a:solidFill>
                <a:latin typeface="Twinkl" pitchFamily="2" charset="0"/>
              </a:rPr>
              <a:t>Diane Abbott, Paul </a:t>
            </a:r>
            <a:r>
              <a:rPr lang="en-GB" dirty="0" err="1">
                <a:solidFill>
                  <a:schemeClr val="bg1"/>
                </a:solidFill>
                <a:latin typeface="Twinkl" pitchFamily="2" charset="0"/>
              </a:rPr>
              <a:t>Boateng</a:t>
            </a:r>
            <a:r>
              <a:rPr lang="en-GB" dirty="0">
                <a:solidFill>
                  <a:schemeClr val="bg1"/>
                </a:solidFill>
                <a:latin typeface="Twinkl" pitchFamily="2" charset="0"/>
              </a:rPr>
              <a:t> and Bernie Grant became the first Black MPs.</a:t>
            </a:r>
            <a:endParaRPr lang="en-GB" dirty="0">
              <a:solidFill>
                <a:schemeClr val="bg1"/>
              </a:solidFill>
            </a:endParaRPr>
          </a:p>
        </p:txBody>
      </p:sp>
      <p:pic>
        <p:nvPicPr>
          <p:cNvPr id="10" name="Picture 9" descr="A person wearing a suit and tie&#10;&#10;Description automatically generated">
            <a:extLst>
              <a:ext uri="{FF2B5EF4-FFF2-40B4-BE49-F238E27FC236}">
                <a16:creationId xmlns:a16="http://schemas.microsoft.com/office/drawing/2014/main" id="{A1DEDF09-20F6-49BC-B28A-AEDA021561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952" y="2286144"/>
            <a:ext cx="2895565" cy="2867789"/>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1532511E-4829-469F-8C58-D33295EA42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2293620"/>
            <a:ext cx="3082519" cy="2860313"/>
          </a:xfrm>
          <a:prstGeom prst="rect">
            <a:avLst/>
          </a:prstGeom>
        </p:spPr>
      </p:pic>
      <p:pic>
        <p:nvPicPr>
          <p:cNvPr id="9" name="Picture 8" descr="A person wearing a hat&#10;&#10;Description automatically generated">
            <a:extLst>
              <a:ext uri="{FF2B5EF4-FFF2-40B4-BE49-F238E27FC236}">
                <a16:creationId xmlns:a16="http://schemas.microsoft.com/office/drawing/2014/main" id="{97321077-A46E-4C7A-8E06-BFBA96DEA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1235" y="2548070"/>
            <a:ext cx="2794205" cy="2605864"/>
          </a:xfrm>
          <a:prstGeom prst="rect">
            <a:avLst/>
          </a:prstGeom>
        </p:spPr>
      </p:pic>
      <p:sp>
        <p:nvSpPr>
          <p:cNvPr id="12" name="Rectangle 11">
            <a:hlinkClick r:id="rId5"/>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113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1993</a:t>
            </a:r>
          </a:p>
        </p:txBody>
      </p:sp>
      <p:grpSp>
        <p:nvGrpSpPr>
          <p:cNvPr id="3" name="Group 2"/>
          <p:cNvGrpSpPr/>
          <p:nvPr/>
        </p:nvGrpSpPr>
        <p:grpSpPr>
          <a:xfrm>
            <a:off x="481012" y="766882"/>
            <a:ext cx="3288505" cy="90487"/>
            <a:chOff x="702470" y="774272"/>
            <a:chExt cx="3288505" cy="90487"/>
          </a:xfrm>
          <a:solidFill>
            <a:srgbClr val="FFC000"/>
          </a:solidFill>
        </p:grpSpPr>
        <p:cxnSp>
          <p:nvCxnSpPr>
            <p:cNvPr id="4" name="Straight Connector 3"/>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flipV="1">
            <a:off x="5257800" y="812125"/>
            <a:ext cx="3230880" cy="2684"/>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697309" y="828052"/>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Asylum and Immigration Appeals Act is passed. </a:t>
            </a:r>
          </a:p>
        </p:txBody>
      </p:sp>
      <p:sp>
        <p:nvSpPr>
          <p:cNvPr id="8" name="Rectangle 7"/>
          <p:cNvSpPr/>
          <p:nvPr/>
        </p:nvSpPr>
        <p:spPr>
          <a:xfrm>
            <a:off x="659209" y="1517855"/>
            <a:ext cx="7829471" cy="77210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latin typeface="Twinkl" pitchFamily="2" charset="0"/>
              </a:rPr>
              <a:t>An </a:t>
            </a:r>
            <a:r>
              <a:rPr lang="en-GB" b="1" dirty="0">
                <a:latin typeface="Twinkl" pitchFamily="2" charset="0"/>
              </a:rPr>
              <a:t>Act</a:t>
            </a:r>
            <a:r>
              <a:rPr lang="en-GB" dirty="0">
                <a:latin typeface="Twinkl" pitchFamily="2" charset="0"/>
              </a:rPr>
              <a:t> to make provisions for people who claim</a:t>
            </a:r>
            <a:br>
              <a:rPr lang="en-GB" dirty="0">
                <a:latin typeface="Twinkl" pitchFamily="2" charset="0"/>
              </a:rPr>
            </a:br>
            <a:r>
              <a:rPr lang="en-GB" b="1" dirty="0">
                <a:latin typeface="Twinkl" pitchFamily="2" charset="0"/>
              </a:rPr>
              <a:t>asylum</a:t>
            </a:r>
            <a:r>
              <a:rPr lang="en-GB" dirty="0">
                <a:latin typeface="Twinkl" pitchFamily="2" charset="0"/>
              </a:rPr>
              <a:t> in the United Kingdom and their dependants.</a:t>
            </a:r>
            <a:endParaRPr lang="en-GB" sz="2800" b="1" dirty="0">
              <a:latin typeface="Twinkl" pitchFamily="2" charset="0"/>
            </a:endParaRPr>
          </a:p>
        </p:txBody>
      </p:sp>
      <p:pic>
        <p:nvPicPr>
          <p:cNvPr id="12" name="Picture 11">
            <a:extLst>
              <a:ext uri="{FF2B5EF4-FFF2-40B4-BE49-F238E27FC236}">
                <a16:creationId xmlns:a16="http://schemas.microsoft.com/office/drawing/2014/main" id="{958219C2-56F6-4D99-AFF3-3F685C453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061" y="2881193"/>
            <a:ext cx="3891673" cy="2711100"/>
          </a:xfrm>
          <a:prstGeom prst="rect">
            <a:avLst/>
          </a:prstGeom>
          <a:noFill/>
          <a:ln>
            <a:noFill/>
          </a:ln>
        </p:spPr>
      </p:pic>
      <p:sp>
        <p:nvSpPr>
          <p:cNvPr id="13" name="Rectangle 12"/>
          <p:cNvSpPr/>
          <p:nvPr/>
        </p:nvSpPr>
        <p:spPr>
          <a:xfrm>
            <a:off x="4798734" y="2881193"/>
            <a:ext cx="3531275" cy="2711100"/>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latin typeface="Twinkl" pitchFamily="2" charset="0"/>
              </a:rPr>
              <a:t>An </a:t>
            </a:r>
            <a:r>
              <a:rPr lang="en-GB" b="1" dirty="0">
                <a:latin typeface="Twinkl" pitchFamily="2" charset="0"/>
              </a:rPr>
              <a:t>asylum seeker </a:t>
            </a:r>
            <a:r>
              <a:rPr lang="en-GB" dirty="0">
                <a:latin typeface="Twinkl" pitchFamily="2" charset="0"/>
              </a:rPr>
              <a:t>is a person who has fled to another country from their home country because of war or other factors harming them or their family. They would then apply for asylum in this other country, which is to have international protection.</a:t>
            </a:r>
          </a:p>
        </p:txBody>
      </p:sp>
      <p:cxnSp>
        <p:nvCxnSpPr>
          <p:cNvPr id="14" name="Straight Connector 13"/>
          <p:cNvCxnSpPr/>
          <p:nvPr/>
        </p:nvCxnSpPr>
        <p:spPr>
          <a:xfrm flipH="1" flipV="1">
            <a:off x="8488680" y="465623"/>
            <a:ext cx="316" cy="34724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88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750"/>
                                        <p:tgtEl>
                                          <p:spTgt spid="6"/>
                                        </p:tgtEl>
                                      </p:cBhvr>
                                    </p:animEffect>
                                  </p:childTnLst>
                                </p:cTn>
                              </p:par>
                            </p:childTnLst>
                          </p:cTn>
                        </p:par>
                        <p:par>
                          <p:cTn id="37" fill="hold">
                            <p:stCondLst>
                              <p:cond delay="2250"/>
                            </p:stCondLst>
                            <p:childTnLst>
                              <p:par>
                                <p:cTn id="38" presetID="22" presetClass="entr" presetSubtype="4"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655955" y="45682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21</a:t>
            </a:r>
            <a:r>
              <a:rPr lang="en-GB" baseline="30000" dirty="0">
                <a:solidFill>
                  <a:schemeClr val="tx1"/>
                </a:solidFill>
                <a:latin typeface="Twinkl" pitchFamily="2" charset="77"/>
              </a:rPr>
              <a:t>st</a:t>
            </a:r>
            <a:r>
              <a:rPr lang="en-GB" dirty="0">
                <a:solidFill>
                  <a:schemeClr val="tx1"/>
                </a:solidFill>
                <a:latin typeface="Twinkl" pitchFamily="2" charset="77"/>
              </a:rPr>
              <a:t> Century</a:t>
            </a:r>
          </a:p>
        </p:txBody>
      </p:sp>
      <p:grpSp>
        <p:nvGrpSpPr>
          <p:cNvPr id="3" name="Group 2"/>
          <p:cNvGrpSpPr/>
          <p:nvPr/>
        </p:nvGrpSpPr>
        <p:grpSpPr>
          <a:xfrm>
            <a:off x="483797" y="763602"/>
            <a:ext cx="2628281" cy="90487"/>
            <a:chOff x="1475723" y="776955"/>
            <a:chExt cx="2628281" cy="90487"/>
          </a:xfrm>
          <a:solidFill>
            <a:srgbClr val="FFC000"/>
          </a:solidFill>
        </p:grpSpPr>
        <p:cxnSp>
          <p:nvCxnSpPr>
            <p:cNvPr id="4" name="Straight Connector 3"/>
            <p:cNvCxnSpPr/>
            <p:nvPr/>
          </p:nvCxnSpPr>
          <p:spPr>
            <a:xfrm flipV="1">
              <a:off x="1475723" y="814810"/>
              <a:ext cx="2628281" cy="7388"/>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013517" y="776955"/>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Content Placeholder 6"/>
          <p:cNvSpPr txBox="1">
            <a:spLocks/>
          </p:cNvSpPr>
          <p:nvPr/>
        </p:nvSpPr>
        <p:spPr>
          <a:xfrm>
            <a:off x="842965" y="983854"/>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solidFill>
                  <a:srgbClr val="202122"/>
                </a:solidFill>
                <a:latin typeface="Twinkl" pitchFamily="2" charset="0"/>
              </a:rPr>
              <a:t>Racism in Britain in general, including against Black people, is considered to have declined over time. </a:t>
            </a:r>
          </a:p>
        </p:txBody>
      </p:sp>
      <p:sp>
        <p:nvSpPr>
          <p:cNvPr id="8" name="Rectangle 7"/>
          <p:cNvSpPr/>
          <p:nvPr/>
        </p:nvSpPr>
        <p:spPr>
          <a:xfrm>
            <a:off x="631875" y="5199900"/>
            <a:ext cx="7588935" cy="1049106"/>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FFFFFF"/>
                </a:solidFill>
                <a:latin typeface="Twinkl" pitchFamily="2" charset="0"/>
              </a:rPr>
              <a:t>However, studies published in 2014 and 2015 claim racism is on the rise in the UK, with more than one third of those polled admitting they are racially prejudiced.</a:t>
            </a:r>
          </a:p>
        </p:txBody>
      </p:sp>
      <p:cxnSp>
        <p:nvCxnSpPr>
          <p:cNvPr id="12" name="Straight Connector 11"/>
          <p:cNvCxnSpPr/>
          <p:nvPr/>
        </p:nvCxnSpPr>
        <p:spPr>
          <a:xfrm>
            <a:off x="1546079" y="1863594"/>
            <a:ext cx="1965864" cy="531648"/>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3851" y="2395242"/>
            <a:ext cx="1844985" cy="1505119"/>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40744" y="3900361"/>
            <a:ext cx="2330506" cy="843526"/>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85211" y="822199"/>
            <a:ext cx="2411089" cy="11281"/>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475664" y="814150"/>
            <a:ext cx="0" cy="557855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Rectangle 23">
            <a:hlinkClick r:id="rId2"/>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731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750"/>
                                        <p:tgtEl>
                                          <p:spTgt spid="12"/>
                                        </p:tgtEl>
                                      </p:cBhvr>
                                    </p:animEffect>
                                  </p:childTnLst>
                                </p:cTn>
                              </p:par>
                            </p:childTnLst>
                          </p:cTn>
                        </p:par>
                        <p:par>
                          <p:cTn id="19" fill="hold">
                            <p:stCondLst>
                              <p:cond delay="2250"/>
                            </p:stCondLst>
                            <p:childTnLst>
                              <p:par>
                                <p:cTn id="20" presetID="22" presetClass="entr" presetSubtype="8"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75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nvSpPr>
        <p:spPr>
          <a:xfrm>
            <a:off x="1251179"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2001</a:t>
            </a:r>
            <a:endParaRPr lang="en-GB" dirty="0">
              <a:solidFill>
                <a:schemeClr val="tx1"/>
              </a:solidFill>
              <a:latin typeface="Twinkl" pitchFamily="2" charset="77"/>
            </a:endParaRPr>
          </a:p>
        </p:txBody>
      </p:sp>
      <p:sp>
        <p:nvSpPr>
          <p:cNvPr id="7" name="Content Placeholder 6">
            <a:extLst>
              <a:ext uri="{FF2B5EF4-FFF2-40B4-BE49-F238E27FC236}">
                <a16:creationId xmlns:a16="http://schemas.microsoft.com/office/drawing/2014/main" id="{D24C710F-6492-407E-844E-4C842FF59826}"/>
              </a:ext>
            </a:extLst>
          </p:cNvPr>
          <p:cNvSpPr txBox="1">
            <a:spLocks/>
          </p:cNvSpPr>
          <p:nvPr/>
        </p:nvSpPr>
        <p:spPr>
          <a:xfrm>
            <a:off x="1038423" y="1000021"/>
            <a:ext cx="3503222"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Race Relations Amendment Act.</a:t>
            </a:r>
          </a:p>
        </p:txBody>
      </p:sp>
      <p:sp>
        <p:nvSpPr>
          <p:cNvPr id="8" name="Title 2"/>
          <p:cNvSpPr>
            <a:spLocks noGrp="1"/>
          </p:cNvSpPr>
          <p:nvPr/>
        </p:nvSpPr>
        <p:spPr>
          <a:xfrm>
            <a:off x="5257105"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2006</a:t>
            </a:r>
            <a:endParaRPr lang="en-GB" dirty="0">
              <a:solidFill>
                <a:schemeClr val="tx1"/>
              </a:solidFill>
              <a:latin typeface="Twinkl" pitchFamily="2" charset="77"/>
            </a:endParaRPr>
          </a:p>
        </p:txBody>
      </p:sp>
      <p:sp>
        <p:nvSpPr>
          <p:cNvPr id="9" name="Content Placeholder 6">
            <a:extLst>
              <a:ext uri="{FF2B5EF4-FFF2-40B4-BE49-F238E27FC236}">
                <a16:creationId xmlns:a16="http://schemas.microsoft.com/office/drawing/2014/main" id="{D24C710F-6492-407E-844E-4C842FF59826}"/>
              </a:ext>
            </a:extLst>
          </p:cNvPr>
          <p:cNvSpPr txBox="1">
            <a:spLocks/>
          </p:cNvSpPr>
          <p:nvPr/>
        </p:nvSpPr>
        <p:spPr>
          <a:xfrm>
            <a:off x="4976601" y="1000021"/>
            <a:ext cx="3570970"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Racial and Religious Hatred Act.</a:t>
            </a:r>
          </a:p>
        </p:txBody>
      </p:sp>
      <p:sp>
        <p:nvSpPr>
          <p:cNvPr id="10" name="Rectangle 9"/>
          <p:cNvSpPr/>
          <p:nvPr/>
        </p:nvSpPr>
        <p:spPr>
          <a:xfrm>
            <a:off x="651723" y="670523"/>
            <a:ext cx="4186774" cy="5374227"/>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039988" y="670523"/>
            <a:ext cx="3426663" cy="5374227"/>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54831" y="983259"/>
            <a:ext cx="1488816" cy="90487"/>
            <a:chOff x="2502159" y="774272"/>
            <a:chExt cx="1488816" cy="90487"/>
          </a:xfrm>
          <a:solidFill>
            <a:srgbClr val="FFC000"/>
          </a:solidFill>
        </p:grpSpPr>
        <p:cxnSp>
          <p:nvCxnSpPr>
            <p:cNvPr id="15" name="Straight Connector 14"/>
            <p:cNvCxnSpPr/>
            <p:nvPr/>
          </p:nvCxnSpPr>
          <p:spPr>
            <a:xfrm flipV="1">
              <a:off x="2502159" y="822200"/>
              <a:ext cx="1488816" cy="7038"/>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3588670" y="985860"/>
            <a:ext cx="2306200" cy="90487"/>
            <a:chOff x="1684775" y="774272"/>
            <a:chExt cx="2306200" cy="90487"/>
          </a:xfrm>
          <a:solidFill>
            <a:srgbClr val="FFC000"/>
          </a:solidFill>
        </p:grpSpPr>
        <p:cxnSp>
          <p:nvCxnSpPr>
            <p:cNvPr id="19" name="Straight Connector 18"/>
            <p:cNvCxnSpPr/>
            <p:nvPr/>
          </p:nvCxnSpPr>
          <p:spPr>
            <a:xfrm>
              <a:off x="1684775" y="816915"/>
              <a:ext cx="2306200" cy="52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7620000" y="1028503"/>
            <a:ext cx="1048142"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039988" y="2192276"/>
            <a:ext cx="3402386" cy="1444763"/>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The Racial and Religious Hatred Act makes it illegal to stir up hatred against someone because of their race and religion.</a:t>
            </a:r>
            <a:endParaRPr lang="en-GB" dirty="0">
              <a:solidFill>
                <a:schemeClr val="bg1"/>
              </a:solidFill>
            </a:endParaRPr>
          </a:p>
        </p:txBody>
      </p:sp>
      <p:cxnSp>
        <p:nvCxnSpPr>
          <p:cNvPr id="21" name="Straight Connector 20"/>
          <p:cNvCxnSpPr/>
          <p:nvPr/>
        </p:nvCxnSpPr>
        <p:spPr>
          <a:xfrm flipH="1">
            <a:off x="570803" y="472440"/>
            <a:ext cx="698" cy="565497"/>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51723" y="2192275"/>
            <a:ext cx="4186774" cy="1444763"/>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2" charset="0"/>
              </a:rPr>
              <a:t>The Race Relations Amendment Act states that all public services must actively promote racial equality.</a:t>
            </a:r>
            <a:endParaRPr lang="en-GB" dirty="0"/>
          </a:p>
        </p:txBody>
      </p:sp>
      <p:pic>
        <p:nvPicPr>
          <p:cNvPr id="24" name="Picture 23">
            <a:extLst>
              <a:ext uri="{FF2B5EF4-FFF2-40B4-BE49-F238E27FC236}">
                <a16:creationId xmlns:a16="http://schemas.microsoft.com/office/drawing/2014/main" id="{888EF74F-BBFD-41F1-9981-719DBA2D7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4854" y="2978513"/>
            <a:ext cx="4877981" cy="3086627"/>
          </a:xfrm>
          <a:prstGeom prst="rect">
            <a:avLst/>
          </a:prstGeom>
          <a:noFill/>
          <a:ln>
            <a:noFill/>
          </a:ln>
        </p:spPr>
      </p:pic>
      <p:sp>
        <p:nvSpPr>
          <p:cNvPr id="26" name="Rectangle 25">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63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750"/>
                                        <p:tgtEl>
                                          <p:spTgt spid="21"/>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750"/>
                            </p:stCondLst>
                            <p:childTnLst>
                              <p:par>
                                <p:cTn id="24" presetID="42"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750"/>
                                        <p:tgtEl>
                                          <p:spTgt spid="18"/>
                                        </p:tgtEl>
                                      </p:cBhvr>
                                    </p:animEffect>
                                  </p:childTnLst>
                                </p:cTn>
                              </p:par>
                            </p:childTnLst>
                          </p:cTn>
                        </p:par>
                        <p:par>
                          <p:cTn id="34" fill="hold">
                            <p:stCondLst>
                              <p:cond delay="75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par>
                          <p:cTn id="55" fill="hold">
                            <p:stCondLst>
                              <p:cond delay="3500"/>
                            </p:stCondLst>
                            <p:childTnLst>
                              <p:par>
                                <p:cTn id="56" presetID="22" presetClass="entr" presetSubtype="8"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25"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655955" y="45682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2011</a:t>
            </a:r>
          </a:p>
        </p:txBody>
      </p:sp>
      <p:grpSp>
        <p:nvGrpSpPr>
          <p:cNvPr id="3" name="Group 2"/>
          <p:cNvGrpSpPr/>
          <p:nvPr/>
        </p:nvGrpSpPr>
        <p:grpSpPr>
          <a:xfrm>
            <a:off x="594041" y="769565"/>
            <a:ext cx="3288505" cy="90487"/>
            <a:chOff x="815499" y="776955"/>
            <a:chExt cx="3288505" cy="90487"/>
          </a:xfrm>
          <a:solidFill>
            <a:srgbClr val="FFC000"/>
          </a:solidFill>
        </p:grpSpPr>
        <p:cxnSp>
          <p:nvCxnSpPr>
            <p:cNvPr id="4" name="Straight Connector 3"/>
            <p:cNvCxnSpPr>
              <a:stCxn id="2" idx="1"/>
            </p:cNvCxnSpPr>
            <p:nvPr/>
          </p:nvCxnSpPr>
          <p:spPr>
            <a:xfrm flipV="1">
              <a:off x="815499" y="81480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013517" y="776955"/>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p:cNvCxnSpPr/>
          <p:nvPr/>
        </p:nvCxnSpPr>
        <p:spPr>
          <a:xfrm>
            <a:off x="5257800" y="814809"/>
            <a:ext cx="3392586"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txBox="1">
            <a:spLocks/>
          </p:cNvSpPr>
          <p:nvPr/>
        </p:nvSpPr>
        <p:spPr>
          <a:xfrm>
            <a:off x="842965" y="983854"/>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3% of the British population are ‘Black, African, Caribbean or Black British’. </a:t>
            </a:r>
          </a:p>
        </p:txBody>
      </p:sp>
      <p:sp>
        <p:nvSpPr>
          <p:cNvPr id="8" name="Rectangle 7"/>
          <p:cNvSpPr/>
          <p:nvPr/>
        </p:nvSpPr>
        <p:spPr>
          <a:xfrm>
            <a:off x="697309" y="5304926"/>
            <a:ext cx="7829471" cy="772107"/>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bg1"/>
                </a:solidFill>
                <a:latin typeface="Twinkl" pitchFamily="2" charset="0"/>
              </a:rPr>
              <a:t>1,904,684 people </a:t>
            </a:r>
            <a:r>
              <a:rPr lang="en-GB" dirty="0">
                <a:solidFill>
                  <a:schemeClr val="bg1"/>
                </a:solidFill>
                <a:latin typeface="Twinkl" pitchFamily="2" charset="0"/>
              </a:rPr>
              <a:t>(3% of the total population) recorded that they are ‘Black, African, Caribbean or Black British’ in the UK census.</a:t>
            </a:r>
            <a:endParaRPr lang="en-GB" dirty="0">
              <a:solidFill>
                <a:schemeClr val="bg1"/>
              </a:solidFill>
            </a:endParaRPr>
          </a:p>
        </p:txBody>
      </p:sp>
      <p:pic>
        <p:nvPicPr>
          <p:cNvPr id="15" name="Picture 14">
            <a:extLst>
              <a:ext uri="{FF2B5EF4-FFF2-40B4-BE49-F238E27FC236}">
                <a16:creationId xmlns:a16="http://schemas.microsoft.com/office/drawing/2014/main" id="{E09FA806-3946-4470-ABA1-172BACE1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900" y="2028935"/>
            <a:ext cx="4778829" cy="2980884"/>
          </a:xfrm>
          <a:prstGeom prst="rect">
            <a:avLst/>
          </a:prstGeom>
        </p:spPr>
      </p:pic>
      <p:sp>
        <p:nvSpPr>
          <p:cNvPr id="16" name="Rectangle 15">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885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592DD9-0938-4EA6-A41E-57554B3A04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39" t="-136" r="4863" b="6760"/>
          <a:stretch/>
        </p:blipFill>
        <p:spPr>
          <a:xfrm>
            <a:off x="485435" y="461885"/>
            <a:ext cx="8189227" cy="5922731"/>
          </a:xfrm>
          <a:prstGeom prst="rect">
            <a:avLst/>
          </a:prstGeom>
          <a:noFill/>
          <a:ln>
            <a:noFill/>
          </a:ln>
        </p:spPr>
      </p:pic>
      <p:sp>
        <p:nvSpPr>
          <p:cNvPr id="3" name="Title 2"/>
          <p:cNvSpPr txBox="1">
            <a:spLocks/>
          </p:cNvSpPr>
          <p:nvPr/>
        </p:nvSpPr>
        <p:spPr bwMode="auto">
          <a:xfrm>
            <a:off x="225762" y="584644"/>
            <a:ext cx="8708571" cy="715962"/>
          </a:xfrm>
          <a:prstGeom prst="roundRect">
            <a:avLst>
              <a:gd name="adj" fmla="val 964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a:lstStyle>
          <a:p>
            <a:pPr algn="ctr"/>
            <a:r>
              <a:rPr lang="en-GB" sz="6000" b="1" dirty="0">
                <a:latin typeface="+mn-lt"/>
              </a:rPr>
              <a:t>2020</a:t>
            </a:r>
            <a:endParaRPr lang="en-GB" b="1" dirty="0">
              <a:solidFill>
                <a:schemeClr val="tx1"/>
              </a:solidFill>
              <a:latin typeface="+mn-lt"/>
            </a:endParaRPr>
          </a:p>
        </p:txBody>
      </p:sp>
      <p:grpSp>
        <p:nvGrpSpPr>
          <p:cNvPr id="6" name="Group 5"/>
          <p:cNvGrpSpPr/>
          <p:nvPr/>
        </p:nvGrpSpPr>
        <p:grpSpPr>
          <a:xfrm rot="16200000">
            <a:off x="2414166" y="4120354"/>
            <a:ext cx="4293456" cy="198186"/>
            <a:chOff x="2143262" y="776594"/>
            <a:chExt cx="1967627" cy="76434"/>
          </a:xfrm>
          <a:solidFill>
            <a:srgbClr val="FFC000"/>
          </a:solidFill>
        </p:grpSpPr>
        <p:cxnSp>
          <p:nvCxnSpPr>
            <p:cNvPr id="7" name="Straight Connector 6"/>
            <p:cNvCxnSpPr>
              <a:stCxn id="2" idx="2"/>
            </p:cNvCxnSpPr>
            <p:nvPr/>
          </p:nvCxnSpPr>
          <p:spPr>
            <a:xfrm rot="5400000" flipH="1" flipV="1">
              <a:off x="3119938" y="-161865"/>
              <a:ext cx="7389" cy="1960741"/>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020402" y="776594"/>
              <a:ext cx="90487" cy="76434"/>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Rounded Corners 14">
            <a:extLst>
              <a:ext uri="{FF2B5EF4-FFF2-40B4-BE49-F238E27FC236}">
                <a16:creationId xmlns:a16="http://schemas.microsoft.com/office/drawing/2014/main" id="{7C11CFAD-9EDA-4056-87D3-A09CA018FD35}"/>
              </a:ext>
            </a:extLst>
          </p:cNvPr>
          <p:cNvSpPr/>
          <p:nvPr/>
        </p:nvSpPr>
        <p:spPr>
          <a:xfrm>
            <a:off x="915112" y="2579767"/>
            <a:ext cx="7329865" cy="1306876"/>
          </a:xfrm>
          <a:prstGeom prst="roundRect">
            <a:avLst>
              <a:gd name="adj" fmla="val 0"/>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Twinkl" pitchFamily="2" charset="0"/>
              </a:rPr>
              <a:t>In June 2020, the death of George Floyd in America inspired thousands of people in Britain to demand justice, marching through the streets of the UK and in many countries around the world.</a:t>
            </a:r>
          </a:p>
        </p:txBody>
      </p:sp>
      <p:sp>
        <p:nvSpPr>
          <p:cNvPr id="12" name="Rectangle: Rounded Corners 14">
            <a:extLst>
              <a:ext uri="{FF2B5EF4-FFF2-40B4-BE49-F238E27FC236}">
                <a16:creationId xmlns:a16="http://schemas.microsoft.com/office/drawing/2014/main" id="{7C11CFAD-9EDA-4056-87D3-A09CA018FD35}"/>
              </a:ext>
            </a:extLst>
          </p:cNvPr>
          <p:cNvSpPr/>
          <p:nvPr/>
        </p:nvSpPr>
        <p:spPr>
          <a:xfrm>
            <a:off x="826100" y="4232744"/>
            <a:ext cx="7507890" cy="1372503"/>
          </a:xfrm>
          <a:prstGeom prst="roundRect">
            <a:avLst>
              <a:gd name="adj" fmla="val 0"/>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Twinkl" pitchFamily="2" charset="0"/>
              </a:rPr>
              <a:t>These protests were accompanied by actions against memorials to people thought to be involved with the slave trade or other historic racism, including protests, petitions and vandalism of the memorials</a:t>
            </a:r>
            <a:r>
              <a:rPr lang="en-GB" b="1" dirty="0">
                <a:solidFill>
                  <a:schemeClr val="bg1"/>
                </a:solidFill>
                <a:latin typeface="Arial" panose="020B0604020202020204" pitchFamily="34" charset="0"/>
              </a:rPr>
              <a:t>.</a:t>
            </a:r>
            <a:endParaRPr lang="en-GB" b="1" dirty="0">
              <a:solidFill>
                <a:schemeClr val="bg1"/>
              </a:solidFill>
            </a:endParaRPr>
          </a:p>
        </p:txBody>
      </p:sp>
      <p:sp>
        <p:nvSpPr>
          <p:cNvPr id="13" name="Rectangle 12">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6"/>
          <p:cNvSpPr txBox="1">
            <a:spLocks/>
          </p:cNvSpPr>
          <p:nvPr/>
        </p:nvSpPr>
        <p:spPr>
          <a:xfrm>
            <a:off x="763695" y="1174090"/>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Thousands of people in Britain protest following the</a:t>
            </a:r>
            <a:br>
              <a:rPr lang="en-GB" sz="2000" b="1" dirty="0">
                <a:latin typeface="Twinkl" pitchFamily="2" charset="0"/>
              </a:rPr>
            </a:br>
            <a:r>
              <a:rPr lang="en-GB" sz="2000" b="1" dirty="0">
                <a:latin typeface="Twinkl" pitchFamily="2" charset="0"/>
              </a:rPr>
              <a:t>killing of George Floyd by police in the United States.  </a:t>
            </a:r>
          </a:p>
        </p:txBody>
      </p:sp>
    </p:spTree>
    <p:extLst>
      <p:ext uri="{BB962C8B-B14F-4D97-AF65-F5344CB8AC3E}">
        <p14:creationId xmlns:p14="http://schemas.microsoft.com/office/powerpoint/2010/main" val="120751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25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EBDEB4-BC55-134C-83E2-DB88BEB8A9BD}"/>
              </a:ext>
            </a:extLst>
          </p:cNvPr>
          <p:cNvSpPr/>
          <p:nvPr/>
        </p:nvSpPr>
        <p:spPr>
          <a:xfrm>
            <a:off x="2795129" y="4634990"/>
            <a:ext cx="1629664" cy="153738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1241</a:t>
            </a:r>
          </a:p>
          <a:p>
            <a:pPr algn="ctr"/>
            <a:r>
              <a:rPr lang="en-GB" sz="1400" dirty="0">
                <a:latin typeface="Twinkl" pitchFamily="2" charset="0"/>
              </a:rPr>
              <a:t>The earliest known drawing of a Black Briton is made in the Domesday Book.</a:t>
            </a:r>
          </a:p>
        </p:txBody>
      </p:sp>
      <p:grpSp>
        <p:nvGrpSpPr>
          <p:cNvPr id="3" name="Group 2">
            <a:extLst>
              <a:ext uri="{FF2B5EF4-FFF2-40B4-BE49-F238E27FC236}">
                <a16:creationId xmlns:a16="http://schemas.microsoft.com/office/drawing/2014/main" id="{B5DC5E23-0B3B-9043-8A65-46936BE695C0}"/>
              </a:ext>
            </a:extLst>
          </p:cNvPr>
          <p:cNvGrpSpPr/>
          <p:nvPr/>
        </p:nvGrpSpPr>
        <p:grpSpPr>
          <a:xfrm>
            <a:off x="-1" y="3324094"/>
            <a:ext cx="9144001" cy="391333"/>
            <a:chOff x="-1" y="3324094"/>
            <a:chExt cx="9144001" cy="391333"/>
          </a:xfrm>
        </p:grpSpPr>
        <p:sp>
          <p:nvSpPr>
            <p:cNvPr id="4" name="Rectangle 3">
              <a:extLst>
                <a:ext uri="{FF2B5EF4-FFF2-40B4-BE49-F238E27FC236}">
                  <a16:creationId xmlns:a16="http://schemas.microsoft.com/office/drawing/2014/main" id="{0BB10069-CF68-5A4E-8D41-FB71D6CBBA16}"/>
                </a:ext>
              </a:extLst>
            </p:cNvPr>
            <p:cNvSpPr/>
            <p:nvPr/>
          </p:nvSpPr>
          <p:spPr>
            <a:xfrm>
              <a:off x="8409289" y="3324094"/>
              <a:ext cx="734711" cy="391333"/>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5" name="Rectangle 4">
              <a:extLst>
                <a:ext uri="{FF2B5EF4-FFF2-40B4-BE49-F238E27FC236}">
                  <a16:creationId xmlns:a16="http://schemas.microsoft.com/office/drawing/2014/main" id="{FA4F2BD6-8CE5-7A4E-A4D2-2DFE559518B3}"/>
                </a:ext>
              </a:extLst>
            </p:cNvPr>
            <p:cNvSpPr/>
            <p:nvPr/>
          </p:nvSpPr>
          <p:spPr>
            <a:xfrm>
              <a:off x="-1" y="3324094"/>
              <a:ext cx="4534713" cy="391332"/>
            </a:xfrm>
            <a:prstGeom prst="rect">
              <a:avLst/>
            </a:prstGeom>
            <a:solidFill>
              <a:srgbClr val="3E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6" name="Rectangle 5">
              <a:extLst>
                <a:ext uri="{FF2B5EF4-FFF2-40B4-BE49-F238E27FC236}">
                  <a16:creationId xmlns:a16="http://schemas.microsoft.com/office/drawing/2014/main" id="{8F439AC1-4BA5-8F45-86F2-0D8A8DEEAF27}"/>
                </a:ext>
              </a:extLst>
            </p:cNvPr>
            <p:cNvSpPr/>
            <p:nvPr/>
          </p:nvSpPr>
          <p:spPr>
            <a:xfrm>
              <a:off x="4522241" y="3324094"/>
              <a:ext cx="2769207" cy="391332"/>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7" name="Rectangle 6">
              <a:extLst>
                <a:ext uri="{FF2B5EF4-FFF2-40B4-BE49-F238E27FC236}">
                  <a16:creationId xmlns:a16="http://schemas.microsoft.com/office/drawing/2014/main" id="{D8EE89EB-BCC0-EA43-AB05-4DCB5AB2DC92}"/>
                </a:ext>
              </a:extLst>
            </p:cNvPr>
            <p:cNvSpPr/>
            <p:nvPr/>
          </p:nvSpPr>
          <p:spPr>
            <a:xfrm>
              <a:off x="7261828" y="3324094"/>
              <a:ext cx="1882171" cy="391332"/>
            </a:xfrm>
            <a:prstGeom prst="rect">
              <a:avLst/>
            </a:prstGeom>
            <a:solidFill>
              <a:srgbClr val="3E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grpSp>
      <p:sp>
        <p:nvSpPr>
          <p:cNvPr id="8" name="Content Placeholder 6">
            <a:extLst>
              <a:ext uri="{FF2B5EF4-FFF2-40B4-BE49-F238E27FC236}">
                <a16:creationId xmlns:a16="http://schemas.microsoft.com/office/drawing/2014/main" id="{313EB80C-A100-4F36-9B21-4AA828783AD2}"/>
              </a:ext>
            </a:extLst>
          </p:cNvPr>
          <p:cNvSpPr txBox="1">
            <a:spLocks/>
          </p:cNvSpPr>
          <p:nvPr/>
        </p:nvSpPr>
        <p:spPr>
          <a:xfrm>
            <a:off x="4269472" y="3324094"/>
            <a:ext cx="1406451" cy="391332"/>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500" b="1" dirty="0">
                <a:solidFill>
                  <a:srgbClr val="3E3C3D"/>
                </a:solidFill>
                <a:latin typeface="Twinkl" pitchFamily="2" charset="0"/>
              </a:rPr>
              <a:t>1500</a:t>
            </a:r>
          </a:p>
        </p:txBody>
      </p:sp>
      <p:sp>
        <p:nvSpPr>
          <p:cNvPr id="9" name="Content Placeholder 6">
            <a:extLst>
              <a:ext uri="{FF2B5EF4-FFF2-40B4-BE49-F238E27FC236}">
                <a16:creationId xmlns:a16="http://schemas.microsoft.com/office/drawing/2014/main" id="{17F09D3F-59B1-4D2C-956A-C8E82841C2AC}"/>
              </a:ext>
            </a:extLst>
          </p:cNvPr>
          <p:cNvSpPr txBox="1">
            <a:spLocks/>
          </p:cNvSpPr>
          <p:nvPr/>
        </p:nvSpPr>
        <p:spPr>
          <a:xfrm>
            <a:off x="7036480" y="3324511"/>
            <a:ext cx="1406451" cy="391332"/>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500" b="1" dirty="0">
                <a:solidFill>
                  <a:srgbClr val="FFA543"/>
                </a:solidFill>
                <a:latin typeface="Twinkl" pitchFamily="2" charset="0"/>
              </a:rPr>
              <a:t>1600</a:t>
            </a:r>
          </a:p>
        </p:txBody>
      </p:sp>
      <p:sp>
        <p:nvSpPr>
          <p:cNvPr id="10" name="Content Placeholder 6">
            <a:extLst>
              <a:ext uri="{FF2B5EF4-FFF2-40B4-BE49-F238E27FC236}">
                <a16:creationId xmlns:a16="http://schemas.microsoft.com/office/drawing/2014/main" id="{FDD84EDF-22A8-4BB9-91B1-6D19308E680A}"/>
              </a:ext>
            </a:extLst>
          </p:cNvPr>
          <p:cNvSpPr txBox="1">
            <a:spLocks/>
          </p:cNvSpPr>
          <p:nvPr/>
        </p:nvSpPr>
        <p:spPr>
          <a:xfrm>
            <a:off x="274147" y="3332227"/>
            <a:ext cx="1406451" cy="391332"/>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500" b="1" dirty="0">
                <a:solidFill>
                  <a:srgbClr val="FFA543"/>
                </a:solidFill>
                <a:latin typeface="Twinkl" pitchFamily="2" charset="0"/>
              </a:rPr>
              <a:t>1AD</a:t>
            </a:r>
          </a:p>
        </p:txBody>
      </p:sp>
      <p:sp>
        <p:nvSpPr>
          <p:cNvPr id="11" name="Oval 10">
            <a:extLst>
              <a:ext uri="{FF2B5EF4-FFF2-40B4-BE49-F238E27FC236}">
                <a16:creationId xmlns:a16="http://schemas.microsoft.com/office/drawing/2014/main" id="{3A264BA7-75F4-4FF2-8891-06AF4DAE8CCC}"/>
              </a:ext>
            </a:extLst>
          </p:cNvPr>
          <p:cNvSpPr/>
          <p:nvPr/>
        </p:nvSpPr>
        <p:spPr>
          <a:xfrm>
            <a:off x="3461986" y="3366576"/>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DB8E0BF4-BD35-4BB6-83FE-9BFEB86D11CE}"/>
              </a:ext>
            </a:extLst>
          </p:cNvPr>
          <p:cNvGrpSpPr/>
          <p:nvPr/>
        </p:nvGrpSpPr>
        <p:grpSpPr>
          <a:xfrm>
            <a:off x="629732" y="3370546"/>
            <a:ext cx="1971427" cy="2801827"/>
            <a:chOff x="629732" y="3370546"/>
            <a:chExt cx="1971427" cy="2801827"/>
          </a:xfrm>
          <a:solidFill>
            <a:srgbClr val="0F87AB"/>
          </a:solidFill>
        </p:grpSpPr>
        <p:sp>
          <p:nvSpPr>
            <p:cNvPr id="13" name="Rectangle 12">
              <a:extLst>
                <a:ext uri="{FF2B5EF4-FFF2-40B4-BE49-F238E27FC236}">
                  <a16:creationId xmlns:a16="http://schemas.microsoft.com/office/drawing/2014/main" id="{1BD122A9-D89D-E941-9E0C-BF633E2CE9C6}"/>
                </a:ext>
              </a:extLst>
            </p:cNvPr>
            <p:cNvSpPr/>
            <p:nvPr/>
          </p:nvSpPr>
          <p:spPr>
            <a:xfrm>
              <a:off x="629732" y="4630824"/>
              <a:ext cx="1971427"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AD43</a:t>
              </a:r>
            </a:p>
            <a:p>
              <a:pPr algn="ctr"/>
              <a:r>
                <a:rPr lang="en-GB" sz="1400" dirty="0">
                  <a:latin typeface="Twinkl" pitchFamily="2" charset="0"/>
                </a:rPr>
                <a:t>The Roman conquest begins. Roman soldiers are drawn from all over North Africa and Europe. </a:t>
              </a:r>
            </a:p>
          </p:txBody>
        </p:sp>
        <p:sp>
          <p:nvSpPr>
            <p:cNvPr id="14" name="Oval 13">
              <a:extLst>
                <a:ext uri="{FF2B5EF4-FFF2-40B4-BE49-F238E27FC236}">
                  <a16:creationId xmlns:a16="http://schemas.microsoft.com/office/drawing/2014/main" id="{D1CF9C02-D818-4FDC-BC81-786FB02F9344}"/>
                </a:ext>
              </a:extLst>
            </p:cNvPr>
            <p:cNvSpPr/>
            <p:nvPr/>
          </p:nvSpPr>
          <p:spPr>
            <a:xfrm>
              <a:off x="1318467" y="3370546"/>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A767F278-CA13-4D83-98E1-37EBEE24CDBA}"/>
                </a:ext>
              </a:extLst>
            </p:cNvPr>
            <p:cNvCxnSpPr>
              <a:cxnSpLocks/>
              <a:stCxn id="14" idx="4"/>
              <a:endCxn id="13" idx="0"/>
            </p:cNvCxnSpPr>
            <p:nvPr/>
          </p:nvCxnSpPr>
          <p:spPr>
            <a:xfrm>
              <a:off x="1462590" y="3658791"/>
              <a:ext cx="152856" cy="972033"/>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FC14A4A-297F-4666-9CB5-99FE4402D49E}"/>
              </a:ext>
            </a:extLst>
          </p:cNvPr>
          <p:cNvGrpSpPr/>
          <p:nvPr/>
        </p:nvGrpSpPr>
        <p:grpSpPr>
          <a:xfrm>
            <a:off x="2375723" y="1238942"/>
            <a:ext cx="1581835" cy="2415879"/>
            <a:chOff x="2375723" y="1238942"/>
            <a:chExt cx="1581835" cy="2415879"/>
          </a:xfrm>
          <a:solidFill>
            <a:srgbClr val="0F87AB"/>
          </a:solidFill>
        </p:grpSpPr>
        <p:sp>
          <p:nvSpPr>
            <p:cNvPr id="17" name="Rectangle 16">
              <a:extLst>
                <a:ext uri="{FF2B5EF4-FFF2-40B4-BE49-F238E27FC236}">
                  <a16:creationId xmlns:a16="http://schemas.microsoft.com/office/drawing/2014/main" id="{9CFA7004-A1AD-AE4E-BA49-C9A634DFD4C5}"/>
                </a:ext>
              </a:extLst>
            </p:cNvPr>
            <p:cNvSpPr/>
            <p:nvPr/>
          </p:nvSpPr>
          <p:spPr>
            <a:xfrm>
              <a:off x="2375723" y="1238942"/>
              <a:ext cx="1581835"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668</a:t>
              </a:r>
            </a:p>
            <a:p>
              <a:pPr algn="ctr"/>
              <a:r>
                <a:rPr lang="en-GB" sz="1400" dirty="0">
                  <a:latin typeface="Twinkl" pitchFamily="2" charset="0"/>
                </a:rPr>
                <a:t>African-born Abbot Hadrian becomes abbot of St Augustine’s Abbey, Canterbury.</a:t>
              </a:r>
            </a:p>
          </p:txBody>
        </p:sp>
        <p:sp>
          <p:nvSpPr>
            <p:cNvPr id="18" name="Oval 17">
              <a:extLst>
                <a:ext uri="{FF2B5EF4-FFF2-40B4-BE49-F238E27FC236}">
                  <a16:creationId xmlns:a16="http://schemas.microsoft.com/office/drawing/2014/main" id="{67F8E4B6-E1DC-4C8B-801B-7B18F4366E0D}"/>
                </a:ext>
              </a:extLst>
            </p:cNvPr>
            <p:cNvSpPr/>
            <p:nvPr/>
          </p:nvSpPr>
          <p:spPr>
            <a:xfrm>
              <a:off x="2520702" y="3366576"/>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4B00D4D7-2904-4723-97F2-E362C00AFFF8}"/>
                </a:ext>
              </a:extLst>
            </p:cNvPr>
            <p:cNvCxnSpPr>
              <a:cxnSpLocks/>
              <a:endCxn id="18" idx="0"/>
            </p:cNvCxnSpPr>
            <p:nvPr/>
          </p:nvCxnSpPr>
          <p:spPr>
            <a:xfrm flipH="1">
              <a:off x="2664825" y="2472845"/>
              <a:ext cx="239801" cy="893731"/>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209949EE-3974-46A4-A356-ACA2F18934BC}"/>
              </a:ext>
            </a:extLst>
          </p:cNvPr>
          <p:cNvCxnSpPr>
            <a:cxnSpLocks/>
            <a:stCxn id="11" idx="4"/>
            <a:endCxn id="2" idx="0"/>
          </p:cNvCxnSpPr>
          <p:nvPr/>
        </p:nvCxnSpPr>
        <p:spPr>
          <a:xfrm>
            <a:off x="3606109" y="3654821"/>
            <a:ext cx="3852" cy="980169"/>
          </a:xfrm>
          <a:prstGeom prst="line">
            <a:avLst/>
          </a:prstGeom>
          <a:ln w="38100">
            <a:solidFill>
              <a:srgbClr val="0F87AB"/>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9D52E81-23C8-4D09-ABA4-91B664F48E3A}"/>
              </a:ext>
            </a:extLst>
          </p:cNvPr>
          <p:cNvGrpSpPr/>
          <p:nvPr/>
        </p:nvGrpSpPr>
        <p:grpSpPr>
          <a:xfrm>
            <a:off x="4204703" y="1346663"/>
            <a:ext cx="1757797" cy="2316209"/>
            <a:chOff x="4170840" y="1330479"/>
            <a:chExt cx="1757797" cy="2316209"/>
          </a:xfrm>
          <a:solidFill>
            <a:srgbClr val="0F87AB"/>
          </a:solidFill>
        </p:grpSpPr>
        <p:sp>
          <p:nvSpPr>
            <p:cNvPr id="22" name="Rectangle 21">
              <a:extLst>
                <a:ext uri="{FF2B5EF4-FFF2-40B4-BE49-F238E27FC236}">
                  <a16:creationId xmlns:a16="http://schemas.microsoft.com/office/drawing/2014/main" id="{4B95FF0C-E837-534E-BA37-4E0E34D0E5CA}"/>
                </a:ext>
              </a:extLst>
            </p:cNvPr>
            <p:cNvSpPr/>
            <p:nvPr/>
          </p:nvSpPr>
          <p:spPr>
            <a:xfrm>
              <a:off x="4170840" y="1330479"/>
              <a:ext cx="1469552"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1507</a:t>
              </a:r>
            </a:p>
            <a:p>
              <a:pPr algn="ctr"/>
              <a:r>
                <a:rPr lang="en-GB" sz="1400" dirty="0">
                  <a:latin typeface="Twinkl" pitchFamily="2" charset="0"/>
                </a:rPr>
                <a:t>A Black trumpeter is recorded at Henry VII’s court.</a:t>
              </a:r>
              <a:endParaRPr lang="en-GB" sz="1400" dirty="0"/>
            </a:p>
          </p:txBody>
        </p:sp>
        <p:sp>
          <p:nvSpPr>
            <p:cNvPr id="23" name="Oval 22">
              <a:extLst>
                <a:ext uri="{FF2B5EF4-FFF2-40B4-BE49-F238E27FC236}">
                  <a16:creationId xmlns:a16="http://schemas.microsoft.com/office/drawing/2014/main" id="{C1595AA8-955B-407C-87CC-EC64BD2D4E75}"/>
                </a:ext>
              </a:extLst>
            </p:cNvPr>
            <p:cNvSpPr/>
            <p:nvPr/>
          </p:nvSpPr>
          <p:spPr>
            <a:xfrm>
              <a:off x="5640392" y="3358443"/>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461912BA-7B66-4945-8543-D5A0BF0BE45C}"/>
                </a:ext>
              </a:extLst>
            </p:cNvPr>
            <p:cNvCxnSpPr>
              <a:cxnSpLocks/>
              <a:stCxn id="22" idx="2"/>
              <a:endCxn id="23" idx="0"/>
            </p:cNvCxnSpPr>
            <p:nvPr/>
          </p:nvCxnSpPr>
          <p:spPr>
            <a:xfrm>
              <a:off x="4905616" y="2872028"/>
              <a:ext cx="878899" cy="48641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C1B4CEF-0922-49FA-B4D0-B6BCB828F146}"/>
              </a:ext>
            </a:extLst>
          </p:cNvPr>
          <p:cNvGrpSpPr/>
          <p:nvPr/>
        </p:nvGrpSpPr>
        <p:grpSpPr>
          <a:xfrm>
            <a:off x="4618761" y="3366576"/>
            <a:ext cx="1971427" cy="2806917"/>
            <a:chOff x="4618761" y="3366576"/>
            <a:chExt cx="1971427" cy="2806917"/>
          </a:xfrm>
          <a:solidFill>
            <a:srgbClr val="0F87AB"/>
          </a:solidFill>
        </p:grpSpPr>
        <p:sp>
          <p:nvSpPr>
            <p:cNvPr id="26" name="Rectangle 25">
              <a:extLst>
                <a:ext uri="{FF2B5EF4-FFF2-40B4-BE49-F238E27FC236}">
                  <a16:creationId xmlns:a16="http://schemas.microsoft.com/office/drawing/2014/main" id="{82A0D970-3D8E-6740-B678-F09B03C9DD1B}"/>
                </a:ext>
              </a:extLst>
            </p:cNvPr>
            <p:cNvSpPr/>
            <p:nvPr/>
          </p:nvSpPr>
          <p:spPr>
            <a:xfrm>
              <a:off x="4618761" y="4416501"/>
              <a:ext cx="1971427"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1508</a:t>
              </a:r>
            </a:p>
            <a:p>
              <a:pPr algn="ctr"/>
              <a:r>
                <a:rPr lang="en-GB" sz="1400" dirty="0">
                  <a:latin typeface="Twinkl" pitchFamily="2" charset="0"/>
                </a:rPr>
                <a:t>A poem written by William Dunbar, called </a:t>
              </a:r>
              <a:r>
                <a:rPr lang="en-GB" sz="1400" dirty="0" err="1">
                  <a:latin typeface="Twinkl" pitchFamily="2" charset="0"/>
                </a:rPr>
                <a:t>Ane</a:t>
              </a:r>
              <a:r>
                <a:rPr lang="en-GB" sz="1400" dirty="0">
                  <a:latin typeface="Twinkl" pitchFamily="2" charset="0"/>
                </a:rPr>
                <a:t> </a:t>
              </a:r>
              <a:r>
                <a:rPr lang="en-GB" sz="1400" dirty="0" err="1">
                  <a:latin typeface="Twinkl" pitchFamily="2" charset="0"/>
                </a:rPr>
                <a:t>Blak</a:t>
              </a:r>
              <a:r>
                <a:rPr lang="en-GB" sz="1400" dirty="0">
                  <a:latin typeface="Twinkl" pitchFamily="2" charset="0"/>
                </a:rPr>
                <a:t>-Moir, tells us that there were Black people in Britain at that time.</a:t>
              </a:r>
            </a:p>
          </p:txBody>
        </p:sp>
        <p:sp>
          <p:nvSpPr>
            <p:cNvPr id="27" name="Oval 26">
              <a:extLst>
                <a:ext uri="{FF2B5EF4-FFF2-40B4-BE49-F238E27FC236}">
                  <a16:creationId xmlns:a16="http://schemas.microsoft.com/office/drawing/2014/main" id="{A4F49F8F-BAEA-4428-8DE9-857B175519CF}"/>
                </a:ext>
              </a:extLst>
            </p:cNvPr>
            <p:cNvSpPr/>
            <p:nvPr/>
          </p:nvSpPr>
          <p:spPr>
            <a:xfrm>
              <a:off x="6171978" y="3366576"/>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35C7D73F-1A28-422E-8B68-905F44681AB6}"/>
                </a:ext>
              </a:extLst>
            </p:cNvPr>
            <p:cNvCxnSpPr>
              <a:cxnSpLocks/>
              <a:stCxn id="27" idx="4"/>
              <a:endCxn id="26" idx="0"/>
            </p:cNvCxnSpPr>
            <p:nvPr/>
          </p:nvCxnSpPr>
          <p:spPr>
            <a:xfrm flipH="1">
              <a:off x="5604475" y="3654821"/>
              <a:ext cx="711626" cy="761680"/>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68F99371-D3BF-4560-B0E3-F8A8CF278C8F}"/>
              </a:ext>
            </a:extLst>
          </p:cNvPr>
          <p:cNvGrpSpPr/>
          <p:nvPr/>
        </p:nvGrpSpPr>
        <p:grpSpPr>
          <a:xfrm>
            <a:off x="5796812" y="1290391"/>
            <a:ext cx="2685773" cy="2364910"/>
            <a:chOff x="5456354" y="1292225"/>
            <a:chExt cx="2685773" cy="2364910"/>
          </a:xfrm>
          <a:solidFill>
            <a:srgbClr val="0F87AB"/>
          </a:solidFill>
        </p:grpSpPr>
        <p:sp>
          <p:nvSpPr>
            <p:cNvPr id="30" name="Rectangle 29">
              <a:extLst>
                <a:ext uri="{FF2B5EF4-FFF2-40B4-BE49-F238E27FC236}">
                  <a16:creationId xmlns:a16="http://schemas.microsoft.com/office/drawing/2014/main" id="{F1075DDF-0C70-0E41-8E34-C3A0F19C3E96}"/>
                </a:ext>
              </a:extLst>
            </p:cNvPr>
            <p:cNvSpPr/>
            <p:nvPr/>
          </p:nvSpPr>
          <p:spPr>
            <a:xfrm>
              <a:off x="5456354" y="1292225"/>
              <a:ext cx="2685773" cy="1326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1555</a:t>
              </a:r>
            </a:p>
            <a:p>
              <a:pPr algn="ctr"/>
              <a:r>
                <a:rPr lang="en-GB" sz="1400" dirty="0">
                  <a:latin typeface="Twinkl" pitchFamily="2" charset="0"/>
                </a:rPr>
                <a:t>A group of Africans are brought to Britain to learn English so that they can act as interpreters for English traders.</a:t>
              </a:r>
              <a:endParaRPr lang="en-GB" sz="1400" dirty="0"/>
            </a:p>
          </p:txBody>
        </p:sp>
        <p:sp>
          <p:nvSpPr>
            <p:cNvPr id="31" name="Oval 30">
              <a:extLst>
                <a:ext uri="{FF2B5EF4-FFF2-40B4-BE49-F238E27FC236}">
                  <a16:creationId xmlns:a16="http://schemas.microsoft.com/office/drawing/2014/main" id="{E1BEDCCA-810D-4F73-9543-74A8085B9F0A}"/>
                </a:ext>
              </a:extLst>
            </p:cNvPr>
            <p:cNvSpPr/>
            <p:nvPr/>
          </p:nvSpPr>
          <p:spPr>
            <a:xfrm>
              <a:off x="6424428" y="3368890"/>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E1231721-ED56-4A10-B366-A5CE8F579702}"/>
                </a:ext>
              </a:extLst>
            </p:cNvPr>
            <p:cNvCxnSpPr>
              <a:cxnSpLocks/>
              <a:endCxn id="31" idx="0"/>
            </p:cNvCxnSpPr>
            <p:nvPr/>
          </p:nvCxnSpPr>
          <p:spPr>
            <a:xfrm flipH="1">
              <a:off x="6568551" y="2475726"/>
              <a:ext cx="239801" cy="893164"/>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E4702143-8F34-4122-AA1C-B9B965222315}"/>
              </a:ext>
            </a:extLst>
          </p:cNvPr>
          <p:cNvSpPr/>
          <p:nvPr/>
        </p:nvSpPr>
        <p:spPr>
          <a:xfrm>
            <a:off x="6782651" y="4646213"/>
            <a:ext cx="1723547" cy="154154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1672</a:t>
            </a:r>
          </a:p>
          <a:p>
            <a:pPr algn="ctr"/>
            <a:r>
              <a:rPr lang="en-GB" sz="1400" dirty="0">
                <a:latin typeface="Twinkl" pitchFamily="2" charset="0"/>
              </a:rPr>
              <a:t>The Royal African Company is created in England to manage the slave trade.</a:t>
            </a:r>
            <a:endParaRPr lang="en-GB" sz="1400" dirty="0"/>
          </a:p>
        </p:txBody>
      </p:sp>
      <p:cxnSp>
        <p:nvCxnSpPr>
          <p:cNvPr id="34" name="Straight Connector 33">
            <a:extLst>
              <a:ext uri="{FF2B5EF4-FFF2-40B4-BE49-F238E27FC236}">
                <a16:creationId xmlns:a16="http://schemas.microsoft.com/office/drawing/2014/main" id="{C36554DD-5DBA-43A1-9CEC-A90C768B589D}"/>
              </a:ext>
            </a:extLst>
          </p:cNvPr>
          <p:cNvCxnSpPr>
            <a:cxnSpLocks/>
            <a:endCxn id="33" idx="0"/>
          </p:cNvCxnSpPr>
          <p:nvPr/>
        </p:nvCxnSpPr>
        <p:spPr>
          <a:xfrm flipH="1">
            <a:off x="7644425" y="3541467"/>
            <a:ext cx="777146" cy="1104746"/>
          </a:xfrm>
          <a:prstGeom prst="line">
            <a:avLst/>
          </a:prstGeom>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8230922-DC79-47D1-9152-FF87442A8C86}"/>
              </a:ext>
            </a:extLst>
          </p:cNvPr>
          <p:cNvSpPr/>
          <p:nvPr/>
        </p:nvSpPr>
        <p:spPr>
          <a:xfrm>
            <a:off x="8313610" y="3366577"/>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5FC14A4A-297F-4666-9CB5-99FE4402D49E}"/>
              </a:ext>
            </a:extLst>
          </p:cNvPr>
          <p:cNvGrpSpPr/>
          <p:nvPr/>
        </p:nvGrpSpPr>
        <p:grpSpPr>
          <a:xfrm>
            <a:off x="588383" y="1269610"/>
            <a:ext cx="1582094" cy="2381048"/>
            <a:chOff x="2156772" y="1273773"/>
            <a:chExt cx="1582094" cy="2381048"/>
          </a:xfrm>
          <a:solidFill>
            <a:srgbClr val="0F87AB"/>
          </a:solidFill>
        </p:grpSpPr>
        <p:sp>
          <p:nvSpPr>
            <p:cNvPr id="38" name="Rectangle 37">
              <a:extLst>
                <a:ext uri="{FF2B5EF4-FFF2-40B4-BE49-F238E27FC236}">
                  <a16:creationId xmlns:a16="http://schemas.microsoft.com/office/drawing/2014/main" id="{9CFA7004-A1AD-AE4E-BA49-C9A634DFD4C5}"/>
                </a:ext>
              </a:extLst>
            </p:cNvPr>
            <p:cNvSpPr/>
            <p:nvPr/>
          </p:nvSpPr>
          <p:spPr>
            <a:xfrm>
              <a:off x="2156772" y="1273773"/>
              <a:ext cx="1581835" cy="1356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77"/>
                </a:rPr>
                <a:t>193</a:t>
              </a:r>
              <a:endParaRPr lang="en-GB" sz="1600" b="1" dirty="0">
                <a:solidFill>
                  <a:schemeClr val="bg1"/>
                </a:solidFill>
                <a:latin typeface="Twinkl" pitchFamily="2" charset="0"/>
              </a:endParaRPr>
            </a:p>
            <a:p>
              <a:pPr algn="ctr"/>
              <a:r>
                <a:rPr lang="en-GB" sz="1400" dirty="0">
                  <a:latin typeface="Twinkl" pitchFamily="2" charset="77"/>
                </a:rPr>
                <a:t>Septimus Severus becomes the first Black Roman emperor.</a:t>
              </a:r>
              <a:endParaRPr lang="en-GB" sz="1400" dirty="0"/>
            </a:p>
          </p:txBody>
        </p:sp>
        <p:sp>
          <p:nvSpPr>
            <p:cNvPr id="39" name="Oval 38">
              <a:extLst>
                <a:ext uri="{FF2B5EF4-FFF2-40B4-BE49-F238E27FC236}">
                  <a16:creationId xmlns:a16="http://schemas.microsoft.com/office/drawing/2014/main" id="{67F8E4B6-E1DC-4C8B-801B-7B18F4366E0D}"/>
                </a:ext>
              </a:extLst>
            </p:cNvPr>
            <p:cNvSpPr/>
            <p:nvPr/>
          </p:nvSpPr>
          <p:spPr>
            <a:xfrm>
              <a:off x="3450621" y="3366576"/>
              <a:ext cx="288245" cy="288245"/>
            </a:xfrm>
            <a:prstGeom prst="ellipse">
              <a:avLst/>
            </a:prstGeom>
            <a:solidFill>
              <a:srgbClr val="DC2C3D"/>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4B00D4D7-2904-4723-97F2-E362C00AFFF8}"/>
                </a:ext>
              </a:extLst>
            </p:cNvPr>
            <p:cNvCxnSpPr>
              <a:cxnSpLocks/>
              <a:endCxn id="39" idx="0"/>
            </p:cNvCxnSpPr>
            <p:nvPr/>
          </p:nvCxnSpPr>
          <p:spPr>
            <a:xfrm>
              <a:off x="2886856" y="2455145"/>
              <a:ext cx="707888" cy="911431"/>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grpSp>
      <p:sp>
        <p:nvSpPr>
          <p:cNvPr id="49" name="Title 2"/>
          <p:cNvSpPr txBox="1">
            <a:spLocks/>
          </p:cNvSpPr>
          <p:nvPr/>
        </p:nvSpPr>
        <p:spPr bwMode="auto">
          <a:xfrm>
            <a:off x="0" y="488880"/>
            <a:ext cx="9144000" cy="715962"/>
          </a:xfrm>
          <a:prstGeom prst="roundRect">
            <a:avLst>
              <a:gd name="adj" fmla="val 964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a:lstStyle>
          <a:p>
            <a:pPr algn="ctr"/>
            <a:r>
              <a:rPr lang="en-GB" b="1" dirty="0">
                <a:latin typeface="+mn-lt"/>
              </a:rPr>
              <a:t>AD43 - 1555</a:t>
            </a:r>
            <a:endParaRPr lang="en-GB" b="1" baseline="30000" dirty="0">
              <a:solidFill>
                <a:schemeClr val="tx1"/>
              </a:solidFill>
              <a:latin typeface="+mn-lt"/>
            </a:endParaRPr>
          </a:p>
        </p:txBody>
      </p:sp>
      <p:sp>
        <p:nvSpPr>
          <p:cNvPr id="51" name="Rectangle 50">
            <a:hlinkClick r:id="rId2"/>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44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1" grpId="0" animBg="1"/>
      <p:bldP spid="33"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17203C-661C-A348-A63F-256016A99DA5}"/>
              </a:ext>
            </a:extLst>
          </p:cNvPr>
          <p:cNvGrpSpPr/>
          <p:nvPr/>
        </p:nvGrpSpPr>
        <p:grpSpPr>
          <a:xfrm>
            <a:off x="0" y="3324094"/>
            <a:ext cx="9155874" cy="391333"/>
            <a:chOff x="0" y="3324094"/>
            <a:chExt cx="9155874" cy="391333"/>
          </a:xfrm>
        </p:grpSpPr>
        <p:sp>
          <p:nvSpPr>
            <p:cNvPr id="4" name="Rectangle 3">
              <a:extLst>
                <a:ext uri="{FF2B5EF4-FFF2-40B4-BE49-F238E27FC236}">
                  <a16:creationId xmlns:a16="http://schemas.microsoft.com/office/drawing/2014/main" id="{048132AE-304E-524B-B733-423A8E677A5C}"/>
                </a:ext>
              </a:extLst>
            </p:cNvPr>
            <p:cNvSpPr/>
            <p:nvPr/>
          </p:nvSpPr>
          <p:spPr>
            <a:xfrm>
              <a:off x="8409289" y="3324094"/>
              <a:ext cx="734711" cy="391333"/>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5" name="Rectangle 4">
              <a:extLst>
                <a:ext uri="{FF2B5EF4-FFF2-40B4-BE49-F238E27FC236}">
                  <a16:creationId xmlns:a16="http://schemas.microsoft.com/office/drawing/2014/main" id="{617CD323-1C97-7F4B-98EA-FF8BDA4ABC28}"/>
                </a:ext>
              </a:extLst>
            </p:cNvPr>
            <p:cNvSpPr/>
            <p:nvPr/>
          </p:nvSpPr>
          <p:spPr>
            <a:xfrm>
              <a:off x="0" y="3324094"/>
              <a:ext cx="1493134" cy="391332"/>
            </a:xfrm>
            <a:prstGeom prst="rect">
              <a:avLst/>
            </a:prstGeom>
            <a:solidFill>
              <a:srgbClr val="3E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6" name="Rectangle 5">
              <a:extLst>
                <a:ext uri="{FF2B5EF4-FFF2-40B4-BE49-F238E27FC236}">
                  <a16:creationId xmlns:a16="http://schemas.microsoft.com/office/drawing/2014/main" id="{7546414E-F642-D04F-B874-F51B2DEA9206}"/>
                </a:ext>
              </a:extLst>
            </p:cNvPr>
            <p:cNvSpPr/>
            <p:nvPr/>
          </p:nvSpPr>
          <p:spPr>
            <a:xfrm>
              <a:off x="1199408" y="3324094"/>
              <a:ext cx="4407241" cy="391332"/>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7" name="Rectangle 6">
              <a:extLst>
                <a:ext uri="{FF2B5EF4-FFF2-40B4-BE49-F238E27FC236}">
                  <a16:creationId xmlns:a16="http://schemas.microsoft.com/office/drawing/2014/main" id="{9F5C3DE0-300F-CC41-AED4-0A4236D2FF62}"/>
                </a:ext>
              </a:extLst>
            </p:cNvPr>
            <p:cNvSpPr/>
            <p:nvPr/>
          </p:nvSpPr>
          <p:spPr>
            <a:xfrm>
              <a:off x="5606650" y="3324094"/>
              <a:ext cx="3549224" cy="391332"/>
            </a:xfrm>
            <a:prstGeom prst="rect">
              <a:avLst/>
            </a:prstGeom>
            <a:solidFill>
              <a:srgbClr val="3E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grpSp>
      <p:grpSp>
        <p:nvGrpSpPr>
          <p:cNvPr id="8" name="Group 7">
            <a:extLst>
              <a:ext uri="{FF2B5EF4-FFF2-40B4-BE49-F238E27FC236}">
                <a16:creationId xmlns:a16="http://schemas.microsoft.com/office/drawing/2014/main" id="{3EF3BB24-39AD-4C18-B78D-21C4061BBBCA}"/>
              </a:ext>
            </a:extLst>
          </p:cNvPr>
          <p:cNvGrpSpPr/>
          <p:nvPr/>
        </p:nvGrpSpPr>
        <p:grpSpPr>
          <a:xfrm>
            <a:off x="603500" y="3358370"/>
            <a:ext cx="1801678" cy="2834801"/>
            <a:chOff x="603500" y="3358370"/>
            <a:chExt cx="1801678" cy="2834801"/>
          </a:xfrm>
          <a:solidFill>
            <a:srgbClr val="0F87AB"/>
          </a:solidFill>
        </p:grpSpPr>
        <p:sp>
          <p:nvSpPr>
            <p:cNvPr id="9" name="Rectangle 8">
              <a:extLst>
                <a:ext uri="{FF2B5EF4-FFF2-40B4-BE49-F238E27FC236}">
                  <a16:creationId xmlns:a16="http://schemas.microsoft.com/office/drawing/2014/main" id="{1BD122A9-D89D-E941-9E0C-BF633E2CE9C6}"/>
                </a:ext>
              </a:extLst>
            </p:cNvPr>
            <p:cNvSpPr/>
            <p:nvPr/>
          </p:nvSpPr>
          <p:spPr>
            <a:xfrm>
              <a:off x="603500" y="4867066"/>
              <a:ext cx="1801678" cy="1326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1700s</a:t>
              </a:r>
            </a:p>
            <a:p>
              <a:pPr algn="ctr"/>
              <a:r>
                <a:rPr lang="en-GB" sz="1400" dirty="0">
                  <a:solidFill>
                    <a:schemeClr val="bg1"/>
                  </a:solidFill>
                  <a:latin typeface="Twinkl" pitchFamily="2" charset="0"/>
                </a:rPr>
                <a:t>The population of the Black and Asian slaves, servants and seamen increases.</a:t>
              </a:r>
              <a:endParaRPr lang="en-GB" sz="1400" dirty="0">
                <a:latin typeface="Twinkl" pitchFamily="2" charset="0"/>
              </a:endParaRPr>
            </a:p>
          </p:txBody>
        </p:sp>
        <p:cxnSp>
          <p:nvCxnSpPr>
            <p:cNvPr id="10" name="Straight Connector 9">
              <a:extLst>
                <a:ext uri="{FF2B5EF4-FFF2-40B4-BE49-F238E27FC236}">
                  <a16:creationId xmlns:a16="http://schemas.microsoft.com/office/drawing/2014/main" id="{314A4360-D4F3-4C3E-8905-72603A3327C6}"/>
                </a:ext>
              </a:extLst>
            </p:cNvPr>
            <p:cNvCxnSpPr>
              <a:cxnSpLocks/>
              <a:endCxn id="9" idx="0"/>
            </p:cNvCxnSpPr>
            <p:nvPr/>
          </p:nvCxnSpPr>
          <p:spPr>
            <a:xfrm flipH="1">
              <a:off x="1504339" y="3526749"/>
              <a:ext cx="668846" cy="1340317"/>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5C4565E-61EB-494A-821B-2EC1F9FD7B29}"/>
                </a:ext>
              </a:extLst>
            </p:cNvPr>
            <p:cNvSpPr/>
            <p:nvPr/>
          </p:nvSpPr>
          <p:spPr>
            <a:xfrm>
              <a:off x="2043206" y="335837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E0B23720-E3DA-4886-B17B-DB3D198B0EE7}"/>
              </a:ext>
            </a:extLst>
          </p:cNvPr>
          <p:cNvGrpSpPr/>
          <p:nvPr/>
        </p:nvGrpSpPr>
        <p:grpSpPr>
          <a:xfrm>
            <a:off x="869938" y="1285268"/>
            <a:ext cx="2246485" cy="2369554"/>
            <a:chOff x="869938" y="1285268"/>
            <a:chExt cx="2246485" cy="2369554"/>
          </a:xfrm>
          <a:solidFill>
            <a:srgbClr val="0F87AB"/>
          </a:solidFill>
        </p:grpSpPr>
        <p:sp>
          <p:nvSpPr>
            <p:cNvPr id="13" name="Rectangle 12">
              <a:extLst>
                <a:ext uri="{FF2B5EF4-FFF2-40B4-BE49-F238E27FC236}">
                  <a16:creationId xmlns:a16="http://schemas.microsoft.com/office/drawing/2014/main" id="{4B95FF0C-E837-534E-BA37-4E0E34D0E5CA}"/>
                </a:ext>
              </a:extLst>
            </p:cNvPr>
            <p:cNvSpPr/>
            <p:nvPr/>
          </p:nvSpPr>
          <p:spPr>
            <a:xfrm>
              <a:off x="869938" y="1285268"/>
              <a:ext cx="2246485"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1760s</a:t>
              </a:r>
            </a:p>
            <a:p>
              <a:pPr algn="ctr"/>
              <a:r>
                <a:rPr lang="en-GB" sz="1400" dirty="0">
                  <a:solidFill>
                    <a:schemeClr val="bg1"/>
                  </a:solidFill>
                  <a:latin typeface="Twinkl" pitchFamily="2" charset="0"/>
                </a:rPr>
                <a:t>20,000 Black people live in Britain, including up to 15,000 in London. Black people are often shown and written about as less than human. </a:t>
              </a:r>
              <a:endParaRPr lang="en-GB" sz="1400" dirty="0">
                <a:solidFill>
                  <a:schemeClr val="bg1"/>
                </a:solidFill>
              </a:endParaRPr>
            </a:p>
          </p:txBody>
        </p:sp>
        <p:cxnSp>
          <p:nvCxnSpPr>
            <p:cNvPr id="14" name="Straight Connector 13">
              <a:extLst>
                <a:ext uri="{FF2B5EF4-FFF2-40B4-BE49-F238E27FC236}">
                  <a16:creationId xmlns:a16="http://schemas.microsoft.com/office/drawing/2014/main" id="{6DED9743-2082-4F12-ABB6-E0DC25D58522}"/>
                </a:ext>
              </a:extLst>
            </p:cNvPr>
            <p:cNvCxnSpPr>
              <a:cxnSpLocks/>
            </p:cNvCxnSpPr>
            <p:nvPr/>
          </p:nvCxnSpPr>
          <p:spPr>
            <a:xfrm>
              <a:off x="1877827" y="2957395"/>
              <a:ext cx="805426" cy="569354"/>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15CFB57-AF8F-4E7C-8BAC-A14218A187AA}"/>
                </a:ext>
              </a:extLst>
            </p:cNvPr>
            <p:cNvSpPr/>
            <p:nvPr/>
          </p:nvSpPr>
          <p:spPr>
            <a:xfrm>
              <a:off x="2539131" y="336657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878BBBED-5C6E-4F18-A07E-7DB1E5E3874F}"/>
              </a:ext>
            </a:extLst>
          </p:cNvPr>
          <p:cNvGrpSpPr/>
          <p:nvPr/>
        </p:nvGrpSpPr>
        <p:grpSpPr>
          <a:xfrm>
            <a:off x="2601101" y="3366577"/>
            <a:ext cx="1557637" cy="2826594"/>
            <a:chOff x="2601101" y="3366577"/>
            <a:chExt cx="1557637" cy="2826594"/>
          </a:xfrm>
          <a:solidFill>
            <a:srgbClr val="0F87AB"/>
          </a:solidFill>
        </p:grpSpPr>
        <p:sp>
          <p:nvSpPr>
            <p:cNvPr id="17" name="Rectangle 16">
              <a:extLst>
                <a:ext uri="{FF2B5EF4-FFF2-40B4-BE49-F238E27FC236}">
                  <a16:creationId xmlns:a16="http://schemas.microsoft.com/office/drawing/2014/main" id="{C310FB28-5C28-8D4D-BE4A-199F569FAFC8}"/>
                </a:ext>
              </a:extLst>
            </p:cNvPr>
            <p:cNvSpPr/>
            <p:nvPr/>
          </p:nvSpPr>
          <p:spPr>
            <a:xfrm>
              <a:off x="2601101" y="4867066"/>
              <a:ext cx="1557637" cy="1326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1765</a:t>
              </a:r>
            </a:p>
            <a:p>
              <a:pPr algn="ctr"/>
              <a:r>
                <a:rPr lang="en-GB" sz="1400" dirty="0">
                  <a:latin typeface="Twinkl" pitchFamily="2" charset="0"/>
                </a:rPr>
                <a:t>The campaign for the freedom of slaves begins in Britain.</a:t>
              </a:r>
              <a:endParaRPr lang="en-GB" sz="1400" dirty="0"/>
            </a:p>
          </p:txBody>
        </p:sp>
        <p:cxnSp>
          <p:nvCxnSpPr>
            <p:cNvPr id="18" name="Straight Connector 17">
              <a:extLst>
                <a:ext uri="{FF2B5EF4-FFF2-40B4-BE49-F238E27FC236}">
                  <a16:creationId xmlns:a16="http://schemas.microsoft.com/office/drawing/2014/main" id="{9D447F08-74A2-4494-87EC-79ECDBFE34F9}"/>
                </a:ext>
              </a:extLst>
            </p:cNvPr>
            <p:cNvCxnSpPr>
              <a:cxnSpLocks/>
              <a:endCxn id="17" idx="0"/>
            </p:cNvCxnSpPr>
            <p:nvPr/>
          </p:nvCxnSpPr>
          <p:spPr>
            <a:xfrm>
              <a:off x="3004457" y="3518764"/>
              <a:ext cx="375463" cy="1348302"/>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EED10CB-BE04-4711-A6D3-765614AAE7D3}"/>
                </a:ext>
              </a:extLst>
            </p:cNvPr>
            <p:cNvSpPr/>
            <p:nvPr/>
          </p:nvSpPr>
          <p:spPr>
            <a:xfrm>
              <a:off x="2886228" y="336657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C2DC5FA7-A6A3-4D4B-AEE6-852D4B46BD4B}"/>
              </a:ext>
            </a:extLst>
          </p:cNvPr>
          <p:cNvGrpSpPr/>
          <p:nvPr/>
        </p:nvGrpSpPr>
        <p:grpSpPr>
          <a:xfrm>
            <a:off x="3306878" y="1285268"/>
            <a:ext cx="1396982" cy="2369554"/>
            <a:chOff x="3306878" y="1285268"/>
            <a:chExt cx="1396982" cy="2369554"/>
          </a:xfrm>
          <a:solidFill>
            <a:srgbClr val="0F87AB"/>
          </a:solidFill>
        </p:grpSpPr>
        <p:sp>
          <p:nvSpPr>
            <p:cNvPr id="21" name="Rectangle 20">
              <a:extLst>
                <a:ext uri="{FF2B5EF4-FFF2-40B4-BE49-F238E27FC236}">
                  <a16:creationId xmlns:a16="http://schemas.microsoft.com/office/drawing/2014/main" id="{F1075DDF-0C70-0E41-8E34-C3A0F19C3E96}"/>
                </a:ext>
              </a:extLst>
            </p:cNvPr>
            <p:cNvSpPr/>
            <p:nvPr/>
          </p:nvSpPr>
          <p:spPr>
            <a:xfrm>
              <a:off x="3306878" y="1285268"/>
              <a:ext cx="1396982" cy="11106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1772</a:t>
              </a:r>
              <a:br>
                <a:rPr lang="en-GB" sz="1400" dirty="0">
                  <a:latin typeface="Twinkl" pitchFamily="2" charset="0"/>
                </a:rPr>
              </a:br>
              <a:r>
                <a:rPr lang="en-GB" sz="1400" dirty="0">
                  <a:latin typeface="Twinkl" pitchFamily="2" charset="0"/>
                </a:rPr>
                <a:t>A decline in slavery begins in England.</a:t>
              </a:r>
              <a:endParaRPr lang="en-GB" sz="1400" dirty="0"/>
            </a:p>
          </p:txBody>
        </p:sp>
        <p:cxnSp>
          <p:nvCxnSpPr>
            <p:cNvPr id="22" name="Straight Connector 21">
              <a:extLst>
                <a:ext uri="{FF2B5EF4-FFF2-40B4-BE49-F238E27FC236}">
                  <a16:creationId xmlns:a16="http://schemas.microsoft.com/office/drawing/2014/main" id="{23DE1D97-C82A-45B6-BCED-2F68CFC982C6}"/>
                </a:ext>
              </a:extLst>
            </p:cNvPr>
            <p:cNvCxnSpPr>
              <a:cxnSpLocks/>
              <a:stCxn id="21" idx="2"/>
            </p:cNvCxnSpPr>
            <p:nvPr/>
          </p:nvCxnSpPr>
          <p:spPr>
            <a:xfrm flipH="1">
              <a:off x="3469461" y="2395929"/>
              <a:ext cx="535908" cy="112283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1E1E917-C48D-4756-96B7-A783F8B9AF27}"/>
                </a:ext>
              </a:extLst>
            </p:cNvPr>
            <p:cNvSpPr/>
            <p:nvPr/>
          </p:nvSpPr>
          <p:spPr>
            <a:xfrm>
              <a:off x="3312731" y="336657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D6001B9D-74DB-4AA6-B04B-71ED7792A9C3}"/>
              </a:ext>
            </a:extLst>
          </p:cNvPr>
          <p:cNvGrpSpPr/>
          <p:nvPr/>
        </p:nvGrpSpPr>
        <p:grpSpPr>
          <a:xfrm>
            <a:off x="4894315" y="1269879"/>
            <a:ext cx="1802651" cy="2384943"/>
            <a:chOff x="4894315" y="1269879"/>
            <a:chExt cx="1802651" cy="2384943"/>
          </a:xfrm>
          <a:solidFill>
            <a:srgbClr val="0F87AB"/>
          </a:solidFill>
        </p:grpSpPr>
        <p:sp>
          <p:nvSpPr>
            <p:cNvPr id="25" name="Rectangle 24">
              <a:extLst>
                <a:ext uri="{FF2B5EF4-FFF2-40B4-BE49-F238E27FC236}">
                  <a16:creationId xmlns:a16="http://schemas.microsoft.com/office/drawing/2014/main" id="{82A0D970-3D8E-6740-B678-F09B03C9DD1B}"/>
                </a:ext>
              </a:extLst>
            </p:cNvPr>
            <p:cNvSpPr/>
            <p:nvPr/>
          </p:nvSpPr>
          <p:spPr>
            <a:xfrm>
              <a:off x="4894315" y="1269879"/>
              <a:ext cx="1802651"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1792 - 1815</a:t>
              </a:r>
            </a:p>
            <a:p>
              <a:pPr algn="ctr"/>
              <a:r>
                <a:rPr lang="en-GB" sz="1400" dirty="0">
                  <a:latin typeface="Twinkl" pitchFamily="2" charset="0"/>
                </a:rPr>
                <a:t>Black soldiers and seamen settle in London after fighting in the Napoleonic Wars.</a:t>
              </a:r>
              <a:endParaRPr lang="en-GB" sz="1400" dirty="0"/>
            </a:p>
          </p:txBody>
        </p:sp>
        <p:cxnSp>
          <p:nvCxnSpPr>
            <p:cNvPr id="26" name="Straight Connector 25">
              <a:extLst>
                <a:ext uri="{FF2B5EF4-FFF2-40B4-BE49-F238E27FC236}">
                  <a16:creationId xmlns:a16="http://schemas.microsoft.com/office/drawing/2014/main" id="{499120AB-58F6-426E-B32B-FD65D2A85058}"/>
                </a:ext>
              </a:extLst>
            </p:cNvPr>
            <p:cNvCxnSpPr>
              <a:cxnSpLocks/>
            </p:cNvCxnSpPr>
            <p:nvPr/>
          </p:nvCxnSpPr>
          <p:spPr>
            <a:xfrm flipH="1">
              <a:off x="5105933" y="2677763"/>
              <a:ext cx="827678" cy="86177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841F0A0-53CF-48B5-AB7A-0366979D2F29}"/>
                </a:ext>
              </a:extLst>
            </p:cNvPr>
            <p:cNvSpPr/>
            <p:nvPr/>
          </p:nvSpPr>
          <p:spPr>
            <a:xfrm>
              <a:off x="4973339" y="336657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8359C2DB-1770-4DF6-9A20-D9F0643F4F88}"/>
              </a:ext>
            </a:extLst>
          </p:cNvPr>
          <p:cNvGrpSpPr/>
          <p:nvPr/>
        </p:nvGrpSpPr>
        <p:grpSpPr>
          <a:xfrm>
            <a:off x="5933611" y="1269879"/>
            <a:ext cx="2599342" cy="4918654"/>
            <a:chOff x="5933611" y="1269879"/>
            <a:chExt cx="2599342" cy="4918654"/>
          </a:xfrm>
          <a:solidFill>
            <a:srgbClr val="0F87AB"/>
          </a:solidFill>
        </p:grpSpPr>
        <p:sp>
          <p:nvSpPr>
            <p:cNvPr id="29" name="Rectangle 28">
              <a:extLst>
                <a:ext uri="{FF2B5EF4-FFF2-40B4-BE49-F238E27FC236}">
                  <a16:creationId xmlns:a16="http://schemas.microsoft.com/office/drawing/2014/main" id="{848CE247-4301-9A49-B947-91A6BC7BE6BD}"/>
                </a:ext>
              </a:extLst>
            </p:cNvPr>
            <p:cNvSpPr/>
            <p:nvPr/>
          </p:nvSpPr>
          <p:spPr>
            <a:xfrm>
              <a:off x="6893137" y="1269879"/>
              <a:ext cx="1396982" cy="1326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1833</a:t>
              </a:r>
            </a:p>
            <a:p>
              <a:pPr algn="ctr"/>
              <a:r>
                <a:rPr lang="en-GB" sz="1400" dirty="0">
                  <a:latin typeface="Twinkl" pitchFamily="2" charset="0"/>
                </a:rPr>
                <a:t>The Slavery Abolition Act becomes law in Britain.</a:t>
              </a:r>
              <a:endParaRPr lang="en-GB" sz="1400" dirty="0"/>
            </a:p>
          </p:txBody>
        </p:sp>
        <p:sp>
          <p:nvSpPr>
            <p:cNvPr id="30" name="Rectangle 29">
              <a:extLst>
                <a:ext uri="{FF2B5EF4-FFF2-40B4-BE49-F238E27FC236}">
                  <a16:creationId xmlns:a16="http://schemas.microsoft.com/office/drawing/2014/main" id="{3E377C5D-D116-564C-81CB-B7A2F5EE24D1}"/>
                </a:ext>
              </a:extLst>
            </p:cNvPr>
            <p:cNvSpPr/>
            <p:nvPr/>
          </p:nvSpPr>
          <p:spPr>
            <a:xfrm>
              <a:off x="5933611" y="4431541"/>
              <a:ext cx="2599342"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1833</a:t>
              </a:r>
            </a:p>
            <a:p>
              <a:pPr algn="ctr"/>
              <a:r>
                <a:rPr lang="en-GB" sz="1400" dirty="0">
                  <a:solidFill>
                    <a:schemeClr val="bg1"/>
                  </a:solidFill>
                  <a:latin typeface="Twinkl" pitchFamily="2" charset="0"/>
                </a:rPr>
                <a:t>Black American slave soldiers who fought for Britain in the American Revolutionary War arrive in London but have no money and are forced to beg on the streets.</a:t>
              </a:r>
              <a:endParaRPr lang="en-GB" sz="1400" dirty="0">
                <a:solidFill>
                  <a:schemeClr val="bg1"/>
                </a:solidFill>
              </a:endParaRPr>
            </a:p>
          </p:txBody>
        </p:sp>
        <p:cxnSp>
          <p:nvCxnSpPr>
            <p:cNvPr id="31" name="Straight Connector 30">
              <a:extLst>
                <a:ext uri="{FF2B5EF4-FFF2-40B4-BE49-F238E27FC236}">
                  <a16:creationId xmlns:a16="http://schemas.microsoft.com/office/drawing/2014/main" id="{B4AEA8E1-FD30-46FE-858E-94A245BA726E}"/>
                </a:ext>
              </a:extLst>
            </p:cNvPr>
            <p:cNvCxnSpPr>
              <a:cxnSpLocks/>
              <a:endCxn id="33" idx="4"/>
            </p:cNvCxnSpPr>
            <p:nvPr/>
          </p:nvCxnSpPr>
          <p:spPr>
            <a:xfrm>
              <a:off x="7585912" y="2448683"/>
              <a:ext cx="94460" cy="1197931"/>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E5C32A-45E7-4BAA-9AE1-AD675B6E2578}"/>
                </a:ext>
              </a:extLst>
            </p:cNvPr>
            <p:cNvCxnSpPr>
              <a:cxnSpLocks/>
            </p:cNvCxnSpPr>
            <p:nvPr/>
          </p:nvCxnSpPr>
          <p:spPr>
            <a:xfrm flipH="1">
              <a:off x="7211519" y="3518764"/>
              <a:ext cx="468852" cy="991486"/>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CC4F5176-1467-4645-B975-7ED7F5E929F2}"/>
                </a:ext>
              </a:extLst>
            </p:cNvPr>
            <p:cNvSpPr/>
            <p:nvPr/>
          </p:nvSpPr>
          <p:spPr>
            <a:xfrm>
              <a:off x="7536249" y="3358369"/>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F34155DF-52DA-429B-8611-0816BF1335F4}"/>
              </a:ext>
            </a:extLst>
          </p:cNvPr>
          <p:cNvGrpSpPr/>
          <p:nvPr/>
        </p:nvGrpSpPr>
        <p:grpSpPr>
          <a:xfrm>
            <a:off x="4342786" y="3366577"/>
            <a:ext cx="2420844" cy="2821956"/>
            <a:chOff x="4342786" y="3366577"/>
            <a:chExt cx="2420844" cy="2821956"/>
          </a:xfrm>
          <a:solidFill>
            <a:srgbClr val="0F87AB"/>
          </a:solidFill>
        </p:grpSpPr>
        <p:sp>
          <p:nvSpPr>
            <p:cNvPr id="35" name="Rectangle 34">
              <a:extLst>
                <a:ext uri="{FF2B5EF4-FFF2-40B4-BE49-F238E27FC236}">
                  <a16:creationId xmlns:a16="http://schemas.microsoft.com/office/drawing/2014/main" id="{8BAE4C62-50C1-40AA-8E56-E50924C2E126}"/>
                </a:ext>
              </a:extLst>
            </p:cNvPr>
            <p:cNvSpPr/>
            <p:nvPr/>
          </p:nvSpPr>
          <p:spPr>
            <a:xfrm>
              <a:off x="4342786" y="4646984"/>
              <a:ext cx="1409421"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1800s</a:t>
              </a:r>
            </a:p>
            <a:p>
              <a:pPr algn="ctr"/>
              <a:r>
                <a:rPr lang="en-GB" sz="1400" dirty="0">
                  <a:solidFill>
                    <a:schemeClr val="bg1"/>
                  </a:solidFill>
                  <a:latin typeface="Twinkl" pitchFamily="2" charset="0"/>
                </a:rPr>
                <a:t>New Black communities are formed in Liverpool and Cardiff. </a:t>
              </a:r>
              <a:endParaRPr lang="en-GB" sz="1400" dirty="0">
                <a:solidFill>
                  <a:schemeClr val="bg1"/>
                </a:solidFill>
              </a:endParaRPr>
            </a:p>
          </p:txBody>
        </p:sp>
        <p:cxnSp>
          <p:nvCxnSpPr>
            <p:cNvPr id="36" name="Straight Connector 35">
              <a:extLst>
                <a:ext uri="{FF2B5EF4-FFF2-40B4-BE49-F238E27FC236}">
                  <a16:creationId xmlns:a16="http://schemas.microsoft.com/office/drawing/2014/main" id="{C8C80428-45CC-4961-82B2-3C519C1270E2}"/>
                </a:ext>
              </a:extLst>
            </p:cNvPr>
            <p:cNvCxnSpPr>
              <a:cxnSpLocks/>
            </p:cNvCxnSpPr>
            <p:nvPr/>
          </p:nvCxnSpPr>
          <p:spPr>
            <a:xfrm flipH="1">
              <a:off x="5038865" y="3526749"/>
              <a:ext cx="1593004" cy="1156014"/>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3B507DFD-7A93-4678-A5F3-DE2E39FD6385}"/>
                </a:ext>
              </a:extLst>
            </p:cNvPr>
            <p:cNvSpPr/>
            <p:nvPr/>
          </p:nvSpPr>
          <p:spPr>
            <a:xfrm>
              <a:off x="6475385" y="336657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itle 2"/>
          <p:cNvSpPr txBox="1">
            <a:spLocks/>
          </p:cNvSpPr>
          <p:nvPr/>
        </p:nvSpPr>
        <p:spPr bwMode="auto">
          <a:xfrm>
            <a:off x="0" y="488880"/>
            <a:ext cx="9144000" cy="715962"/>
          </a:xfrm>
          <a:prstGeom prst="roundRect">
            <a:avLst>
              <a:gd name="adj" fmla="val 964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a:lstStyle>
          <a:p>
            <a:pPr algn="ctr"/>
            <a:r>
              <a:rPr lang="en-GB" b="1" dirty="0">
                <a:latin typeface="+mn-lt"/>
              </a:rPr>
              <a:t>1700 - 1833</a:t>
            </a:r>
            <a:endParaRPr lang="en-GB" b="1" baseline="30000" dirty="0">
              <a:solidFill>
                <a:schemeClr val="tx1"/>
              </a:solidFill>
              <a:latin typeface="+mn-lt"/>
            </a:endParaRPr>
          </a:p>
        </p:txBody>
      </p:sp>
      <p:sp>
        <p:nvSpPr>
          <p:cNvPr id="39" name="Rectangle 38">
            <a:hlinkClick r:id="rId2"/>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ontent Placeholder 6">
            <a:extLst>
              <a:ext uri="{FF2B5EF4-FFF2-40B4-BE49-F238E27FC236}">
                <a16:creationId xmlns:a16="http://schemas.microsoft.com/office/drawing/2014/main" id="{3D3F43A4-A6E3-4F7A-A09A-09D8EC3BEEEF}"/>
              </a:ext>
            </a:extLst>
          </p:cNvPr>
          <p:cNvSpPr txBox="1">
            <a:spLocks/>
          </p:cNvSpPr>
          <p:nvPr/>
        </p:nvSpPr>
        <p:spPr>
          <a:xfrm>
            <a:off x="5333378" y="3323389"/>
            <a:ext cx="1406451" cy="391332"/>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500" b="1" dirty="0">
                <a:solidFill>
                  <a:srgbClr val="FFA543"/>
                </a:solidFill>
                <a:latin typeface="Twinkl" pitchFamily="2" charset="0"/>
              </a:rPr>
              <a:t>1800</a:t>
            </a:r>
          </a:p>
        </p:txBody>
      </p:sp>
      <p:sp>
        <p:nvSpPr>
          <p:cNvPr id="41" name="Content Placeholder 6">
            <a:extLst>
              <a:ext uri="{FF2B5EF4-FFF2-40B4-BE49-F238E27FC236}">
                <a16:creationId xmlns:a16="http://schemas.microsoft.com/office/drawing/2014/main" id="{F401079C-DC03-42C4-A6BD-A72DCD4331CF}"/>
              </a:ext>
            </a:extLst>
          </p:cNvPr>
          <p:cNvSpPr txBox="1">
            <a:spLocks/>
          </p:cNvSpPr>
          <p:nvPr/>
        </p:nvSpPr>
        <p:spPr>
          <a:xfrm>
            <a:off x="883371" y="3322393"/>
            <a:ext cx="1406451" cy="391332"/>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500" b="1" dirty="0">
                <a:solidFill>
                  <a:srgbClr val="3E3C3D"/>
                </a:solidFill>
                <a:latin typeface="Twinkl" pitchFamily="2" charset="0"/>
              </a:rPr>
              <a:t>1700</a:t>
            </a:r>
          </a:p>
        </p:txBody>
      </p:sp>
    </p:spTree>
    <p:extLst>
      <p:ext uri="{BB962C8B-B14F-4D97-AF65-F5344CB8AC3E}">
        <p14:creationId xmlns:p14="http://schemas.microsoft.com/office/powerpoint/2010/main" val="244345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0" y="487251"/>
            <a:ext cx="9144000" cy="715962"/>
          </a:xfrm>
          <a:prstGeom prst="roundRect">
            <a:avLst>
              <a:gd name="adj" fmla="val 964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a:lstStyle>
          <a:p>
            <a:pPr algn="ctr"/>
            <a:r>
              <a:rPr lang="en-GB" b="1" dirty="0">
                <a:latin typeface="+mn-lt"/>
              </a:rPr>
              <a:t>1834 - </a:t>
            </a:r>
            <a:r>
              <a:rPr lang="en-GB" b="1" dirty="0">
                <a:solidFill>
                  <a:schemeClr val="tx1"/>
                </a:solidFill>
                <a:latin typeface="+mn-lt"/>
              </a:rPr>
              <a:t>1965</a:t>
            </a:r>
            <a:endParaRPr lang="en-GB" b="1" baseline="30000" dirty="0">
              <a:solidFill>
                <a:schemeClr val="tx1"/>
              </a:solidFill>
              <a:latin typeface="+mn-lt"/>
            </a:endParaRPr>
          </a:p>
        </p:txBody>
      </p:sp>
      <p:grpSp>
        <p:nvGrpSpPr>
          <p:cNvPr id="3" name="Group 2">
            <a:extLst>
              <a:ext uri="{FF2B5EF4-FFF2-40B4-BE49-F238E27FC236}">
                <a16:creationId xmlns:a16="http://schemas.microsoft.com/office/drawing/2014/main" id="{2E37864F-5464-B948-993E-DD1468EB0FB7}"/>
              </a:ext>
            </a:extLst>
          </p:cNvPr>
          <p:cNvGrpSpPr/>
          <p:nvPr/>
        </p:nvGrpSpPr>
        <p:grpSpPr>
          <a:xfrm>
            <a:off x="0" y="3235082"/>
            <a:ext cx="9144000" cy="391333"/>
            <a:chOff x="0" y="3324094"/>
            <a:chExt cx="9144000" cy="391333"/>
          </a:xfrm>
        </p:grpSpPr>
        <p:sp>
          <p:nvSpPr>
            <p:cNvPr id="4" name="Rectangle 3">
              <a:extLst>
                <a:ext uri="{FF2B5EF4-FFF2-40B4-BE49-F238E27FC236}">
                  <a16:creationId xmlns:a16="http://schemas.microsoft.com/office/drawing/2014/main" id="{C713080B-FDA6-3449-8EDB-1762300DF86A}"/>
                </a:ext>
              </a:extLst>
            </p:cNvPr>
            <p:cNvSpPr/>
            <p:nvPr/>
          </p:nvSpPr>
          <p:spPr>
            <a:xfrm>
              <a:off x="8409289" y="3324094"/>
              <a:ext cx="734711" cy="391333"/>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5" name="Rectangle 4">
              <a:extLst>
                <a:ext uri="{FF2B5EF4-FFF2-40B4-BE49-F238E27FC236}">
                  <a16:creationId xmlns:a16="http://schemas.microsoft.com/office/drawing/2014/main" id="{CD154D2C-BC17-A245-B977-06328DD8C1E3}"/>
                </a:ext>
              </a:extLst>
            </p:cNvPr>
            <p:cNvSpPr/>
            <p:nvPr/>
          </p:nvSpPr>
          <p:spPr>
            <a:xfrm>
              <a:off x="0" y="3324094"/>
              <a:ext cx="2631964" cy="391332"/>
            </a:xfrm>
            <a:prstGeom prst="rect">
              <a:avLst/>
            </a:prstGeom>
            <a:solidFill>
              <a:srgbClr val="3E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6" name="Rectangle 5">
              <a:extLst>
                <a:ext uri="{FF2B5EF4-FFF2-40B4-BE49-F238E27FC236}">
                  <a16:creationId xmlns:a16="http://schemas.microsoft.com/office/drawing/2014/main" id="{BF73727D-4BDD-4E41-A932-AA92B28715EE}"/>
                </a:ext>
              </a:extLst>
            </p:cNvPr>
            <p:cNvSpPr/>
            <p:nvPr/>
          </p:nvSpPr>
          <p:spPr>
            <a:xfrm>
              <a:off x="1542012" y="3324094"/>
              <a:ext cx="7064340" cy="391332"/>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grpSp>
      <p:sp>
        <p:nvSpPr>
          <p:cNvPr id="7" name="Content Placeholder 6">
            <a:extLst>
              <a:ext uri="{FF2B5EF4-FFF2-40B4-BE49-F238E27FC236}">
                <a16:creationId xmlns:a16="http://schemas.microsoft.com/office/drawing/2014/main" id="{3C2BE0D0-C26A-486A-B976-52AA79CB182A}"/>
              </a:ext>
            </a:extLst>
          </p:cNvPr>
          <p:cNvSpPr txBox="1">
            <a:spLocks/>
          </p:cNvSpPr>
          <p:nvPr/>
        </p:nvSpPr>
        <p:spPr>
          <a:xfrm>
            <a:off x="1263474" y="3232526"/>
            <a:ext cx="1406451" cy="391332"/>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500" b="1" dirty="0">
                <a:solidFill>
                  <a:srgbClr val="3E3C3D"/>
                </a:solidFill>
                <a:latin typeface="Twinkl" pitchFamily="2" charset="0"/>
              </a:rPr>
              <a:t>1900</a:t>
            </a:r>
          </a:p>
        </p:txBody>
      </p:sp>
      <p:grpSp>
        <p:nvGrpSpPr>
          <p:cNvPr id="8" name="Group 7">
            <a:extLst>
              <a:ext uri="{FF2B5EF4-FFF2-40B4-BE49-F238E27FC236}">
                <a16:creationId xmlns:a16="http://schemas.microsoft.com/office/drawing/2014/main" id="{A808B0EB-3BDD-46F2-8E99-40C9750C407E}"/>
              </a:ext>
            </a:extLst>
          </p:cNvPr>
          <p:cNvGrpSpPr/>
          <p:nvPr/>
        </p:nvGrpSpPr>
        <p:grpSpPr>
          <a:xfrm>
            <a:off x="6958940" y="1183355"/>
            <a:ext cx="1647412" cy="2390712"/>
            <a:chOff x="6958940" y="1272367"/>
            <a:chExt cx="1647412" cy="2390712"/>
          </a:xfrm>
          <a:solidFill>
            <a:srgbClr val="0F87AB"/>
          </a:solidFill>
        </p:grpSpPr>
        <p:cxnSp>
          <p:nvCxnSpPr>
            <p:cNvPr id="9" name="Straight Connector 8">
              <a:extLst>
                <a:ext uri="{FF2B5EF4-FFF2-40B4-BE49-F238E27FC236}">
                  <a16:creationId xmlns:a16="http://schemas.microsoft.com/office/drawing/2014/main" id="{EE09E89B-4643-479C-B463-61430B567359}"/>
                </a:ext>
              </a:extLst>
            </p:cNvPr>
            <p:cNvCxnSpPr>
              <a:cxnSpLocks/>
            </p:cNvCxnSpPr>
            <p:nvPr/>
          </p:nvCxnSpPr>
          <p:spPr>
            <a:xfrm>
              <a:off x="7612047" y="2934781"/>
              <a:ext cx="850182" cy="58417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DD4622B-41CF-4EDD-889C-87995940A728}"/>
                </a:ext>
              </a:extLst>
            </p:cNvPr>
            <p:cNvSpPr/>
            <p:nvPr/>
          </p:nvSpPr>
          <p:spPr>
            <a:xfrm>
              <a:off x="8318107" y="3374834"/>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A0D970-3D8E-6740-B678-F09B03C9DD1B}"/>
                </a:ext>
              </a:extLst>
            </p:cNvPr>
            <p:cNvSpPr/>
            <p:nvPr/>
          </p:nvSpPr>
          <p:spPr>
            <a:xfrm>
              <a:off x="6958940" y="1272367"/>
              <a:ext cx="1567554"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800" b="1" dirty="0">
                  <a:solidFill>
                    <a:schemeClr val="bg1"/>
                  </a:solidFill>
                  <a:latin typeface="Twinkl" pitchFamily="2" charset="0"/>
                </a:rPr>
                <a:t>1965</a:t>
              </a:r>
            </a:p>
            <a:p>
              <a:pPr algn="ctr"/>
              <a:r>
                <a:rPr lang="en-GB" sz="1600" dirty="0">
                  <a:solidFill>
                    <a:schemeClr val="bg1"/>
                  </a:solidFill>
                  <a:latin typeface="Twinkl" pitchFamily="2" charset="0"/>
                </a:rPr>
                <a:t>The Race Relations Act is passed and amended in 1968 and 1971.</a:t>
              </a:r>
              <a:endParaRPr lang="en-GB" sz="1600" dirty="0">
                <a:solidFill>
                  <a:schemeClr val="bg1"/>
                </a:solidFill>
              </a:endParaRPr>
            </a:p>
          </p:txBody>
        </p:sp>
      </p:grpSp>
      <p:grpSp>
        <p:nvGrpSpPr>
          <p:cNvPr id="12" name="Group 11">
            <a:extLst>
              <a:ext uri="{FF2B5EF4-FFF2-40B4-BE49-F238E27FC236}">
                <a16:creationId xmlns:a16="http://schemas.microsoft.com/office/drawing/2014/main" id="{EE139A5A-5A89-459E-92F4-5F80ED2EA1F9}"/>
              </a:ext>
            </a:extLst>
          </p:cNvPr>
          <p:cNvGrpSpPr/>
          <p:nvPr/>
        </p:nvGrpSpPr>
        <p:grpSpPr>
          <a:xfrm>
            <a:off x="5013257" y="3281818"/>
            <a:ext cx="2205717" cy="3058996"/>
            <a:chOff x="5013257" y="3370830"/>
            <a:chExt cx="2205717" cy="3058996"/>
          </a:xfrm>
          <a:solidFill>
            <a:srgbClr val="0F87AB"/>
          </a:solidFill>
        </p:grpSpPr>
        <p:cxnSp>
          <p:nvCxnSpPr>
            <p:cNvPr id="13" name="Straight Connector 12">
              <a:extLst>
                <a:ext uri="{FF2B5EF4-FFF2-40B4-BE49-F238E27FC236}">
                  <a16:creationId xmlns:a16="http://schemas.microsoft.com/office/drawing/2014/main" id="{2A30DB3D-18A2-494D-B73A-C25DEA7CEAE8}"/>
                </a:ext>
              </a:extLst>
            </p:cNvPr>
            <p:cNvCxnSpPr>
              <a:cxnSpLocks/>
            </p:cNvCxnSpPr>
            <p:nvPr/>
          </p:nvCxnSpPr>
          <p:spPr>
            <a:xfrm>
              <a:off x="5990633" y="3508071"/>
              <a:ext cx="175999" cy="73387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CF5FBAE-0975-4F43-8379-9296D30FBFC1}"/>
                </a:ext>
              </a:extLst>
            </p:cNvPr>
            <p:cNvSpPr/>
            <p:nvPr/>
          </p:nvSpPr>
          <p:spPr>
            <a:xfrm>
              <a:off x="5855494" y="337083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48CE247-4301-9A49-B947-91A6BC7BE6BD}"/>
                </a:ext>
              </a:extLst>
            </p:cNvPr>
            <p:cNvSpPr/>
            <p:nvPr/>
          </p:nvSpPr>
          <p:spPr>
            <a:xfrm>
              <a:off x="5013257" y="3811059"/>
              <a:ext cx="2205717" cy="2618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1948 – 1971</a:t>
              </a:r>
            </a:p>
            <a:p>
              <a:pPr algn="ctr">
                <a:tabLst>
                  <a:tab pos="2514600" algn="l"/>
                </a:tabLst>
              </a:pPr>
              <a:r>
                <a:rPr lang="en-GB" sz="1400" dirty="0">
                  <a:solidFill>
                    <a:schemeClr val="bg1"/>
                  </a:solidFill>
                  <a:latin typeface="Twinkl" pitchFamily="2" charset="0"/>
                </a:rPr>
                <a:t>A huge migration of people from all over the Caribbean come to work in hospitals and on transport and railway networks. They become known as ‘the Windrush Generation’ after the ship, the Empire Windrush. </a:t>
              </a:r>
              <a:endParaRPr lang="en-GB" sz="1400" dirty="0">
                <a:solidFill>
                  <a:schemeClr val="bg1"/>
                </a:solidFill>
              </a:endParaRPr>
            </a:p>
          </p:txBody>
        </p:sp>
      </p:grpSp>
      <p:grpSp>
        <p:nvGrpSpPr>
          <p:cNvPr id="16" name="Group 15">
            <a:extLst>
              <a:ext uri="{FF2B5EF4-FFF2-40B4-BE49-F238E27FC236}">
                <a16:creationId xmlns:a16="http://schemas.microsoft.com/office/drawing/2014/main" id="{5ABA9C9E-56BF-4376-A178-B5AD10483D47}"/>
              </a:ext>
            </a:extLst>
          </p:cNvPr>
          <p:cNvGrpSpPr/>
          <p:nvPr/>
        </p:nvGrpSpPr>
        <p:grpSpPr>
          <a:xfrm>
            <a:off x="6997726" y="3285821"/>
            <a:ext cx="1506144" cy="2839549"/>
            <a:chOff x="6997726" y="3374833"/>
            <a:chExt cx="1506144" cy="2839549"/>
          </a:xfrm>
          <a:solidFill>
            <a:srgbClr val="0F87AB"/>
          </a:solidFill>
        </p:grpSpPr>
        <p:cxnSp>
          <p:nvCxnSpPr>
            <p:cNvPr id="17" name="Straight Connector 16">
              <a:extLst>
                <a:ext uri="{FF2B5EF4-FFF2-40B4-BE49-F238E27FC236}">
                  <a16:creationId xmlns:a16="http://schemas.microsoft.com/office/drawing/2014/main" id="{4E0D59DB-A41F-4441-BD6F-49C2A269DE0A}"/>
                </a:ext>
              </a:extLst>
            </p:cNvPr>
            <p:cNvCxnSpPr>
              <a:cxnSpLocks/>
            </p:cNvCxnSpPr>
            <p:nvPr/>
          </p:nvCxnSpPr>
          <p:spPr>
            <a:xfrm>
              <a:off x="7141848" y="3508071"/>
              <a:ext cx="998110" cy="1443939"/>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A3E0666-54F7-4EB8-A684-0A1E4B65B61C}"/>
                </a:ext>
              </a:extLst>
            </p:cNvPr>
            <p:cNvSpPr/>
            <p:nvPr/>
          </p:nvSpPr>
          <p:spPr>
            <a:xfrm>
              <a:off x="6997726" y="3374833"/>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13759-DAC9-4439-BD76-336C4B3604CB}"/>
                </a:ext>
              </a:extLst>
            </p:cNvPr>
            <p:cNvSpPr/>
            <p:nvPr/>
          </p:nvSpPr>
          <p:spPr>
            <a:xfrm>
              <a:off x="7366599" y="4672833"/>
              <a:ext cx="1137271"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1958</a:t>
              </a:r>
            </a:p>
            <a:p>
              <a:pPr algn="ctr"/>
              <a:r>
                <a:rPr lang="en-GB" sz="1400" dirty="0">
                  <a:latin typeface="Twinkl" pitchFamily="2" charset="0"/>
                </a:rPr>
                <a:t>Britain’s first major Black newspaper is founded.</a:t>
              </a:r>
              <a:endParaRPr lang="en-GB" sz="1400" dirty="0"/>
            </a:p>
          </p:txBody>
        </p:sp>
      </p:grpSp>
      <p:grpSp>
        <p:nvGrpSpPr>
          <p:cNvPr id="20" name="Group 19">
            <a:extLst>
              <a:ext uri="{FF2B5EF4-FFF2-40B4-BE49-F238E27FC236}">
                <a16:creationId xmlns:a16="http://schemas.microsoft.com/office/drawing/2014/main" id="{E37EF19C-1E8A-4E37-88E4-669EFDC48966}"/>
              </a:ext>
            </a:extLst>
          </p:cNvPr>
          <p:cNvGrpSpPr/>
          <p:nvPr/>
        </p:nvGrpSpPr>
        <p:grpSpPr>
          <a:xfrm>
            <a:off x="3679344" y="3286668"/>
            <a:ext cx="1186288" cy="2838702"/>
            <a:chOff x="3679344" y="3375680"/>
            <a:chExt cx="1186288" cy="2838702"/>
          </a:xfrm>
          <a:solidFill>
            <a:srgbClr val="0F87AB"/>
          </a:solidFill>
        </p:grpSpPr>
        <p:cxnSp>
          <p:nvCxnSpPr>
            <p:cNvPr id="21" name="Straight Connector 20">
              <a:extLst>
                <a:ext uri="{FF2B5EF4-FFF2-40B4-BE49-F238E27FC236}">
                  <a16:creationId xmlns:a16="http://schemas.microsoft.com/office/drawing/2014/main" id="{EB60B1C3-E295-4C19-8A9F-579ACD77C8FF}"/>
                </a:ext>
              </a:extLst>
            </p:cNvPr>
            <p:cNvCxnSpPr>
              <a:cxnSpLocks/>
            </p:cNvCxnSpPr>
            <p:nvPr/>
          </p:nvCxnSpPr>
          <p:spPr>
            <a:xfrm>
              <a:off x="4256678" y="3508071"/>
              <a:ext cx="32800" cy="1443939"/>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690A07B-11D4-4C6E-A8D1-05010006C16B}"/>
                </a:ext>
              </a:extLst>
            </p:cNvPr>
            <p:cNvSpPr/>
            <p:nvPr/>
          </p:nvSpPr>
          <p:spPr>
            <a:xfrm>
              <a:off x="4123650" y="337568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087EF26-8546-49DC-B857-BE37AAC49DB5}"/>
                </a:ext>
              </a:extLst>
            </p:cNvPr>
            <p:cNvSpPr/>
            <p:nvPr/>
          </p:nvSpPr>
          <p:spPr>
            <a:xfrm>
              <a:off x="3679344" y="4241946"/>
              <a:ext cx="1186288" cy="197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1941</a:t>
              </a:r>
            </a:p>
            <a:p>
              <a:pPr algn="ctr"/>
              <a:r>
                <a:rPr lang="en-GB" sz="1400" dirty="0">
                  <a:latin typeface="Twinkl" pitchFamily="2" charset="0"/>
                </a:rPr>
                <a:t>First Black British women to join the British Armed Forces.</a:t>
              </a:r>
              <a:endParaRPr lang="en-GB" sz="1400" dirty="0"/>
            </a:p>
          </p:txBody>
        </p:sp>
      </p:grpSp>
      <p:grpSp>
        <p:nvGrpSpPr>
          <p:cNvPr id="24" name="Group 23">
            <a:extLst>
              <a:ext uri="{FF2B5EF4-FFF2-40B4-BE49-F238E27FC236}">
                <a16:creationId xmlns:a16="http://schemas.microsoft.com/office/drawing/2014/main" id="{1E4A6CAD-AC34-4FB3-B5C5-B69F08B73A29}"/>
              </a:ext>
            </a:extLst>
          </p:cNvPr>
          <p:cNvGrpSpPr/>
          <p:nvPr/>
        </p:nvGrpSpPr>
        <p:grpSpPr>
          <a:xfrm>
            <a:off x="2351623" y="3282560"/>
            <a:ext cx="1186288" cy="2842809"/>
            <a:chOff x="2351623" y="3371572"/>
            <a:chExt cx="1186288" cy="2842809"/>
          </a:xfrm>
          <a:solidFill>
            <a:srgbClr val="0F87AB"/>
          </a:solidFill>
        </p:grpSpPr>
        <p:cxnSp>
          <p:nvCxnSpPr>
            <p:cNvPr id="25" name="Straight Connector 24">
              <a:extLst>
                <a:ext uri="{FF2B5EF4-FFF2-40B4-BE49-F238E27FC236}">
                  <a16:creationId xmlns:a16="http://schemas.microsoft.com/office/drawing/2014/main" id="{9CDB1F95-30E9-4706-9B4C-C795EFAF70F7}"/>
                </a:ext>
              </a:extLst>
            </p:cNvPr>
            <p:cNvCxnSpPr>
              <a:cxnSpLocks/>
            </p:cNvCxnSpPr>
            <p:nvPr/>
          </p:nvCxnSpPr>
          <p:spPr>
            <a:xfrm>
              <a:off x="2523177" y="3508072"/>
              <a:ext cx="481293" cy="132209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3FCD537-5990-48B2-830C-BACA67F80313}"/>
                </a:ext>
              </a:extLst>
            </p:cNvPr>
            <p:cNvSpPr/>
            <p:nvPr/>
          </p:nvSpPr>
          <p:spPr>
            <a:xfrm>
              <a:off x="2373531" y="3371572"/>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B95FF0C-E837-534E-BA37-4E0E34D0E5CA}"/>
                </a:ext>
              </a:extLst>
            </p:cNvPr>
            <p:cNvSpPr/>
            <p:nvPr/>
          </p:nvSpPr>
          <p:spPr>
            <a:xfrm>
              <a:off x="2351623" y="4672832"/>
              <a:ext cx="1186288"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1913</a:t>
              </a:r>
            </a:p>
            <a:p>
              <a:pPr algn="ctr"/>
              <a:r>
                <a:rPr lang="en-GB" sz="1400" dirty="0">
                  <a:latin typeface="Twinkl" pitchFamily="2" charset="0"/>
                </a:rPr>
                <a:t>John Archer becomes the first Black mayor of London. </a:t>
              </a:r>
              <a:endParaRPr lang="en-GB" sz="1400" dirty="0"/>
            </a:p>
          </p:txBody>
        </p:sp>
      </p:grpSp>
      <p:grpSp>
        <p:nvGrpSpPr>
          <p:cNvPr id="28" name="Group 27">
            <a:extLst>
              <a:ext uri="{FF2B5EF4-FFF2-40B4-BE49-F238E27FC236}">
                <a16:creationId xmlns:a16="http://schemas.microsoft.com/office/drawing/2014/main" id="{C94E8E69-3435-4D80-ADB5-E4DF1E173ECB}"/>
              </a:ext>
            </a:extLst>
          </p:cNvPr>
          <p:cNvGrpSpPr/>
          <p:nvPr/>
        </p:nvGrpSpPr>
        <p:grpSpPr>
          <a:xfrm>
            <a:off x="681770" y="1284355"/>
            <a:ext cx="1773256" cy="2278828"/>
            <a:chOff x="681770" y="1373367"/>
            <a:chExt cx="1773256" cy="2278828"/>
          </a:xfrm>
          <a:solidFill>
            <a:srgbClr val="0F87AB"/>
          </a:solidFill>
        </p:grpSpPr>
        <p:cxnSp>
          <p:nvCxnSpPr>
            <p:cNvPr id="29" name="Straight Connector 28">
              <a:extLst>
                <a:ext uri="{FF2B5EF4-FFF2-40B4-BE49-F238E27FC236}">
                  <a16:creationId xmlns:a16="http://schemas.microsoft.com/office/drawing/2014/main" id="{008E2BCE-EB0C-4C84-A36A-85BCE23323D7}"/>
                </a:ext>
              </a:extLst>
            </p:cNvPr>
            <p:cNvCxnSpPr>
              <a:cxnSpLocks/>
              <a:endCxn id="30" idx="3"/>
            </p:cNvCxnSpPr>
            <p:nvPr/>
          </p:nvCxnSpPr>
          <p:spPr>
            <a:xfrm flipH="1">
              <a:off x="1026673" y="2731325"/>
              <a:ext cx="822785" cy="878657"/>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4519C4E-1CC9-407C-B164-D10811CBD191}"/>
                </a:ext>
              </a:extLst>
            </p:cNvPr>
            <p:cNvSpPr/>
            <p:nvPr/>
          </p:nvSpPr>
          <p:spPr>
            <a:xfrm>
              <a:off x="984460" y="336395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DDADFBB-C6BC-47CD-A366-41909F24F38B}"/>
                </a:ext>
              </a:extLst>
            </p:cNvPr>
            <p:cNvSpPr/>
            <p:nvPr/>
          </p:nvSpPr>
          <p:spPr>
            <a:xfrm>
              <a:off x="681770" y="1373367"/>
              <a:ext cx="1773256"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1855</a:t>
              </a:r>
            </a:p>
            <a:p>
              <a:pPr algn="ctr"/>
              <a:r>
                <a:rPr lang="en-GB" altLang="en-US" sz="1400" dirty="0">
                  <a:latin typeface="Twinkl" pitchFamily="2" charset="0"/>
                </a:rPr>
                <a:t>Mary Seacole sets up her own hospital to care for wounded soldiers in the Crimean War.</a:t>
              </a:r>
              <a:endParaRPr lang="en-GB" sz="1400" dirty="0"/>
            </a:p>
          </p:txBody>
        </p:sp>
      </p:grpSp>
      <p:grpSp>
        <p:nvGrpSpPr>
          <p:cNvPr id="32" name="Group 31">
            <a:extLst>
              <a:ext uri="{FF2B5EF4-FFF2-40B4-BE49-F238E27FC236}">
                <a16:creationId xmlns:a16="http://schemas.microsoft.com/office/drawing/2014/main" id="{53A30E09-72AB-49F7-B5BE-187ABDD21E67}"/>
              </a:ext>
            </a:extLst>
          </p:cNvPr>
          <p:cNvGrpSpPr/>
          <p:nvPr/>
        </p:nvGrpSpPr>
        <p:grpSpPr>
          <a:xfrm>
            <a:off x="537648" y="3274938"/>
            <a:ext cx="1666350" cy="2850432"/>
            <a:chOff x="537648" y="3363950"/>
            <a:chExt cx="1666350" cy="2850432"/>
          </a:xfrm>
          <a:solidFill>
            <a:srgbClr val="0F87AB"/>
          </a:solidFill>
        </p:grpSpPr>
        <p:cxnSp>
          <p:nvCxnSpPr>
            <p:cNvPr id="33" name="Straight Connector 32">
              <a:extLst>
                <a:ext uri="{FF2B5EF4-FFF2-40B4-BE49-F238E27FC236}">
                  <a16:creationId xmlns:a16="http://schemas.microsoft.com/office/drawing/2014/main" id="{C30FCC4A-5675-4413-AFC2-1A3D49070B92}"/>
                </a:ext>
              </a:extLst>
            </p:cNvPr>
            <p:cNvCxnSpPr>
              <a:cxnSpLocks/>
            </p:cNvCxnSpPr>
            <p:nvPr/>
          </p:nvCxnSpPr>
          <p:spPr>
            <a:xfrm>
              <a:off x="681770" y="3518958"/>
              <a:ext cx="860242" cy="857099"/>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DCA72E5-1F13-4F3B-8AB6-7C3DEC9CE043}"/>
                </a:ext>
              </a:extLst>
            </p:cNvPr>
            <p:cNvSpPr/>
            <p:nvPr/>
          </p:nvSpPr>
          <p:spPr>
            <a:xfrm>
              <a:off x="537648" y="336395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BD122A9-D89D-E941-9E0C-BF633E2CE9C6}"/>
                </a:ext>
              </a:extLst>
            </p:cNvPr>
            <p:cNvSpPr/>
            <p:nvPr/>
          </p:nvSpPr>
          <p:spPr>
            <a:xfrm>
              <a:off x="664348" y="4241946"/>
              <a:ext cx="1539650" cy="197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solidFill>
                    <a:schemeClr val="bg1"/>
                  </a:solidFill>
                  <a:latin typeface="Twinkl" pitchFamily="2" charset="0"/>
                </a:rPr>
                <a:t>1834</a:t>
              </a:r>
            </a:p>
            <a:p>
              <a:pPr algn="ctr"/>
              <a:r>
                <a:rPr lang="en-GB" sz="1400" dirty="0">
                  <a:latin typeface="Twinkl" pitchFamily="2" charset="0"/>
                </a:rPr>
                <a:t>There is a decline in the black population due to restrictions on immigration from Africa.</a:t>
              </a:r>
              <a:endParaRPr lang="en-GB" sz="1400" dirty="0"/>
            </a:p>
          </p:txBody>
        </p:sp>
      </p:grpSp>
      <p:grpSp>
        <p:nvGrpSpPr>
          <p:cNvPr id="36" name="Group 35">
            <a:extLst>
              <a:ext uri="{FF2B5EF4-FFF2-40B4-BE49-F238E27FC236}">
                <a16:creationId xmlns:a16="http://schemas.microsoft.com/office/drawing/2014/main" id="{1E3DFB33-0D7D-4D5C-A095-4436A81B47E8}"/>
              </a:ext>
            </a:extLst>
          </p:cNvPr>
          <p:cNvGrpSpPr/>
          <p:nvPr/>
        </p:nvGrpSpPr>
        <p:grpSpPr>
          <a:xfrm>
            <a:off x="2603903" y="1398798"/>
            <a:ext cx="1848873" cy="2171265"/>
            <a:chOff x="2603903" y="1487810"/>
            <a:chExt cx="1848873" cy="2171265"/>
          </a:xfrm>
          <a:solidFill>
            <a:srgbClr val="0F87AB"/>
          </a:solidFill>
        </p:grpSpPr>
        <p:cxnSp>
          <p:nvCxnSpPr>
            <p:cNvPr id="37" name="Straight Connector 36">
              <a:extLst>
                <a:ext uri="{FF2B5EF4-FFF2-40B4-BE49-F238E27FC236}">
                  <a16:creationId xmlns:a16="http://schemas.microsoft.com/office/drawing/2014/main" id="{C0883360-3F7A-48E5-90A6-A8736014B474}"/>
                </a:ext>
              </a:extLst>
            </p:cNvPr>
            <p:cNvCxnSpPr>
              <a:cxnSpLocks/>
            </p:cNvCxnSpPr>
            <p:nvPr/>
          </p:nvCxnSpPr>
          <p:spPr>
            <a:xfrm flipV="1">
              <a:off x="2831553" y="2797574"/>
              <a:ext cx="924743" cy="710497"/>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EFBF984-E2E5-4263-910D-15DC31E8B5BE}"/>
                </a:ext>
              </a:extLst>
            </p:cNvPr>
            <p:cNvSpPr/>
            <p:nvPr/>
          </p:nvSpPr>
          <p:spPr>
            <a:xfrm>
              <a:off x="2719116" y="337083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310FB28-5C28-8D4D-BE4A-199F569FAFC8}"/>
                </a:ext>
              </a:extLst>
            </p:cNvPr>
            <p:cNvSpPr/>
            <p:nvPr/>
          </p:nvSpPr>
          <p:spPr>
            <a:xfrm>
              <a:off x="2603903" y="1487810"/>
              <a:ext cx="1848873"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1914 - 1918</a:t>
              </a:r>
            </a:p>
            <a:p>
              <a:pPr algn="ctr"/>
              <a:r>
                <a:rPr lang="en-GB" sz="1400" dirty="0">
                  <a:latin typeface="Twinkl" pitchFamily="2" charset="0"/>
                </a:rPr>
                <a:t>The First World War brings an influx of people from different countries around the world.</a:t>
              </a:r>
              <a:endParaRPr lang="en-GB" sz="1400" dirty="0"/>
            </a:p>
          </p:txBody>
        </p:sp>
      </p:grpSp>
      <p:grpSp>
        <p:nvGrpSpPr>
          <p:cNvPr id="40" name="Group 39">
            <a:extLst>
              <a:ext uri="{FF2B5EF4-FFF2-40B4-BE49-F238E27FC236}">
                <a16:creationId xmlns:a16="http://schemas.microsoft.com/office/drawing/2014/main" id="{DAB82332-23A8-4529-AD46-43623295C376}"/>
              </a:ext>
            </a:extLst>
          </p:cNvPr>
          <p:cNvGrpSpPr/>
          <p:nvPr/>
        </p:nvGrpSpPr>
        <p:grpSpPr>
          <a:xfrm>
            <a:off x="4596000" y="1193284"/>
            <a:ext cx="2227703" cy="2376779"/>
            <a:chOff x="4596000" y="1282296"/>
            <a:chExt cx="2227703" cy="2376779"/>
          </a:xfrm>
          <a:solidFill>
            <a:srgbClr val="0F87AB"/>
          </a:solidFill>
        </p:grpSpPr>
        <p:cxnSp>
          <p:nvCxnSpPr>
            <p:cNvPr id="41" name="Straight Connector 40">
              <a:extLst>
                <a:ext uri="{FF2B5EF4-FFF2-40B4-BE49-F238E27FC236}">
                  <a16:creationId xmlns:a16="http://schemas.microsoft.com/office/drawing/2014/main" id="{68057819-0062-417A-A277-FA36CF97E93E}"/>
                </a:ext>
              </a:extLst>
            </p:cNvPr>
            <p:cNvCxnSpPr>
              <a:cxnSpLocks/>
            </p:cNvCxnSpPr>
            <p:nvPr/>
          </p:nvCxnSpPr>
          <p:spPr>
            <a:xfrm flipV="1">
              <a:off x="5039459" y="2655700"/>
              <a:ext cx="1048413" cy="852371"/>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D17C531A-3224-47DD-91A9-522794A00EFA}"/>
                </a:ext>
              </a:extLst>
            </p:cNvPr>
            <p:cNvSpPr/>
            <p:nvPr/>
          </p:nvSpPr>
          <p:spPr>
            <a:xfrm>
              <a:off x="4920879" y="337083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1075DDF-0C70-0E41-8E34-C3A0F19C3E96}"/>
                </a:ext>
              </a:extLst>
            </p:cNvPr>
            <p:cNvSpPr/>
            <p:nvPr/>
          </p:nvSpPr>
          <p:spPr>
            <a:xfrm>
              <a:off x="4596000" y="1282296"/>
              <a:ext cx="2227703"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1939 - 1945</a:t>
              </a:r>
            </a:p>
            <a:p>
              <a:pPr algn="ctr"/>
              <a:r>
                <a:rPr lang="en-GB" sz="1400" dirty="0">
                  <a:latin typeface="Twinkl" pitchFamily="2" charset="0"/>
                </a:rPr>
                <a:t>People from the Caribbean and West Africa arrive as wartime workers and servicemen and women in the army, navy and air force.</a:t>
              </a:r>
              <a:endParaRPr lang="en-GB" sz="1400" dirty="0"/>
            </a:p>
          </p:txBody>
        </p:sp>
      </p:grpSp>
      <p:sp>
        <p:nvSpPr>
          <p:cNvPr id="44" name="Rectangle 43">
            <a:hlinkClick r:id="rId2"/>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530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35994" y="1652469"/>
            <a:ext cx="4577557" cy="3121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large stone building&#10;&#10;Description automatically generated">
            <a:extLst>
              <a:ext uri="{FF2B5EF4-FFF2-40B4-BE49-F238E27FC236}">
                <a16:creationId xmlns:a16="http://schemas.microsoft.com/office/drawing/2014/main" id="{E4BA5751-17A4-9246-9DEF-E3CC80130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181" y="1755424"/>
            <a:ext cx="4360532" cy="2910181"/>
          </a:xfrm>
          <a:prstGeom prst="rect">
            <a:avLst/>
          </a:prstGeom>
        </p:spPr>
      </p:pic>
      <p:sp>
        <p:nvSpPr>
          <p:cNvPr id="6"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668</a:t>
            </a:r>
          </a:p>
        </p:txBody>
      </p:sp>
      <p:sp>
        <p:nvSpPr>
          <p:cNvPr id="7"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A Black scholar becomes abbot of an abbey in Canterbury.</a:t>
            </a:r>
          </a:p>
        </p:txBody>
      </p:sp>
      <p:grpSp>
        <p:nvGrpSpPr>
          <p:cNvPr id="8" name="Group 7"/>
          <p:cNvGrpSpPr/>
          <p:nvPr/>
        </p:nvGrpSpPr>
        <p:grpSpPr>
          <a:xfrm>
            <a:off x="481013" y="774272"/>
            <a:ext cx="3509962" cy="90487"/>
            <a:chOff x="481013" y="774272"/>
            <a:chExt cx="3509962" cy="90487"/>
          </a:xfrm>
          <a:solidFill>
            <a:srgbClr val="FFC000"/>
          </a:solidFill>
        </p:grpSpPr>
        <p:cxnSp>
          <p:nvCxnSpPr>
            <p:cNvPr id="9" name="Straight Connector 8"/>
            <p:cNvCxnSpPr/>
            <p:nvPr/>
          </p:nvCxnSpPr>
          <p:spPr>
            <a:xfrm>
              <a:off x="481013" y="816833"/>
              <a:ext cx="3509962" cy="5366"/>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 name="Straight Connector 10"/>
          <p:cNvCxnSpPr/>
          <p:nvPr/>
        </p:nvCxnSpPr>
        <p:spPr>
          <a:xfrm>
            <a:off x="4965702" y="811467"/>
            <a:ext cx="3530598" cy="10732"/>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931020" y="4944758"/>
            <a:ext cx="5094635" cy="114143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latin typeface="Twinkl" pitchFamily="2" charset="0"/>
              </a:rPr>
              <a:t>Abbot Hadrian</a:t>
            </a:r>
            <a:r>
              <a:rPr lang="en-GB" sz="2000" dirty="0">
                <a:solidFill>
                  <a:schemeClr val="bg1"/>
                </a:solidFill>
                <a:latin typeface="Twinkl" pitchFamily="2" charset="0"/>
              </a:rPr>
              <a:t>, who was an African-born scholar and noted teacher, became abbot of St Augustine’s Abbey, Canterbury.</a:t>
            </a:r>
          </a:p>
        </p:txBody>
      </p:sp>
      <p:cxnSp>
        <p:nvCxnSpPr>
          <p:cNvPr id="14" name="Straight Connector 13"/>
          <p:cNvCxnSpPr/>
          <p:nvPr/>
        </p:nvCxnSpPr>
        <p:spPr>
          <a:xfrm flipV="1">
            <a:off x="8475664" y="814150"/>
            <a:ext cx="0" cy="557855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angle 16">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96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7"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69EFF1-DB7C-48FE-9D3E-8ACC371C9955}"/>
              </a:ext>
            </a:extLst>
          </p:cNvPr>
          <p:cNvSpPr/>
          <p:nvPr/>
        </p:nvSpPr>
        <p:spPr>
          <a:xfrm>
            <a:off x="3294518" y="3331009"/>
            <a:ext cx="5849483" cy="391332"/>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3" name="Title 2"/>
          <p:cNvSpPr txBox="1">
            <a:spLocks/>
          </p:cNvSpPr>
          <p:nvPr/>
        </p:nvSpPr>
        <p:spPr bwMode="auto">
          <a:xfrm>
            <a:off x="0" y="514035"/>
            <a:ext cx="9144000" cy="715962"/>
          </a:xfrm>
          <a:prstGeom prst="roundRect">
            <a:avLst>
              <a:gd name="adj" fmla="val 964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a:lstStyle>
          <a:p>
            <a:pPr algn="ctr"/>
            <a:r>
              <a:rPr lang="en-GB" b="1" dirty="0">
                <a:solidFill>
                  <a:schemeClr val="tx1"/>
                </a:solidFill>
                <a:latin typeface="+mn-lt"/>
              </a:rPr>
              <a:t>1965-2020</a:t>
            </a:r>
            <a:endParaRPr lang="en-GB" b="1" baseline="30000" dirty="0">
              <a:solidFill>
                <a:schemeClr val="tx1"/>
              </a:solidFill>
              <a:latin typeface="+mn-lt"/>
            </a:endParaRPr>
          </a:p>
        </p:txBody>
      </p:sp>
      <p:grpSp>
        <p:nvGrpSpPr>
          <p:cNvPr id="4" name="Group 3">
            <a:extLst>
              <a:ext uri="{FF2B5EF4-FFF2-40B4-BE49-F238E27FC236}">
                <a16:creationId xmlns:a16="http://schemas.microsoft.com/office/drawing/2014/main" id="{F3F6A294-ACAF-B84F-9A6A-F20FAF488D32}"/>
              </a:ext>
            </a:extLst>
          </p:cNvPr>
          <p:cNvGrpSpPr/>
          <p:nvPr/>
        </p:nvGrpSpPr>
        <p:grpSpPr>
          <a:xfrm>
            <a:off x="1" y="3334980"/>
            <a:ext cx="9127896" cy="391332"/>
            <a:chOff x="1" y="3324094"/>
            <a:chExt cx="9127896" cy="391332"/>
          </a:xfrm>
        </p:grpSpPr>
        <p:sp>
          <p:nvSpPr>
            <p:cNvPr id="5" name="Rectangle 4">
              <a:extLst>
                <a:ext uri="{FF2B5EF4-FFF2-40B4-BE49-F238E27FC236}">
                  <a16:creationId xmlns:a16="http://schemas.microsoft.com/office/drawing/2014/main" id="{A802007A-CF13-5D49-87C4-916F09922034}"/>
                </a:ext>
              </a:extLst>
            </p:cNvPr>
            <p:cNvSpPr/>
            <p:nvPr/>
          </p:nvSpPr>
          <p:spPr>
            <a:xfrm>
              <a:off x="3278415" y="3324094"/>
              <a:ext cx="5849482" cy="391332"/>
            </a:xfrm>
            <a:prstGeom prst="rect">
              <a:avLst/>
            </a:prstGeom>
            <a:solidFill>
              <a:srgbClr val="3E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6" name="Rectangle 5">
              <a:extLst>
                <a:ext uri="{FF2B5EF4-FFF2-40B4-BE49-F238E27FC236}">
                  <a16:creationId xmlns:a16="http://schemas.microsoft.com/office/drawing/2014/main" id="{BF50BC0A-A9E9-7C4B-AA26-7C7042F702E7}"/>
                </a:ext>
              </a:extLst>
            </p:cNvPr>
            <p:cNvSpPr/>
            <p:nvPr/>
          </p:nvSpPr>
          <p:spPr>
            <a:xfrm>
              <a:off x="1" y="3324094"/>
              <a:ext cx="3295859" cy="391332"/>
            </a:xfrm>
            <a:prstGeom prst="rect">
              <a:avLst/>
            </a:prstGeom>
            <a:solidFill>
              <a:srgbClr val="FF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grpSp>
      <p:sp>
        <p:nvSpPr>
          <p:cNvPr id="7" name="Content Placeholder 6">
            <a:extLst>
              <a:ext uri="{FF2B5EF4-FFF2-40B4-BE49-F238E27FC236}">
                <a16:creationId xmlns:a16="http://schemas.microsoft.com/office/drawing/2014/main" id="{02AC09A3-001A-4A28-B620-DB7D180CE974}"/>
              </a:ext>
            </a:extLst>
          </p:cNvPr>
          <p:cNvSpPr txBox="1">
            <a:spLocks/>
          </p:cNvSpPr>
          <p:nvPr/>
        </p:nvSpPr>
        <p:spPr>
          <a:xfrm>
            <a:off x="596364" y="3327591"/>
            <a:ext cx="1406451" cy="391332"/>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500" b="1" dirty="0">
                <a:solidFill>
                  <a:srgbClr val="3E3C3D"/>
                </a:solidFill>
                <a:latin typeface="Twinkl" pitchFamily="2" charset="0"/>
              </a:rPr>
              <a:t>1980</a:t>
            </a:r>
          </a:p>
        </p:txBody>
      </p:sp>
      <p:sp>
        <p:nvSpPr>
          <p:cNvPr id="8" name="Content Placeholder 6">
            <a:extLst>
              <a:ext uri="{FF2B5EF4-FFF2-40B4-BE49-F238E27FC236}">
                <a16:creationId xmlns:a16="http://schemas.microsoft.com/office/drawing/2014/main" id="{12B8AFAD-B2E4-415C-B167-3399F0E16E8F}"/>
              </a:ext>
            </a:extLst>
          </p:cNvPr>
          <p:cNvSpPr txBox="1">
            <a:spLocks/>
          </p:cNvSpPr>
          <p:nvPr/>
        </p:nvSpPr>
        <p:spPr>
          <a:xfrm>
            <a:off x="3089397" y="3324094"/>
            <a:ext cx="1406451" cy="391332"/>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500" b="1" dirty="0">
                <a:solidFill>
                  <a:srgbClr val="FFA543"/>
                </a:solidFill>
                <a:latin typeface="Twinkl" pitchFamily="2" charset="0"/>
              </a:rPr>
              <a:t>2000</a:t>
            </a:r>
          </a:p>
        </p:txBody>
      </p:sp>
      <p:grpSp>
        <p:nvGrpSpPr>
          <p:cNvPr id="9" name="Group 8">
            <a:extLst>
              <a:ext uri="{FF2B5EF4-FFF2-40B4-BE49-F238E27FC236}">
                <a16:creationId xmlns:a16="http://schemas.microsoft.com/office/drawing/2014/main" id="{777BAC76-CCF2-4B92-B320-01C4FE4F9CC9}"/>
              </a:ext>
            </a:extLst>
          </p:cNvPr>
          <p:cNvGrpSpPr/>
          <p:nvPr/>
        </p:nvGrpSpPr>
        <p:grpSpPr>
          <a:xfrm>
            <a:off x="686062" y="3367856"/>
            <a:ext cx="1369085" cy="2818759"/>
            <a:chOff x="686062" y="3367856"/>
            <a:chExt cx="1369085" cy="2818759"/>
          </a:xfrm>
          <a:solidFill>
            <a:srgbClr val="0F87AB"/>
          </a:solidFill>
        </p:grpSpPr>
        <p:sp>
          <p:nvSpPr>
            <p:cNvPr id="10" name="Rectangle 9">
              <a:extLst>
                <a:ext uri="{FF2B5EF4-FFF2-40B4-BE49-F238E27FC236}">
                  <a16:creationId xmlns:a16="http://schemas.microsoft.com/office/drawing/2014/main" id="{9CFA7004-A1AD-AE4E-BA49-C9A634DFD4C5}"/>
                </a:ext>
              </a:extLst>
            </p:cNvPr>
            <p:cNvSpPr/>
            <p:nvPr/>
          </p:nvSpPr>
          <p:spPr>
            <a:xfrm>
              <a:off x="686062" y="5075954"/>
              <a:ext cx="1369085" cy="11106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1980s</a:t>
              </a:r>
            </a:p>
            <a:p>
              <a:pPr algn="ctr"/>
              <a:r>
                <a:rPr lang="en-GB" sz="1400" dirty="0">
                  <a:latin typeface="Twinkl" pitchFamily="2" charset="0"/>
                </a:rPr>
                <a:t>Somali refugees arrive in Britain.</a:t>
              </a:r>
              <a:endParaRPr lang="en-GB" sz="1400" dirty="0"/>
            </a:p>
          </p:txBody>
        </p:sp>
        <p:cxnSp>
          <p:nvCxnSpPr>
            <p:cNvPr id="11" name="Straight Connector 10">
              <a:extLst>
                <a:ext uri="{FF2B5EF4-FFF2-40B4-BE49-F238E27FC236}">
                  <a16:creationId xmlns:a16="http://schemas.microsoft.com/office/drawing/2014/main" id="{80617F02-0400-41A6-AB19-006A076F42D8}"/>
                </a:ext>
              </a:extLst>
            </p:cNvPr>
            <p:cNvCxnSpPr>
              <a:cxnSpLocks/>
              <a:endCxn id="12" idx="0"/>
            </p:cNvCxnSpPr>
            <p:nvPr/>
          </p:nvCxnSpPr>
          <p:spPr>
            <a:xfrm flipV="1">
              <a:off x="1327667" y="3367856"/>
              <a:ext cx="570950" cy="1839498"/>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778EF55-5CFB-4CC0-A6B4-E509676E5ABB}"/>
                </a:ext>
              </a:extLst>
            </p:cNvPr>
            <p:cNvSpPr/>
            <p:nvPr/>
          </p:nvSpPr>
          <p:spPr>
            <a:xfrm>
              <a:off x="1754494" y="3367856"/>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B56A0F1D-6D2D-4E6C-854D-5B74DCF1C82F}"/>
              </a:ext>
            </a:extLst>
          </p:cNvPr>
          <p:cNvGrpSpPr/>
          <p:nvPr/>
        </p:nvGrpSpPr>
        <p:grpSpPr>
          <a:xfrm>
            <a:off x="2115117" y="3369787"/>
            <a:ext cx="1366189" cy="2828680"/>
            <a:chOff x="2115117" y="3369787"/>
            <a:chExt cx="1366189" cy="2828680"/>
          </a:xfrm>
          <a:solidFill>
            <a:srgbClr val="0F87AB"/>
          </a:solidFill>
        </p:grpSpPr>
        <p:cxnSp>
          <p:nvCxnSpPr>
            <p:cNvPr id="14" name="Straight Connector 13">
              <a:extLst>
                <a:ext uri="{FF2B5EF4-FFF2-40B4-BE49-F238E27FC236}">
                  <a16:creationId xmlns:a16="http://schemas.microsoft.com/office/drawing/2014/main" id="{4E3649F3-EC92-49C1-B79C-3B9F33551E9A}"/>
                </a:ext>
              </a:extLst>
            </p:cNvPr>
            <p:cNvCxnSpPr>
              <a:cxnSpLocks/>
            </p:cNvCxnSpPr>
            <p:nvPr/>
          </p:nvCxnSpPr>
          <p:spPr>
            <a:xfrm flipH="1" flipV="1">
              <a:off x="2259239" y="3513442"/>
              <a:ext cx="840306" cy="1577901"/>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8385D6A-216F-48B0-B738-7DD04A95C6E2}"/>
                </a:ext>
              </a:extLst>
            </p:cNvPr>
            <p:cNvSpPr/>
            <p:nvPr/>
          </p:nvSpPr>
          <p:spPr>
            <a:xfrm>
              <a:off x="2115117" y="336978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B95FF0C-E837-534E-BA37-4E0E34D0E5CA}"/>
                </a:ext>
              </a:extLst>
            </p:cNvPr>
            <p:cNvSpPr/>
            <p:nvPr/>
          </p:nvSpPr>
          <p:spPr>
            <a:xfrm>
              <a:off x="2191394" y="4656918"/>
              <a:ext cx="1289912"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1987</a:t>
              </a:r>
            </a:p>
            <a:p>
              <a:pPr algn="ctr"/>
              <a:r>
                <a:rPr lang="en-GB" sz="1400" dirty="0">
                  <a:latin typeface="Twinkl" pitchFamily="2" charset="0"/>
                </a:rPr>
                <a:t>The first Black members of parliament are elected.</a:t>
              </a:r>
              <a:endParaRPr lang="en-GB" sz="1400" dirty="0"/>
            </a:p>
          </p:txBody>
        </p:sp>
      </p:grpSp>
      <p:grpSp>
        <p:nvGrpSpPr>
          <p:cNvPr id="17" name="Group 16">
            <a:extLst>
              <a:ext uri="{FF2B5EF4-FFF2-40B4-BE49-F238E27FC236}">
                <a16:creationId xmlns:a16="http://schemas.microsoft.com/office/drawing/2014/main" id="{C7E96387-3667-46DB-A34A-B9D4475BE875}"/>
              </a:ext>
            </a:extLst>
          </p:cNvPr>
          <p:cNvGrpSpPr/>
          <p:nvPr/>
        </p:nvGrpSpPr>
        <p:grpSpPr>
          <a:xfrm>
            <a:off x="5719114" y="1061393"/>
            <a:ext cx="2785769" cy="2596362"/>
            <a:chOff x="5719114" y="1061393"/>
            <a:chExt cx="2785769" cy="2596362"/>
          </a:xfrm>
          <a:solidFill>
            <a:srgbClr val="0F87AB"/>
          </a:solidFill>
        </p:grpSpPr>
        <p:sp>
          <p:nvSpPr>
            <p:cNvPr id="18" name="Rectangle 17">
              <a:extLst>
                <a:ext uri="{FF2B5EF4-FFF2-40B4-BE49-F238E27FC236}">
                  <a16:creationId xmlns:a16="http://schemas.microsoft.com/office/drawing/2014/main" id="{82A0D970-3D8E-6740-B678-F09B03C9DD1B}"/>
                </a:ext>
              </a:extLst>
            </p:cNvPr>
            <p:cNvSpPr/>
            <p:nvPr/>
          </p:nvSpPr>
          <p:spPr>
            <a:xfrm>
              <a:off x="6472250" y="1061393"/>
              <a:ext cx="2032633" cy="197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2011</a:t>
              </a:r>
            </a:p>
            <a:p>
              <a:pPr algn="ctr"/>
              <a:r>
                <a:rPr lang="en-GB" sz="1400" dirty="0">
                  <a:latin typeface="Twinkl" pitchFamily="2" charset="0"/>
                </a:rPr>
                <a:t>1,904,684 people (3% of the total population) record that they are ‘Black, African, Caribbean or Black British’ in the UK census.</a:t>
              </a:r>
              <a:endParaRPr lang="en-GB" sz="1400" dirty="0"/>
            </a:p>
          </p:txBody>
        </p:sp>
        <p:cxnSp>
          <p:nvCxnSpPr>
            <p:cNvPr id="19" name="Straight Connector 18">
              <a:extLst>
                <a:ext uri="{FF2B5EF4-FFF2-40B4-BE49-F238E27FC236}">
                  <a16:creationId xmlns:a16="http://schemas.microsoft.com/office/drawing/2014/main" id="{1E6016E9-C974-43FF-80A0-CBD52D4A11CE}"/>
                </a:ext>
              </a:extLst>
            </p:cNvPr>
            <p:cNvCxnSpPr>
              <a:cxnSpLocks/>
            </p:cNvCxnSpPr>
            <p:nvPr/>
          </p:nvCxnSpPr>
          <p:spPr>
            <a:xfrm flipH="1">
              <a:off x="5941241" y="2952255"/>
              <a:ext cx="1718419" cy="561187"/>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1BEF192-C4D4-4058-AC8A-12F2B706D183}"/>
                </a:ext>
              </a:extLst>
            </p:cNvPr>
            <p:cNvSpPr/>
            <p:nvPr/>
          </p:nvSpPr>
          <p:spPr>
            <a:xfrm>
              <a:off x="5719114" y="336951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D9ED8D44-B422-4D6B-9A34-38D8465C56F1}"/>
              </a:ext>
            </a:extLst>
          </p:cNvPr>
          <p:cNvGrpSpPr/>
          <p:nvPr/>
        </p:nvGrpSpPr>
        <p:grpSpPr>
          <a:xfrm>
            <a:off x="6917446" y="3369510"/>
            <a:ext cx="1610398" cy="2824062"/>
            <a:chOff x="6917446" y="3369510"/>
            <a:chExt cx="1610398" cy="2824062"/>
          </a:xfrm>
          <a:solidFill>
            <a:srgbClr val="0F87AB"/>
          </a:solidFill>
        </p:grpSpPr>
        <p:sp>
          <p:nvSpPr>
            <p:cNvPr id="22" name="Rectangle 21">
              <a:extLst>
                <a:ext uri="{FF2B5EF4-FFF2-40B4-BE49-F238E27FC236}">
                  <a16:creationId xmlns:a16="http://schemas.microsoft.com/office/drawing/2014/main" id="{3E377C5D-D116-564C-81CB-B7A2F5EE24D1}"/>
                </a:ext>
              </a:extLst>
            </p:cNvPr>
            <p:cNvSpPr/>
            <p:nvPr/>
          </p:nvSpPr>
          <p:spPr>
            <a:xfrm>
              <a:off x="6917446" y="4221136"/>
              <a:ext cx="1610398" cy="197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2020</a:t>
              </a:r>
            </a:p>
            <a:p>
              <a:pPr algn="ctr"/>
              <a:r>
                <a:rPr lang="en-GB" sz="1400" dirty="0">
                  <a:latin typeface="Twinkl" pitchFamily="2" charset="0"/>
                </a:rPr>
                <a:t>Thousands of people in Britain protest following the killing of George Floyd by police in the United States.  </a:t>
              </a:r>
            </a:p>
          </p:txBody>
        </p:sp>
        <p:cxnSp>
          <p:nvCxnSpPr>
            <p:cNvPr id="23" name="Straight Connector 22">
              <a:extLst>
                <a:ext uri="{FF2B5EF4-FFF2-40B4-BE49-F238E27FC236}">
                  <a16:creationId xmlns:a16="http://schemas.microsoft.com/office/drawing/2014/main" id="{BCB8A23F-33BB-4FF1-A95F-5ED3C60095D9}"/>
                </a:ext>
              </a:extLst>
            </p:cNvPr>
            <p:cNvCxnSpPr>
              <a:cxnSpLocks/>
              <a:stCxn id="22" idx="0"/>
            </p:cNvCxnSpPr>
            <p:nvPr/>
          </p:nvCxnSpPr>
          <p:spPr>
            <a:xfrm flipH="1" flipV="1">
              <a:off x="7140183" y="3513443"/>
              <a:ext cx="582462" cy="707693"/>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BA160D2-92D3-40E0-8654-C6B158D24DEA}"/>
                </a:ext>
              </a:extLst>
            </p:cNvPr>
            <p:cNvSpPr/>
            <p:nvPr/>
          </p:nvSpPr>
          <p:spPr>
            <a:xfrm>
              <a:off x="6999251" y="3369510"/>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CE9BCBBF-4386-4ADC-9492-DBDDE8354A3E}"/>
              </a:ext>
            </a:extLst>
          </p:cNvPr>
          <p:cNvGrpSpPr/>
          <p:nvPr/>
        </p:nvGrpSpPr>
        <p:grpSpPr>
          <a:xfrm>
            <a:off x="4997691" y="3371592"/>
            <a:ext cx="1785527" cy="2821980"/>
            <a:chOff x="4997691" y="3371592"/>
            <a:chExt cx="1785527" cy="2821980"/>
          </a:xfrm>
          <a:solidFill>
            <a:srgbClr val="0F87AB"/>
          </a:solidFill>
        </p:grpSpPr>
        <p:cxnSp>
          <p:nvCxnSpPr>
            <p:cNvPr id="26" name="Straight Connector 25">
              <a:extLst>
                <a:ext uri="{FF2B5EF4-FFF2-40B4-BE49-F238E27FC236}">
                  <a16:creationId xmlns:a16="http://schemas.microsoft.com/office/drawing/2014/main" id="{B9CA2B9A-F3E7-496A-94E1-F61B687FE032}"/>
                </a:ext>
              </a:extLst>
            </p:cNvPr>
            <p:cNvCxnSpPr>
              <a:cxnSpLocks/>
            </p:cNvCxnSpPr>
            <p:nvPr/>
          </p:nvCxnSpPr>
          <p:spPr>
            <a:xfrm flipH="1" flipV="1">
              <a:off x="5227199" y="3513633"/>
              <a:ext cx="751217" cy="787589"/>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DF2CDAE-90D5-47C9-A9F8-2E81517DD32F}"/>
                </a:ext>
              </a:extLst>
            </p:cNvPr>
            <p:cNvSpPr/>
            <p:nvPr/>
          </p:nvSpPr>
          <p:spPr>
            <a:xfrm>
              <a:off x="5083076" y="3371592"/>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48CE247-4301-9A49-B947-91A6BC7BE6BD}"/>
                </a:ext>
              </a:extLst>
            </p:cNvPr>
            <p:cNvSpPr/>
            <p:nvPr/>
          </p:nvSpPr>
          <p:spPr>
            <a:xfrm>
              <a:off x="4997691" y="4221136"/>
              <a:ext cx="1785527" cy="197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2006</a:t>
              </a:r>
            </a:p>
            <a:p>
              <a:pPr algn="ctr"/>
              <a:r>
                <a:rPr lang="en-GB" sz="1400" dirty="0">
                  <a:latin typeface="Twinkl" pitchFamily="2" charset="0"/>
                </a:rPr>
                <a:t>The Racial and Religious Hatred Act makes it illegal to stir up hatred against someone because of their race and religion. </a:t>
              </a:r>
              <a:endParaRPr lang="en-GB" sz="1400" dirty="0"/>
            </a:p>
          </p:txBody>
        </p:sp>
      </p:grpSp>
      <p:grpSp>
        <p:nvGrpSpPr>
          <p:cNvPr id="29" name="Group 28">
            <a:extLst>
              <a:ext uri="{FF2B5EF4-FFF2-40B4-BE49-F238E27FC236}">
                <a16:creationId xmlns:a16="http://schemas.microsoft.com/office/drawing/2014/main" id="{9C0A2674-6087-4335-A74D-4D9A44B23DAD}"/>
              </a:ext>
            </a:extLst>
          </p:cNvPr>
          <p:cNvGrpSpPr/>
          <p:nvPr/>
        </p:nvGrpSpPr>
        <p:grpSpPr>
          <a:xfrm>
            <a:off x="4274556" y="1276988"/>
            <a:ext cx="2050181" cy="2382850"/>
            <a:chOff x="4274556" y="1276988"/>
            <a:chExt cx="2050181" cy="2382850"/>
          </a:xfrm>
          <a:solidFill>
            <a:srgbClr val="0F87AB"/>
          </a:solidFill>
        </p:grpSpPr>
        <p:cxnSp>
          <p:nvCxnSpPr>
            <p:cNvPr id="30" name="Straight Connector 29">
              <a:extLst>
                <a:ext uri="{FF2B5EF4-FFF2-40B4-BE49-F238E27FC236}">
                  <a16:creationId xmlns:a16="http://schemas.microsoft.com/office/drawing/2014/main" id="{97AE0D43-3E1F-4394-AC11-B8D2F251E21C}"/>
                </a:ext>
              </a:extLst>
            </p:cNvPr>
            <p:cNvCxnSpPr>
              <a:cxnSpLocks/>
            </p:cNvCxnSpPr>
            <p:nvPr/>
          </p:nvCxnSpPr>
          <p:spPr>
            <a:xfrm flipH="1">
              <a:off x="4454145" y="2969197"/>
              <a:ext cx="1082274" cy="544435"/>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8F63351A-7BFD-49E8-9B9B-0676833B633F}"/>
                </a:ext>
              </a:extLst>
            </p:cNvPr>
            <p:cNvSpPr/>
            <p:nvPr/>
          </p:nvSpPr>
          <p:spPr>
            <a:xfrm>
              <a:off x="4274556" y="3371593"/>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1075DDF-0C70-0E41-8E34-C3A0F19C3E96}"/>
                </a:ext>
              </a:extLst>
            </p:cNvPr>
            <p:cNvSpPr/>
            <p:nvPr/>
          </p:nvSpPr>
          <p:spPr>
            <a:xfrm>
              <a:off x="4534783" y="1276988"/>
              <a:ext cx="1789954" cy="1756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2001</a:t>
              </a:r>
            </a:p>
            <a:p>
              <a:pPr algn="ctr"/>
              <a:r>
                <a:rPr lang="en-GB" sz="1400" dirty="0">
                  <a:latin typeface="Twinkl" pitchFamily="2" charset="0"/>
                </a:rPr>
                <a:t>The Race Relations Amendment Act states that all public services must actively promote racial equality.</a:t>
              </a:r>
              <a:endParaRPr lang="en-GB" sz="1400" dirty="0"/>
            </a:p>
          </p:txBody>
        </p:sp>
      </p:grpSp>
      <p:grpSp>
        <p:nvGrpSpPr>
          <p:cNvPr id="33" name="Group 32">
            <a:extLst>
              <a:ext uri="{FF2B5EF4-FFF2-40B4-BE49-F238E27FC236}">
                <a16:creationId xmlns:a16="http://schemas.microsoft.com/office/drawing/2014/main" id="{211BF14E-2558-4B95-AFCB-3F9E5AF81FA3}"/>
              </a:ext>
            </a:extLst>
          </p:cNvPr>
          <p:cNvGrpSpPr/>
          <p:nvPr/>
        </p:nvGrpSpPr>
        <p:grpSpPr>
          <a:xfrm>
            <a:off x="446232" y="1643139"/>
            <a:ext cx="3171851" cy="2003789"/>
            <a:chOff x="446232" y="1643139"/>
            <a:chExt cx="3171851" cy="2003789"/>
          </a:xfrm>
          <a:solidFill>
            <a:srgbClr val="0F87AB"/>
          </a:solidFill>
        </p:grpSpPr>
        <p:cxnSp>
          <p:nvCxnSpPr>
            <p:cNvPr id="34" name="Straight Connector 33">
              <a:extLst>
                <a:ext uri="{FF2B5EF4-FFF2-40B4-BE49-F238E27FC236}">
                  <a16:creationId xmlns:a16="http://schemas.microsoft.com/office/drawing/2014/main" id="{C53EB81C-205A-42A9-BFF7-518457C153F7}"/>
                </a:ext>
              </a:extLst>
            </p:cNvPr>
            <p:cNvCxnSpPr>
              <a:cxnSpLocks/>
              <a:stCxn id="35" idx="2"/>
            </p:cNvCxnSpPr>
            <p:nvPr/>
          </p:nvCxnSpPr>
          <p:spPr>
            <a:xfrm flipV="1">
              <a:off x="446232" y="2918698"/>
              <a:ext cx="1312407" cy="584108"/>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1D1CE6E-A19D-415D-A3FF-3020838267AF}"/>
                </a:ext>
              </a:extLst>
            </p:cNvPr>
            <p:cNvSpPr/>
            <p:nvPr/>
          </p:nvSpPr>
          <p:spPr>
            <a:xfrm>
              <a:off x="446232" y="3358683"/>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A69269D-7F82-4974-9058-5F668F3FDD5F}"/>
                </a:ext>
              </a:extLst>
            </p:cNvPr>
            <p:cNvSpPr/>
            <p:nvPr/>
          </p:nvSpPr>
          <p:spPr>
            <a:xfrm>
              <a:off x="1229953" y="1643139"/>
              <a:ext cx="2388130" cy="14799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800" b="1" dirty="0">
                  <a:solidFill>
                    <a:schemeClr val="bg1"/>
                  </a:solidFill>
                  <a:latin typeface="Twinkl" pitchFamily="2" charset="0"/>
                </a:rPr>
                <a:t>1968-1972</a:t>
              </a:r>
            </a:p>
            <a:p>
              <a:pPr algn="ctr"/>
              <a:r>
                <a:rPr lang="en-GB" sz="1600" dirty="0">
                  <a:solidFill>
                    <a:schemeClr val="bg1"/>
                  </a:solidFill>
                  <a:latin typeface="Twinkl" pitchFamily="2" charset="0"/>
                </a:rPr>
                <a:t>Many Asian people are expelled from Kenya and Uganda and settle in Britain. </a:t>
              </a:r>
              <a:endParaRPr lang="en-GB" sz="1600" dirty="0">
                <a:solidFill>
                  <a:schemeClr val="bg1"/>
                </a:solidFill>
              </a:endParaRPr>
            </a:p>
          </p:txBody>
        </p:sp>
      </p:grpSp>
      <p:grpSp>
        <p:nvGrpSpPr>
          <p:cNvPr id="37" name="Group 36">
            <a:extLst>
              <a:ext uri="{FF2B5EF4-FFF2-40B4-BE49-F238E27FC236}">
                <a16:creationId xmlns:a16="http://schemas.microsoft.com/office/drawing/2014/main" id="{BD1DCCE6-C6D8-4B01-B7FE-5592E2842022}"/>
              </a:ext>
            </a:extLst>
          </p:cNvPr>
          <p:cNvGrpSpPr/>
          <p:nvPr/>
        </p:nvGrpSpPr>
        <p:grpSpPr>
          <a:xfrm>
            <a:off x="2827050" y="3362397"/>
            <a:ext cx="2037163" cy="2824218"/>
            <a:chOff x="2827050" y="3362397"/>
            <a:chExt cx="2037163" cy="2824218"/>
          </a:xfrm>
          <a:solidFill>
            <a:srgbClr val="0F87AB"/>
          </a:solidFill>
        </p:grpSpPr>
        <p:sp>
          <p:nvSpPr>
            <p:cNvPr id="38" name="Rectangle 37">
              <a:extLst>
                <a:ext uri="{FF2B5EF4-FFF2-40B4-BE49-F238E27FC236}">
                  <a16:creationId xmlns:a16="http://schemas.microsoft.com/office/drawing/2014/main" id="{C310FB28-5C28-8D4D-BE4A-199F569FAFC8}"/>
                </a:ext>
              </a:extLst>
            </p:cNvPr>
            <p:cNvSpPr/>
            <p:nvPr/>
          </p:nvSpPr>
          <p:spPr>
            <a:xfrm>
              <a:off x="3645734" y="4645066"/>
              <a:ext cx="1218479" cy="1541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b="1" dirty="0">
                  <a:latin typeface="Twinkl" pitchFamily="2" charset="0"/>
                </a:rPr>
                <a:t>1993</a:t>
              </a:r>
            </a:p>
            <a:p>
              <a:pPr algn="ctr"/>
              <a:r>
                <a:rPr lang="en-GB" sz="1400" dirty="0">
                  <a:latin typeface="Twinkl" pitchFamily="2" charset="0"/>
                </a:rPr>
                <a:t>The Asylum and Immigration Appeals Act is passed. </a:t>
              </a:r>
              <a:endParaRPr lang="en-GB" sz="1400" dirty="0"/>
            </a:p>
          </p:txBody>
        </p:sp>
        <p:cxnSp>
          <p:nvCxnSpPr>
            <p:cNvPr id="39" name="Straight Connector 38">
              <a:extLst>
                <a:ext uri="{FF2B5EF4-FFF2-40B4-BE49-F238E27FC236}">
                  <a16:creationId xmlns:a16="http://schemas.microsoft.com/office/drawing/2014/main" id="{A6AB6E65-C3A0-49F5-BF30-D480725E33CB}"/>
                </a:ext>
              </a:extLst>
            </p:cNvPr>
            <p:cNvCxnSpPr>
              <a:cxnSpLocks/>
            </p:cNvCxnSpPr>
            <p:nvPr/>
          </p:nvCxnSpPr>
          <p:spPr>
            <a:xfrm flipH="1" flipV="1">
              <a:off x="2955724" y="3526676"/>
              <a:ext cx="1403402" cy="1230381"/>
            </a:xfrm>
            <a:prstGeom prst="line">
              <a:avLst/>
            </a:prstGeom>
            <a:grpFill/>
            <a:ln w="38100">
              <a:solidFill>
                <a:srgbClr val="0F87A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5EB9DB1-BB40-4602-B8DE-FEF8A474356A}"/>
                </a:ext>
              </a:extLst>
            </p:cNvPr>
            <p:cNvSpPr/>
            <p:nvPr/>
          </p:nvSpPr>
          <p:spPr>
            <a:xfrm>
              <a:off x="2827050" y="3362397"/>
              <a:ext cx="288245" cy="288245"/>
            </a:xfrm>
            <a:prstGeom prst="ellipse">
              <a:avLst/>
            </a:prstGeom>
            <a:solidFill>
              <a:srgbClr val="C00000"/>
            </a:solid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Rectangle 40">
            <a:hlinkClick r:id="rId2"/>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28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90" y="6212309"/>
            <a:ext cx="576495" cy="580719"/>
          </a:xfrm>
          <a:prstGeom prst="rect">
            <a:avLst/>
          </a:prstGeom>
        </p:spPr>
      </p:pic>
      <p:sp>
        <p:nvSpPr>
          <p:cNvPr id="3" name="Rectangle 2">
            <a:hlinkClick r:id="rId3"/>
          </p:cNvPr>
          <p:cNvSpPr/>
          <p:nvPr/>
        </p:nvSpPr>
        <p:spPr>
          <a:xfrm>
            <a:off x="7460856" y="5923370"/>
            <a:ext cx="1089034" cy="934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2883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1241</a:t>
            </a:r>
          </a:p>
        </p:txBody>
      </p:sp>
      <p:sp>
        <p:nvSpPr>
          <p:cNvPr id="7"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Historical public records show a drawing of a Black Briton.</a:t>
            </a:r>
          </a:p>
        </p:txBody>
      </p:sp>
      <p:grpSp>
        <p:nvGrpSpPr>
          <p:cNvPr id="8" name="Group 7"/>
          <p:cNvGrpSpPr/>
          <p:nvPr/>
        </p:nvGrpSpPr>
        <p:grpSpPr>
          <a:xfrm>
            <a:off x="762000" y="774272"/>
            <a:ext cx="3050951" cy="90487"/>
            <a:chOff x="940024" y="774272"/>
            <a:chExt cx="3050951" cy="90487"/>
          </a:xfrm>
          <a:solidFill>
            <a:srgbClr val="FFC000"/>
          </a:solidFill>
        </p:grpSpPr>
        <p:cxnSp>
          <p:nvCxnSpPr>
            <p:cNvPr id="9" name="Straight Connector 8"/>
            <p:cNvCxnSpPr/>
            <p:nvPr/>
          </p:nvCxnSpPr>
          <p:spPr>
            <a:xfrm>
              <a:off x="940024" y="811467"/>
              <a:ext cx="3050951" cy="10732"/>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 name="Straight Connector 10"/>
          <p:cNvCxnSpPr/>
          <p:nvPr/>
        </p:nvCxnSpPr>
        <p:spPr>
          <a:xfrm>
            <a:off x="5106074" y="811467"/>
            <a:ext cx="3555326" cy="5366"/>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40743" y="1730440"/>
            <a:ext cx="6637027" cy="83366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solidFill>
                  <a:schemeClr val="bg1"/>
                </a:solidFill>
                <a:latin typeface="Twinkl" pitchFamily="2" charset="0"/>
              </a:rPr>
              <a:t>The earliest known drawing of a Black Briton was made in the Domesday Book.</a:t>
            </a:r>
          </a:p>
        </p:txBody>
      </p:sp>
      <p:pic>
        <p:nvPicPr>
          <p:cNvPr id="14" name="Picture 13" descr="A picture containing indoor, table, wooden, sitting&#10;&#10;Description automatically generated">
            <a:extLst>
              <a:ext uri="{FF2B5EF4-FFF2-40B4-BE49-F238E27FC236}">
                <a16:creationId xmlns:a16="http://schemas.microsoft.com/office/drawing/2014/main" id="{4C3AACBC-5052-B543-8C6B-0780BD68C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687" y="4166514"/>
            <a:ext cx="4773001" cy="2337754"/>
          </a:xfrm>
          <a:prstGeom prst="rect">
            <a:avLst/>
          </a:prstGeom>
        </p:spPr>
      </p:pic>
      <p:sp>
        <p:nvSpPr>
          <p:cNvPr id="15" name="Rectangle 14"/>
          <p:cNvSpPr/>
          <p:nvPr/>
        </p:nvSpPr>
        <p:spPr>
          <a:xfrm>
            <a:off x="1240744" y="2743348"/>
            <a:ext cx="6637027" cy="114143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latin typeface="Twinkl" pitchFamily="2" charset="0"/>
              </a:rPr>
              <a:t>The Domesday Book - compiled in 1085-6 is the earliest public record of the national archives and is valid as evidence of title to land.</a:t>
            </a:r>
          </a:p>
        </p:txBody>
      </p:sp>
      <p:cxnSp>
        <p:nvCxnSpPr>
          <p:cNvPr id="16" name="Straight Connector 15"/>
          <p:cNvCxnSpPr/>
          <p:nvPr/>
        </p:nvCxnSpPr>
        <p:spPr>
          <a:xfrm flipH="1" flipV="1">
            <a:off x="780734" y="464219"/>
            <a:ext cx="316" cy="34724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Rectangle 18">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707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250"/>
                            </p:stCondLst>
                            <p:childTnLst>
                              <p:par>
                                <p:cTn id="29" presetID="42"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475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nvSpPr>
        <p:spPr>
          <a:xfrm>
            <a:off x="864479"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1507</a:t>
            </a:r>
            <a:endParaRPr lang="en-GB" dirty="0">
              <a:solidFill>
                <a:schemeClr val="tx1"/>
              </a:solidFill>
              <a:latin typeface="Twinkl" pitchFamily="2" charset="77"/>
            </a:endParaRPr>
          </a:p>
        </p:txBody>
      </p:sp>
      <p:sp>
        <p:nvSpPr>
          <p:cNvPr id="7" name="Content Placeholder 6">
            <a:extLst>
              <a:ext uri="{FF2B5EF4-FFF2-40B4-BE49-F238E27FC236}">
                <a16:creationId xmlns:a16="http://schemas.microsoft.com/office/drawing/2014/main" id="{D24C710F-6492-407E-844E-4C842FF59826}"/>
              </a:ext>
            </a:extLst>
          </p:cNvPr>
          <p:cNvSpPr txBox="1">
            <a:spLocks/>
          </p:cNvSpPr>
          <p:nvPr/>
        </p:nvSpPr>
        <p:spPr>
          <a:xfrm>
            <a:off x="651723" y="1226597"/>
            <a:ext cx="3503222"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Historical public records show a drawing of a Black Briton.</a:t>
            </a:r>
          </a:p>
        </p:txBody>
      </p:sp>
      <p:sp>
        <p:nvSpPr>
          <p:cNvPr id="8" name="Title 2"/>
          <p:cNvSpPr>
            <a:spLocks noGrp="1"/>
          </p:cNvSpPr>
          <p:nvPr/>
        </p:nvSpPr>
        <p:spPr>
          <a:xfrm>
            <a:off x="5257105"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1508</a:t>
            </a:r>
            <a:endParaRPr lang="en-GB" dirty="0">
              <a:solidFill>
                <a:schemeClr val="tx1"/>
              </a:solidFill>
              <a:latin typeface="Twinkl" pitchFamily="2" charset="77"/>
            </a:endParaRPr>
          </a:p>
        </p:txBody>
      </p:sp>
      <p:sp>
        <p:nvSpPr>
          <p:cNvPr id="9" name="Content Placeholder 6">
            <a:extLst>
              <a:ext uri="{FF2B5EF4-FFF2-40B4-BE49-F238E27FC236}">
                <a16:creationId xmlns:a16="http://schemas.microsoft.com/office/drawing/2014/main" id="{D24C710F-6492-407E-844E-4C842FF59826}"/>
              </a:ext>
            </a:extLst>
          </p:cNvPr>
          <p:cNvSpPr txBox="1">
            <a:spLocks/>
          </p:cNvSpPr>
          <p:nvPr/>
        </p:nvSpPr>
        <p:spPr>
          <a:xfrm>
            <a:off x="4976601" y="1226597"/>
            <a:ext cx="3570970"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Evidence of Black people in Britain found in poetry.</a:t>
            </a:r>
          </a:p>
        </p:txBody>
      </p:sp>
      <p:sp>
        <p:nvSpPr>
          <p:cNvPr id="10" name="Rectangle 9"/>
          <p:cNvSpPr/>
          <p:nvPr/>
        </p:nvSpPr>
        <p:spPr>
          <a:xfrm>
            <a:off x="651723" y="670523"/>
            <a:ext cx="3426663" cy="5608896"/>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039988" y="670523"/>
            <a:ext cx="3426663" cy="5608896"/>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51722" y="2465140"/>
            <a:ext cx="3426663" cy="1858587"/>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John </a:t>
            </a:r>
            <a:r>
              <a:rPr lang="en-GB" b="1" dirty="0" err="1">
                <a:solidFill>
                  <a:schemeClr val="bg1"/>
                </a:solidFill>
              </a:rPr>
              <a:t>Blanke</a:t>
            </a:r>
            <a:r>
              <a:rPr lang="en-GB" dirty="0">
                <a:solidFill>
                  <a:schemeClr val="bg1"/>
                </a:solidFill>
              </a:rPr>
              <a:t>, an African trumpeter recorded at Henry VII’s court.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683" y="4001551"/>
            <a:ext cx="2459979" cy="2297677"/>
          </a:xfrm>
          <a:prstGeom prst="rect">
            <a:avLst/>
          </a:prstGeom>
        </p:spPr>
      </p:pic>
      <p:grpSp>
        <p:nvGrpSpPr>
          <p:cNvPr id="14" name="Group 13"/>
          <p:cNvGrpSpPr/>
          <p:nvPr/>
        </p:nvGrpSpPr>
        <p:grpSpPr>
          <a:xfrm>
            <a:off x="502877" y="983260"/>
            <a:ext cx="1287090" cy="90487"/>
            <a:chOff x="2703885" y="774272"/>
            <a:chExt cx="1287090" cy="90487"/>
          </a:xfrm>
          <a:solidFill>
            <a:srgbClr val="FFC000"/>
          </a:solidFill>
        </p:grpSpPr>
        <p:cxnSp>
          <p:nvCxnSpPr>
            <p:cNvPr id="15" name="Straight Connector 14"/>
            <p:cNvCxnSpPr/>
            <p:nvPr/>
          </p:nvCxnSpPr>
          <p:spPr>
            <a:xfrm>
              <a:off x="2703885" y="819515"/>
              <a:ext cx="1287090" cy="26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3010237" y="985860"/>
            <a:ext cx="3037033" cy="90487"/>
            <a:chOff x="953942" y="774272"/>
            <a:chExt cx="3037033" cy="90487"/>
          </a:xfrm>
          <a:solidFill>
            <a:srgbClr val="FFC000"/>
          </a:solidFill>
        </p:grpSpPr>
        <p:cxnSp>
          <p:nvCxnSpPr>
            <p:cNvPr id="19" name="Straight Connector 18"/>
            <p:cNvCxnSpPr/>
            <p:nvPr/>
          </p:nvCxnSpPr>
          <p:spPr>
            <a:xfrm>
              <a:off x="953942" y="816915"/>
              <a:ext cx="3037033" cy="52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7436581" y="1028503"/>
            <a:ext cx="1231561"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064264" y="4323444"/>
            <a:ext cx="3378110" cy="1858587"/>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A poem written by </a:t>
            </a:r>
            <a:r>
              <a:rPr lang="en-GB" b="1" dirty="0">
                <a:solidFill>
                  <a:schemeClr val="bg1"/>
                </a:solidFill>
                <a:latin typeface="Twinkl" pitchFamily="2" charset="0"/>
              </a:rPr>
              <a:t>William Dunbar</a:t>
            </a:r>
            <a:r>
              <a:rPr lang="en-GB" dirty="0">
                <a:solidFill>
                  <a:schemeClr val="bg1"/>
                </a:solidFill>
                <a:latin typeface="Twinkl" pitchFamily="2" charset="0"/>
              </a:rPr>
              <a:t>, called </a:t>
            </a:r>
            <a:r>
              <a:rPr lang="en-GB" dirty="0" err="1">
                <a:solidFill>
                  <a:schemeClr val="bg1"/>
                </a:solidFill>
                <a:latin typeface="Twinkl" pitchFamily="2" charset="0"/>
              </a:rPr>
              <a:t>Ane</a:t>
            </a:r>
            <a:r>
              <a:rPr lang="en-GB" dirty="0">
                <a:solidFill>
                  <a:schemeClr val="bg1"/>
                </a:solidFill>
                <a:latin typeface="Twinkl" pitchFamily="2" charset="0"/>
              </a:rPr>
              <a:t> </a:t>
            </a:r>
            <a:br>
              <a:rPr lang="en-GB" dirty="0">
                <a:solidFill>
                  <a:schemeClr val="bg1"/>
                </a:solidFill>
                <a:latin typeface="Twinkl" pitchFamily="2" charset="0"/>
              </a:rPr>
            </a:br>
            <a:r>
              <a:rPr lang="en-GB" dirty="0" err="1">
                <a:solidFill>
                  <a:schemeClr val="bg1"/>
                </a:solidFill>
                <a:latin typeface="Twinkl" pitchFamily="2" charset="0"/>
              </a:rPr>
              <a:t>Blak</a:t>
            </a:r>
            <a:r>
              <a:rPr lang="en-GB" dirty="0">
                <a:solidFill>
                  <a:schemeClr val="bg1"/>
                </a:solidFill>
                <a:latin typeface="Twinkl" pitchFamily="2" charset="0"/>
              </a:rPr>
              <a:t>-Moir, tells us that there were Black people in Britain at that time.</a:t>
            </a:r>
          </a:p>
        </p:txBody>
      </p:sp>
      <p:pic>
        <p:nvPicPr>
          <p:cNvPr id="26" name="Picture 25" descr="A close up of an umbrella&#10;&#10;Description automatically generated">
            <a:extLst>
              <a:ext uri="{FF2B5EF4-FFF2-40B4-BE49-F238E27FC236}">
                <a16:creationId xmlns:a16="http://schemas.microsoft.com/office/drawing/2014/main" id="{F59A2404-F50E-724E-8898-67BC205C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604" y="2274582"/>
            <a:ext cx="2938201" cy="2239701"/>
          </a:xfrm>
          <a:prstGeom prst="rect">
            <a:avLst/>
          </a:prstGeom>
        </p:spPr>
      </p:pic>
      <p:sp>
        <p:nvSpPr>
          <p:cNvPr id="27" name="Rectangle 26">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47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750"/>
                                        <p:tgtEl>
                                          <p:spTgt spid="18"/>
                                        </p:tgtEl>
                                      </p:cBhvr>
                                    </p:animEffect>
                                  </p:childTnLst>
                                </p:cTn>
                              </p:par>
                            </p:childTnLst>
                          </p:cTn>
                        </p:par>
                        <p:par>
                          <p:cTn id="33" fill="hold">
                            <p:stCondLst>
                              <p:cond delay="75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5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1555</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Africans brought to Britain to help.</a:t>
            </a:r>
          </a:p>
        </p:txBody>
      </p:sp>
      <p:grpSp>
        <p:nvGrpSpPr>
          <p:cNvPr id="4" name="Group 3"/>
          <p:cNvGrpSpPr/>
          <p:nvPr/>
        </p:nvGrpSpPr>
        <p:grpSpPr>
          <a:xfrm>
            <a:off x="481012" y="766882"/>
            <a:ext cx="3288505" cy="90487"/>
            <a:chOff x="702470" y="774272"/>
            <a:chExt cx="3288505" cy="90487"/>
          </a:xfrm>
          <a:solidFill>
            <a:srgbClr val="FFC000"/>
          </a:solidFill>
        </p:grpSpPr>
        <p:cxnSp>
          <p:nvCxnSpPr>
            <p:cNvPr id="5" name="Straight Connector 4"/>
            <p:cNvCxnSpPr>
              <a:stCxn id="2" idx="1"/>
            </p:cNvCxnSpPr>
            <p:nvPr/>
          </p:nvCxnSpPr>
          <p:spPr>
            <a:xfrm flipV="1">
              <a:off x="702470" y="822199"/>
              <a:ext cx="3288505" cy="8049"/>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138738" y="820901"/>
            <a:ext cx="3357562" cy="129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496300" y="464218"/>
            <a:ext cx="0" cy="374165"/>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17591"/>
          <a:stretch/>
        </p:blipFill>
        <p:spPr>
          <a:xfrm>
            <a:off x="487680" y="1066030"/>
            <a:ext cx="8176260" cy="5328432"/>
          </a:xfrm>
          <a:prstGeom prst="rect">
            <a:avLst/>
          </a:prstGeom>
        </p:spPr>
      </p:pic>
      <p:pic>
        <p:nvPicPr>
          <p:cNvPr id="13" name="Picture 12" descr="A picture containing sitting, open, front, boat&#10;&#10;Description automatically generated">
            <a:extLst>
              <a:ext uri="{FF2B5EF4-FFF2-40B4-BE49-F238E27FC236}">
                <a16:creationId xmlns:a16="http://schemas.microsoft.com/office/drawing/2014/main" id="{719CAA65-2583-984A-BE9C-50F657955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545">
            <a:off x="851329" y="1776355"/>
            <a:ext cx="4094024" cy="3353160"/>
          </a:xfrm>
          <a:prstGeom prst="rect">
            <a:avLst/>
          </a:prstGeom>
        </p:spPr>
      </p:pic>
      <p:sp>
        <p:nvSpPr>
          <p:cNvPr id="14" name="Rectangle 13"/>
          <p:cNvSpPr/>
          <p:nvPr/>
        </p:nvSpPr>
        <p:spPr>
          <a:xfrm>
            <a:off x="5308048" y="1823910"/>
            <a:ext cx="3000012" cy="206476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solidFill>
                  <a:schemeClr val="bg1"/>
                </a:solidFill>
                <a:latin typeface="Twinkl" pitchFamily="2" charset="0"/>
              </a:rPr>
              <a:t>A group of </a:t>
            </a:r>
            <a:r>
              <a:rPr lang="en-AU" dirty="0">
                <a:solidFill>
                  <a:schemeClr val="bg1"/>
                </a:solidFill>
              </a:rPr>
              <a:t>people from Africa</a:t>
            </a:r>
            <a:r>
              <a:rPr lang="en-GB" sz="2000" dirty="0">
                <a:solidFill>
                  <a:schemeClr val="bg1"/>
                </a:solidFill>
                <a:latin typeface="Twinkl" pitchFamily="2" charset="0"/>
              </a:rPr>
              <a:t> were brought to Britain to learn English so that they could act as interpreters for English traders.</a:t>
            </a:r>
            <a:endParaRPr lang="en-GB" sz="2000" dirty="0">
              <a:solidFill>
                <a:schemeClr val="bg1"/>
              </a:solidFill>
            </a:endParaRPr>
          </a:p>
        </p:txBody>
      </p:sp>
      <p:sp>
        <p:nvSpPr>
          <p:cNvPr id="15" name="Rectangle 14">
            <a:hlinkClick r:id="rId4"/>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19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3"/>
                                        </p:tgtEl>
                                        <p:attrNameLst>
                                          <p:attrName>r</p:attrName>
                                        </p:attrNameLst>
                                      </p:cBhvr>
                                    </p:animRot>
                                    <p:animRot by="-240000">
                                      <p:cBhvr>
                                        <p:cTn id="24" dur="600" fill="hold">
                                          <p:stCondLst>
                                            <p:cond delay="600"/>
                                          </p:stCondLst>
                                        </p:cTn>
                                        <p:tgtEl>
                                          <p:spTgt spid="13"/>
                                        </p:tgtEl>
                                        <p:attrNameLst>
                                          <p:attrName>r</p:attrName>
                                        </p:attrNameLst>
                                      </p:cBhvr>
                                    </p:animRot>
                                    <p:animRot by="240000">
                                      <p:cBhvr>
                                        <p:cTn id="25" dur="600" fill="hold">
                                          <p:stCondLst>
                                            <p:cond delay="1200"/>
                                          </p:stCondLst>
                                        </p:cTn>
                                        <p:tgtEl>
                                          <p:spTgt spid="13"/>
                                        </p:tgtEl>
                                        <p:attrNameLst>
                                          <p:attrName>r</p:attrName>
                                        </p:attrNameLst>
                                      </p:cBhvr>
                                    </p:animRot>
                                    <p:animRot by="-240000">
                                      <p:cBhvr>
                                        <p:cTn id="26" dur="600" fill="hold">
                                          <p:stCondLst>
                                            <p:cond delay="1800"/>
                                          </p:stCondLst>
                                        </p:cTn>
                                        <p:tgtEl>
                                          <p:spTgt spid="13"/>
                                        </p:tgtEl>
                                        <p:attrNameLst>
                                          <p:attrName>r</p:attrName>
                                        </p:attrNameLst>
                                      </p:cBhvr>
                                    </p:animRot>
                                    <p:animRot by="120000">
                                      <p:cBhvr>
                                        <p:cTn id="27" dur="600" fill="hold">
                                          <p:stCondLst>
                                            <p:cond delay="2400"/>
                                          </p:stCondLst>
                                        </p:cTn>
                                        <p:tgtEl>
                                          <p:spTgt spid="13"/>
                                        </p:tgtEl>
                                        <p:attrNameLst>
                                          <p:attrName>r</p:attrName>
                                        </p:attrNameLst>
                                      </p:cBhvr>
                                    </p:animRot>
                                  </p:childTnLst>
                                </p:cTn>
                              </p:par>
                              <p:par>
                                <p:cTn id="28" presetID="42" presetClass="entr" presetSubtype="0" fill="hold" grpId="0" nodeType="withEffect">
                                  <p:stCondLst>
                                    <p:cond delay="1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5000"/>
                            </p:stCondLst>
                            <p:childTnLst>
                              <p:par>
                                <p:cTn id="38" presetID="2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nvSpPr>
        <p:spPr>
          <a:xfrm>
            <a:off x="1251179"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1672</a:t>
            </a:r>
            <a:endParaRPr lang="en-GB" dirty="0">
              <a:solidFill>
                <a:schemeClr val="tx1"/>
              </a:solidFill>
              <a:latin typeface="Twinkl" pitchFamily="2" charset="77"/>
            </a:endParaRPr>
          </a:p>
        </p:txBody>
      </p:sp>
      <p:sp>
        <p:nvSpPr>
          <p:cNvPr id="7" name="Content Placeholder 6">
            <a:extLst>
              <a:ext uri="{FF2B5EF4-FFF2-40B4-BE49-F238E27FC236}">
                <a16:creationId xmlns:a16="http://schemas.microsoft.com/office/drawing/2014/main" id="{D24C710F-6492-407E-844E-4C842FF59826}"/>
              </a:ext>
            </a:extLst>
          </p:cNvPr>
          <p:cNvSpPr txBox="1">
            <a:spLocks/>
          </p:cNvSpPr>
          <p:nvPr/>
        </p:nvSpPr>
        <p:spPr>
          <a:xfrm>
            <a:off x="1038423" y="1226597"/>
            <a:ext cx="3503222"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Royal African Company is formed in England to manage the English slave trade.</a:t>
            </a:r>
          </a:p>
        </p:txBody>
      </p:sp>
      <p:sp>
        <p:nvSpPr>
          <p:cNvPr id="8" name="Title 2"/>
          <p:cNvSpPr>
            <a:spLocks noGrp="1"/>
          </p:cNvSpPr>
          <p:nvPr/>
        </p:nvSpPr>
        <p:spPr>
          <a:xfrm>
            <a:off x="5257105" y="670523"/>
            <a:ext cx="3060700"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t>1700s</a:t>
            </a:r>
            <a:endParaRPr lang="en-GB" dirty="0">
              <a:solidFill>
                <a:schemeClr val="tx1"/>
              </a:solidFill>
              <a:latin typeface="Twinkl" pitchFamily="2" charset="77"/>
            </a:endParaRPr>
          </a:p>
        </p:txBody>
      </p:sp>
      <p:sp>
        <p:nvSpPr>
          <p:cNvPr id="9" name="Content Placeholder 6">
            <a:extLst>
              <a:ext uri="{FF2B5EF4-FFF2-40B4-BE49-F238E27FC236}">
                <a16:creationId xmlns:a16="http://schemas.microsoft.com/office/drawing/2014/main" id="{D24C710F-6492-407E-844E-4C842FF59826}"/>
              </a:ext>
            </a:extLst>
          </p:cNvPr>
          <p:cNvSpPr txBox="1">
            <a:spLocks/>
          </p:cNvSpPr>
          <p:nvPr/>
        </p:nvSpPr>
        <p:spPr>
          <a:xfrm>
            <a:off x="4976601" y="1226597"/>
            <a:ext cx="3570970" cy="1141439"/>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The number of enslaved people, servants and seamen increases.</a:t>
            </a:r>
            <a:endParaRPr lang="en-GB" sz="2000" dirty="0">
              <a:latin typeface="Twinkl" pitchFamily="2" charset="0"/>
            </a:endParaRPr>
          </a:p>
        </p:txBody>
      </p:sp>
      <p:sp>
        <p:nvSpPr>
          <p:cNvPr id="10" name="Rectangle 9"/>
          <p:cNvSpPr/>
          <p:nvPr/>
        </p:nvSpPr>
        <p:spPr>
          <a:xfrm>
            <a:off x="651723" y="670523"/>
            <a:ext cx="4186774" cy="5608896"/>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039988" y="670523"/>
            <a:ext cx="3426663" cy="5608896"/>
          </a:xfrm>
          <a:prstGeom prst="rect">
            <a:avLst/>
          </a:prstGeom>
          <a:noFill/>
          <a:ln w="38100">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54831" y="983259"/>
            <a:ext cx="1488816" cy="90487"/>
            <a:chOff x="2502159" y="774272"/>
            <a:chExt cx="1488816" cy="90487"/>
          </a:xfrm>
          <a:solidFill>
            <a:srgbClr val="FFC000"/>
          </a:solidFill>
        </p:grpSpPr>
        <p:cxnSp>
          <p:nvCxnSpPr>
            <p:cNvPr id="15" name="Straight Connector 14"/>
            <p:cNvCxnSpPr/>
            <p:nvPr/>
          </p:nvCxnSpPr>
          <p:spPr>
            <a:xfrm flipV="1">
              <a:off x="2502159" y="822200"/>
              <a:ext cx="1488816" cy="7038"/>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3588670" y="985860"/>
            <a:ext cx="2306200" cy="90487"/>
            <a:chOff x="1684775" y="774272"/>
            <a:chExt cx="2306200" cy="90487"/>
          </a:xfrm>
          <a:solidFill>
            <a:srgbClr val="FFC000"/>
          </a:solidFill>
        </p:grpSpPr>
        <p:cxnSp>
          <p:nvCxnSpPr>
            <p:cNvPr id="19" name="Straight Connector 18"/>
            <p:cNvCxnSpPr/>
            <p:nvPr/>
          </p:nvCxnSpPr>
          <p:spPr>
            <a:xfrm>
              <a:off x="1684775" y="816915"/>
              <a:ext cx="2306200" cy="52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7620000" y="1028503"/>
            <a:ext cx="1048142" cy="0"/>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052126" y="3134724"/>
            <a:ext cx="3402386" cy="1858587"/>
          </a:xfrm>
          <a:prstGeom prst="rect">
            <a:avLst/>
          </a:prstGeom>
          <a:solidFill>
            <a:srgbClr val="0F87AB"/>
          </a:solidFill>
          <a:ln>
            <a:solidFill>
              <a:srgbClr val="0F8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Throughout the 1700s, the population of the Black and Asian enslaved people, servants and seamen increased.</a:t>
            </a:r>
            <a:endParaRPr lang="en-GB" dirty="0">
              <a:solidFill>
                <a:schemeClr val="bg1"/>
              </a:solidFill>
            </a:endParaRPr>
          </a:p>
        </p:txBody>
      </p:sp>
      <p:cxnSp>
        <p:nvCxnSpPr>
          <p:cNvPr id="21" name="Straight Connector 20"/>
          <p:cNvCxnSpPr/>
          <p:nvPr/>
        </p:nvCxnSpPr>
        <p:spPr>
          <a:xfrm flipH="1">
            <a:off x="570803" y="472440"/>
            <a:ext cx="698" cy="565497"/>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1A675A5-7395-4127-ADC4-6AB04DF26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952" y="3134724"/>
            <a:ext cx="3300315" cy="2333704"/>
          </a:xfrm>
          <a:prstGeom prst="rect">
            <a:avLst/>
          </a:prstGeom>
        </p:spPr>
      </p:pic>
      <p:sp>
        <p:nvSpPr>
          <p:cNvPr id="38" name="Rectangle 37">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3"/>
          </p:cNvPr>
          <p:cNvSpPr/>
          <p:nvPr/>
        </p:nvSpPr>
        <p:spPr>
          <a:xfrm>
            <a:off x="8500028"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7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750"/>
                                        <p:tgtEl>
                                          <p:spTgt spid="21"/>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75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750"/>
                                        <p:tgtEl>
                                          <p:spTgt spid="18"/>
                                        </p:tgtEl>
                                      </p:cBhvr>
                                    </p:animEffect>
                                  </p:childTnLst>
                                </p:cTn>
                              </p:par>
                            </p:childTnLst>
                          </p:cTn>
                        </p:par>
                        <p:par>
                          <p:cTn id="34" fill="hold">
                            <p:stCondLst>
                              <p:cond delay="75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22" presetClass="entr" presetSubtype="8"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542926" y="464218"/>
            <a:ext cx="7870825" cy="715962"/>
          </a:xfrm>
          <a:prstGeom prst="roundRect">
            <a:avLst>
              <a:gd name="adj" fmla="val 9641"/>
            </a:avLst>
          </a:prstGeom>
        </p:spPr>
        <p:txBody>
          <a:bodyPr>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dirty="0">
                <a:solidFill>
                  <a:schemeClr val="tx1"/>
                </a:solidFill>
                <a:latin typeface="Twinkl" pitchFamily="2" charset="77"/>
              </a:rPr>
              <a:t>1760s</a:t>
            </a:r>
          </a:p>
        </p:txBody>
      </p:sp>
      <p:sp>
        <p:nvSpPr>
          <p:cNvPr id="3" name="Content Placeholder 6"/>
          <p:cNvSpPr txBox="1">
            <a:spLocks/>
          </p:cNvSpPr>
          <p:nvPr/>
        </p:nvSpPr>
        <p:spPr>
          <a:xfrm>
            <a:off x="661988" y="838383"/>
            <a:ext cx="7632700" cy="749975"/>
          </a:xfrm>
          <a:prstGeom prst="roundRect">
            <a:avLst>
              <a:gd name="adj" fmla="val 0"/>
            </a:avLst>
          </a:prstGeom>
          <a:noFill/>
          <a:ln w="25400">
            <a:noFill/>
          </a:ln>
        </p:spPr>
        <p:txBody>
          <a:bodyPr vert="horz" lIns="252000" tIns="252000" rIns="252000" bIns="25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winkl" pitchFamily="2" charset="0"/>
              </a:rPr>
              <a:t>20,000 Black people living in Britain.</a:t>
            </a:r>
          </a:p>
        </p:txBody>
      </p:sp>
      <p:grpSp>
        <p:nvGrpSpPr>
          <p:cNvPr id="4" name="Group 3"/>
          <p:cNvGrpSpPr/>
          <p:nvPr/>
        </p:nvGrpSpPr>
        <p:grpSpPr>
          <a:xfrm>
            <a:off x="481012" y="773507"/>
            <a:ext cx="3200400" cy="90487"/>
            <a:chOff x="790575" y="774272"/>
            <a:chExt cx="3200400" cy="90487"/>
          </a:xfrm>
          <a:solidFill>
            <a:srgbClr val="FFC000"/>
          </a:solidFill>
        </p:grpSpPr>
        <p:cxnSp>
          <p:nvCxnSpPr>
            <p:cNvPr id="5" name="Straight Connector 4"/>
            <p:cNvCxnSpPr/>
            <p:nvPr/>
          </p:nvCxnSpPr>
          <p:spPr>
            <a:xfrm flipV="1">
              <a:off x="790575" y="822199"/>
              <a:ext cx="3200400" cy="16184"/>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900488" y="774272"/>
              <a:ext cx="90487" cy="9048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5210175" y="821434"/>
            <a:ext cx="3286125" cy="765"/>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475664" y="814150"/>
            <a:ext cx="0" cy="5578558"/>
          </a:xfrm>
          <a:prstGeom prst="line">
            <a:avLst/>
          </a:prstGeom>
          <a:solidFill>
            <a:srgbClr val="FFC000"/>
          </a:solidFill>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5256" t="6956" r="27773" b="14304"/>
          <a:stretch/>
        </p:blipFill>
        <p:spPr>
          <a:xfrm>
            <a:off x="717913" y="1725675"/>
            <a:ext cx="3001599" cy="4244850"/>
          </a:xfrm>
          <a:prstGeom prst="rect">
            <a:avLst/>
          </a:prstGeom>
        </p:spPr>
      </p:pic>
      <p:sp>
        <p:nvSpPr>
          <p:cNvPr id="12" name="Rectangle 11"/>
          <p:cNvSpPr/>
          <p:nvPr/>
        </p:nvSpPr>
        <p:spPr>
          <a:xfrm>
            <a:off x="3719511" y="2596917"/>
            <a:ext cx="4367213" cy="1141439"/>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GB" sz="2000" dirty="0">
                <a:solidFill>
                  <a:schemeClr val="bg1"/>
                </a:solidFill>
                <a:latin typeface="Twinkl" pitchFamily="2" charset="0"/>
              </a:rPr>
              <a:t>In the 1760s, </a:t>
            </a:r>
            <a:r>
              <a:rPr lang="en-GB" sz="2000" b="1" dirty="0">
                <a:solidFill>
                  <a:schemeClr val="bg1"/>
                </a:solidFill>
                <a:latin typeface="Twinkl" pitchFamily="2" charset="0"/>
              </a:rPr>
              <a:t>20,000</a:t>
            </a:r>
            <a:r>
              <a:rPr lang="en-GB" sz="2000" dirty="0">
                <a:solidFill>
                  <a:schemeClr val="bg1"/>
                </a:solidFill>
                <a:latin typeface="Twinkl" pitchFamily="2" charset="0"/>
              </a:rPr>
              <a:t> Black people were living in Britain, including up to 15,000 in London.</a:t>
            </a:r>
            <a:endParaRPr lang="en-GB" sz="2000" dirty="0">
              <a:solidFill>
                <a:schemeClr val="bg1"/>
              </a:solidFill>
            </a:endParaRPr>
          </a:p>
        </p:txBody>
      </p:sp>
      <p:sp>
        <p:nvSpPr>
          <p:cNvPr id="13" name="Rectangle 12">
            <a:extLst>
              <a:ext uri="{FF2B5EF4-FFF2-40B4-BE49-F238E27FC236}">
                <a16:creationId xmlns:a16="http://schemas.microsoft.com/office/drawing/2014/main" id="{5C063DF1-F869-4268-84DF-D05AF534131F}"/>
              </a:ext>
            </a:extLst>
          </p:cNvPr>
          <p:cNvSpPr/>
          <p:nvPr/>
        </p:nvSpPr>
        <p:spPr>
          <a:xfrm>
            <a:off x="3719510" y="4020777"/>
            <a:ext cx="4367213" cy="833663"/>
          </a:xfrm>
          <a:prstGeom prst="rect">
            <a:avLst/>
          </a:prstGeom>
          <a:solidFill>
            <a:srgbClr val="0F87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GB" sz="2000" dirty="0">
                <a:solidFill>
                  <a:schemeClr val="bg1"/>
                </a:solidFill>
                <a:latin typeface="Twinkl" pitchFamily="2" charset="0"/>
              </a:rPr>
              <a:t>Black people were often shown and written about as less than human. </a:t>
            </a:r>
            <a:endParaRPr lang="en-GB" sz="2000" dirty="0">
              <a:solidFill>
                <a:schemeClr val="bg1"/>
              </a:solidFill>
            </a:endParaRPr>
          </a:p>
        </p:txBody>
      </p:sp>
      <p:sp>
        <p:nvSpPr>
          <p:cNvPr id="14" name="Rectangle 13">
            <a:hlinkClick r:id="rId3"/>
          </p:cNvPr>
          <p:cNvSpPr/>
          <p:nvPr/>
        </p:nvSpPr>
        <p:spPr>
          <a:xfrm>
            <a:off x="8488545" y="6539186"/>
            <a:ext cx="643972" cy="31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8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42" presetClass="entr" presetSubtype="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22" presetClass="entr" presetSubtype="8"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5500"/>
                            </p:stCondLst>
                            <p:childTnLst>
                              <p:par>
                                <p:cTn id="36" presetID="22"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3"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3FFF0595-56A2-4BAA-8945-9E1AE3AE943F}" vid="{2EAE8D29-B0EE-4A35-BF03-BC97A170F457}"/>
    </a:ext>
  </a:extLst>
</a:theme>
</file>

<file path=docProps/app.xml><?xml version="1.0" encoding="utf-8"?>
<Properties xmlns="http://schemas.openxmlformats.org/officeDocument/2006/extended-properties" xmlns:vt="http://schemas.openxmlformats.org/officeDocument/2006/docPropsVTypes">
  <Template/>
  <TotalTime>1235</TotalTime>
  <Words>2363</Words>
  <Application>Microsoft Office PowerPoint</Application>
  <PresentationFormat>On-screen Show (4:3)</PresentationFormat>
  <Paragraphs>212</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Twinkl</vt:lpstr>
      <vt:lpstr>Twinkl SemiBold</vt:lpstr>
      <vt:lpstr>Sassoon Infant Rg</vt:lpstr>
      <vt:lpstr>Calibri</vt:lpstr>
      <vt:lpstr>Sassoon Infant Md</vt:lpstr>
      <vt:lpstr>Arial</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Miss Bailey</cp:lastModifiedBy>
  <cp:revision>100</cp:revision>
  <dcterms:created xsi:type="dcterms:W3CDTF">2017-05-17T14:46:34Z</dcterms:created>
  <dcterms:modified xsi:type="dcterms:W3CDTF">2021-10-04T15:06:08Z</dcterms:modified>
</cp:coreProperties>
</file>