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82" r:id="rId7"/>
    <p:sldId id="284" r:id="rId8"/>
    <p:sldId id="286" r:id="rId9"/>
    <p:sldId id="288" r:id="rId10"/>
    <p:sldId id="290" r:id="rId11"/>
    <p:sldId id="292" r:id="rId12"/>
    <p:sldId id="294" r:id="rId13"/>
    <p:sldId id="296" r:id="rId14"/>
    <p:sldId id="298" r:id="rId15"/>
    <p:sldId id="300" r:id="rId16"/>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0066"/>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368" autoAdjust="0"/>
    <p:restoredTop sz="94660"/>
  </p:normalViewPr>
  <p:slideViewPr>
    <p:cSldViewPr snapToGrid="0">
      <p:cViewPr varScale="1">
        <p:scale>
          <a:sx n="85" d="100"/>
          <a:sy n="85" d="100"/>
        </p:scale>
        <p:origin x="57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01/07/2022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01/07/2022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01/07/2022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01/07/2022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822419-D1C5-4E1E-9D0C-85AE180312A5}" type="datetimeFigureOut">
              <a:rPr lang="en-GB" smtClean="0"/>
              <a:t>01/07/2022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A822419-D1C5-4E1E-9D0C-85AE180312A5}" type="datetimeFigureOut">
              <a:rPr lang="en-GB" smtClean="0"/>
              <a:t>01/07/2022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A822419-D1C5-4E1E-9D0C-85AE180312A5}" type="datetimeFigureOut">
              <a:rPr lang="en-GB" smtClean="0"/>
              <a:t>01/07/2022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A822419-D1C5-4E1E-9D0C-85AE180312A5}" type="datetimeFigureOut">
              <a:rPr lang="en-GB" smtClean="0"/>
              <a:t>01/07/2022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822419-D1C5-4E1E-9D0C-85AE180312A5}" type="datetimeFigureOut">
              <a:rPr lang="en-GB" smtClean="0"/>
              <a:t>01/07/2022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01/07/2022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01/07/2022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22419-D1C5-4E1E-9D0C-85AE180312A5}" type="datetimeFigureOut">
              <a:rPr lang="en-GB" smtClean="0"/>
              <a:t>01/07/2022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1043216"/>
            <a:ext cx="6645032"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pPr algn="ctr"/>
            <a:r>
              <a:rPr lang="en-GB" sz="4800">
                <a:latin typeface="Comic Sans MS" panose="030F0702030302020204" pitchFamily="66" charset="0"/>
              </a:rPr>
              <a:t>Friday 1st July</a:t>
            </a:r>
            <a:endParaRPr lang="en-GB" sz="4800" dirty="0">
              <a:latin typeface="Comic Sans MS" panose="030F0702030302020204" pitchFamily="66" charset="0"/>
            </a:endParaRP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801314"/>
          </a:xfrm>
          <a:prstGeom prst="rect">
            <a:avLst/>
          </a:prstGeom>
          <a:noFill/>
        </p:spPr>
        <p:txBody>
          <a:bodyPr wrap="square" rtlCol="0">
            <a:spAutoFit/>
          </a:bodyPr>
          <a:lstStyle/>
          <a:p>
            <a:pPr algn="ctr"/>
            <a:r>
              <a:rPr lang="en-GB" sz="6600" dirty="0">
                <a:latin typeface="Comic Sans MS" panose="030F0702030302020204" pitchFamily="66" charset="0"/>
              </a:rPr>
              <a:t>Maple</a:t>
            </a:r>
          </a:p>
          <a:p>
            <a:pPr algn="ctr"/>
            <a:endParaRPr lang="en-GB" sz="2400" b="1" dirty="0">
              <a:solidFill>
                <a:srgbClr val="0070C0"/>
              </a:solidFill>
              <a:latin typeface="Lucida Handwriting" panose="03010101010101010101" pitchFamily="66" charset="0"/>
            </a:endParaRPr>
          </a:p>
          <a:p>
            <a:pPr algn="ctr"/>
            <a:r>
              <a:rPr lang="en-GB" sz="4800" b="1" dirty="0">
                <a:solidFill>
                  <a:srgbClr val="CC0099"/>
                </a:solidFill>
                <a:latin typeface="Lucida Handwriting" panose="03010101010101010101" pitchFamily="66" charset="0"/>
              </a:rPr>
              <a:t>Louie </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For fantastic independent work in Maths.  Louie has used a.m. and p.m., 12 and 24 hour clocks and worked out time durations.  Well done Louie!</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Dawson                                  01.07.2022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834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109091"/>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Betsy</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For her great work in Computing. Betsy has been able to add a variety of different transitions to her slide as well as changing the background and has started to explore different animations.</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Fisher                                    1.07.22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50993"/>
            <a:ext cx="9744502" cy="4708981"/>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6600" b="1" dirty="0">
                <a:solidFill>
                  <a:srgbClr val="0070C0"/>
                </a:solidFill>
                <a:latin typeface="Lucida Handwriting" panose="03010101010101010101" pitchFamily="66" charset="0"/>
              </a:rPr>
              <a:t>Ava</a:t>
            </a:r>
          </a:p>
          <a:p>
            <a:pPr algn="ctr"/>
            <a:r>
              <a:rPr lang="en-GB" sz="2400" b="1" dirty="0">
                <a:solidFill>
                  <a:srgbClr val="0070C0"/>
                </a:solidFill>
                <a:latin typeface="Lucida Handwriting" panose="03010101010101010101" pitchFamily="66" charset="0"/>
              </a:rPr>
              <a:t>For her amazing Maths work on Measure. Ava showed excellence  when measuring! </a:t>
            </a:r>
            <a:r>
              <a:rPr lang="en-GB" sz="2400" b="1" dirty="0" err="1">
                <a:solidFill>
                  <a:srgbClr val="0070C0"/>
                </a:solidFill>
                <a:latin typeface="Lucida Handwriting" panose="03010101010101010101" pitchFamily="66" charset="0"/>
              </a:rPr>
              <a:t>SuperStar</a:t>
            </a:r>
            <a:r>
              <a:rPr lang="en-GB" sz="2400" b="1" dirty="0">
                <a:solidFill>
                  <a:srgbClr val="0070C0"/>
                </a:solidFill>
                <a:latin typeface="Lucida Handwriting" panose="03010101010101010101" pitchFamily="66" charset="0"/>
              </a:rPr>
              <a:t>!</a:t>
            </a:r>
          </a:p>
          <a:p>
            <a:pPr algn="ctr"/>
            <a:endParaRPr lang="en-GB" sz="2400" b="1" dirty="0">
              <a:solidFill>
                <a:srgbClr val="0070C0"/>
              </a:solidFill>
              <a:latin typeface="Lucida Handwriting" panose="03010101010101010101" pitchFamily="66" charset="0"/>
            </a:endParaRPr>
          </a:p>
          <a:p>
            <a:r>
              <a:rPr lang="en-GB" sz="2400" b="1" dirty="0">
                <a:solidFill>
                  <a:srgbClr val="0070C0"/>
                </a:solidFill>
                <a:latin typeface="Lucida Handwriting" panose="03010101010101010101" pitchFamily="66" charset="0"/>
              </a:rPr>
              <a:t>Miss Volante &amp; Mrs Davies                             01.07.22</a:t>
            </a:r>
          </a:p>
          <a:p>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98176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616648"/>
          </a:xfrm>
          <a:prstGeom prst="rect">
            <a:avLst/>
          </a:prstGeom>
          <a:noFill/>
        </p:spPr>
        <p:txBody>
          <a:bodyPr wrap="square" rtlCol="0">
            <a:spAutoFit/>
          </a:bodyPr>
          <a:lstStyle/>
          <a:p>
            <a:pPr algn="ctr"/>
            <a:r>
              <a:rPr lang="en-GB" sz="6600" dirty="0">
                <a:latin typeface="Comic Sans MS" panose="030F0702030302020204" pitchFamily="66" charset="0"/>
              </a:rPr>
              <a:t>Chestnut</a:t>
            </a:r>
          </a:p>
          <a:p>
            <a:pPr algn="ctr"/>
            <a:r>
              <a:rPr lang="en-GB" sz="3600" b="1" dirty="0">
                <a:solidFill>
                  <a:srgbClr val="CC0099"/>
                </a:solidFill>
                <a:latin typeface="Lucida Handwriting" panose="03010101010101010101" pitchFamily="66" charset="0"/>
              </a:rPr>
              <a:t>Natasha.</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For creating a brilliant information text about Henry VIII and his six wives. She used other text types to make reading it more engaging and thought about the layout of her work to create this amazing piece.</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Tennuci                                   01.07.22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109091"/>
          </a:xfrm>
          <a:prstGeom prst="rect">
            <a:avLst/>
          </a:prstGeom>
          <a:noFill/>
        </p:spPr>
        <p:txBody>
          <a:bodyPr wrap="square" rtlCol="0">
            <a:spAutoFit/>
          </a:bodyPr>
          <a:lstStyle/>
          <a:p>
            <a:pPr algn="ctr"/>
            <a:r>
              <a:rPr lang="en-GB" sz="6600" dirty="0">
                <a:latin typeface="Comic Sans MS" panose="030F0702030302020204" pitchFamily="66" charset="0"/>
              </a:rPr>
              <a:t>Aspen</a:t>
            </a:r>
          </a:p>
          <a:p>
            <a:pPr algn="ctr"/>
            <a:endParaRPr lang="en-GB" sz="2400" b="1" dirty="0">
              <a:solidFill>
                <a:srgbClr val="0070C0"/>
              </a:solidFill>
              <a:latin typeface="Lucida Handwriting" panose="03010101010101010101" pitchFamily="66" charset="0"/>
            </a:endParaRPr>
          </a:p>
          <a:p>
            <a:pPr algn="ctr"/>
            <a:r>
              <a:rPr lang="en-GB" sz="4400" b="1" dirty="0">
                <a:solidFill>
                  <a:srgbClr val="0070C0"/>
                </a:solidFill>
                <a:latin typeface="Lucida Handwriting" panose="03010101010101010101" pitchFamily="66" charset="0"/>
              </a:rPr>
              <a:t>Eydie</a:t>
            </a:r>
          </a:p>
          <a:p>
            <a:pPr algn="ctr"/>
            <a:endParaRPr lang="en-GB" sz="3600" b="1" dirty="0">
              <a:solidFill>
                <a:srgbClr val="0070C0"/>
              </a:solidFill>
              <a:latin typeface="Lucida Handwriting" panose="03010101010101010101" pitchFamily="66" charset="0"/>
            </a:endParaRPr>
          </a:p>
          <a:p>
            <a:pPr algn="ctr"/>
            <a:r>
              <a:rPr lang="en-GB" sz="2800" b="1" dirty="0">
                <a:solidFill>
                  <a:srgbClr val="0070C0"/>
                </a:solidFill>
                <a:latin typeface="Lucida Handwriting" panose="03010101010101010101" pitchFamily="66" charset="0"/>
              </a:rPr>
              <a:t>For evidencing the text during guided reading, clearly using the reading domains to support </a:t>
            </a:r>
            <a:r>
              <a:rPr lang="en-GB" sz="2800" b="1">
                <a:solidFill>
                  <a:srgbClr val="0070C0"/>
                </a:solidFill>
                <a:latin typeface="Lucida Handwriting" panose="03010101010101010101" pitchFamily="66" charset="0"/>
              </a:rPr>
              <a:t>her explanation.</a:t>
            </a:r>
            <a:endParaRPr lang="en-GB" sz="20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Bennett &amp; Mrs Read 				01.07.22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893647"/>
          </a:xfrm>
          <a:prstGeom prst="rect">
            <a:avLst/>
          </a:prstGeom>
          <a:noFill/>
        </p:spPr>
        <p:txBody>
          <a:bodyPr wrap="square" rtlCol="0">
            <a:spAutoFit/>
          </a:bodyPr>
          <a:lstStyle/>
          <a:p>
            <a:pPr algn="ctr"/>
            <a:r>
              <a:rPr lang="en-GB" sz="6600" dirty="0">
                <a:latin typeface="Comic Sans MS" panose="030F0702030302020204" pitchFamily="66" charset="0"/>
              </a:rPr>
              <a:t>Redwood</a:t>
            </a: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5400" dirty="0">
                <a:solidFill>
                  <a:srgbClr val="CC0099"/>
                </a:solidFill>
                <a:latin typeface="Comic Sans MS" panose="030F0702030302020204" pitchFamily="66" charset="0"/>
              </a:rPr>
              <a:t>Riley C</a:t>
            </a:r>
            <a:r>
              <a:rPr lang="en-GB" sz="2400" dirty="0">
                <a:latin typeface="Comic Sans MS" panose="030F0702030302020204" pitchFamily="66" charset="0"/>
              </a:rPr>
              <a:t> </a:t>
            </a: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using super self-awareness and resilience when facing new challenges in Art</a:t>
            </a: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Shipley                                   01.07.22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a:off x="1241946" y="2015313"/>
            <a:ext cx="9703558" cy="3744042"/>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p>
        </p:txBody>
      </p:sp>
      <p:sp>
        <p:nvSpPr>
          <p:cNvPr id="6" name="TextBox 5">
            <a:extLst>
              <a:ext uri="{FF2B5EF4-FFF2-40B4-BE49-F238E27FC236}">
                <a16:creationId xmlns:a16="http://schemas.microsoft.com/office/drawing/2014/main" id="{42D9DB49-9F0A-4A01-9435-1020C357BF09}"/>
              </a:ext>
            </a:extLst>
          </p:cNvPr>
          <p:cNvSpPr txBox="1"/>
          <p:nvPr/>
        </p:nvSpPr>
        <p:spPr>
          <a:xfrm>
            <a:off x="2040835" y="2172094"/>
            <a:ext cx="7752522" cy="2308324"/>
          </a:xfrm>
          <a:prstGeom prst="rect">
            <a:avLst/>
          </a:prstGeom>
          <a:noFill/>
        </p:spPr>
        <p:txBody>
          <a:bodyPr wrap="square" rtlCol="0">
            <a:spAutoFit/>
          </a:bodyPr>
          <a:lstStyle/>
          <a:p>
            <a:r>
              <a:rPr lang="en-GB"/>
              <a:t>Redwood </a:t>
            </a:r>
            <a:r>
              <a:rPr lang="en-GB" dirty="0"/>
              <a:t>– Isla</a:t>
            </a:r>
          </a:p>
          <a:p>
            <a:r>
              <a:rPr lang="en-GB" dirty="0"/>
              <a:t>Redwood –Sophie M</a:t>
            </a:r>
          </a:p>
          <a:p>
            <a:r>
              <a:rPr lang="en-GB" dirty="0"/>
              <a:t>Redwood – Amelia</a:t>
            </a:r>
          </a:p>
          <a:p>
            <a:r>
              <a:rPr lang="en-GB" dirty="0"/>
              <a:t>Redwood – Millie</a:t>
            </a:r>
          </a:p>
          <a:p>
            <a:r>
              <a:rPr lang="en-GB" dirty="0"/>
              <a:t>Redwood – Riley</a:t>
            </a:r>
          </a:p>
          <a:p>
            <a:r>
              <a:rPr lang="en-GB" dirty="0"/>
              <a:t>Redwood – </a:t>
            </a:r>
            <a:r>
              <a:rPr lang="en-GB" dirty="0" err="1"/>
              <a:t>Ziva</a:t>
            </a:r>
            <a:endParaRPr lang="en-GB" dirty="0"/>
          </a:p>
          <a:p>
            <a:r>
              <a:rPr lang="en-GB" dirty="0"/>
              <a:t>Redwood – Charlie S</a:t>
            </a:r>
          </a:p>
          <a:p>
            <a:r>
              <a:rPr lang="en-GB" dirty="0"/>
              <a:t>Birch-Theo  </a:t>
            </a:r>
          </a:p>
        </p:txBody>
      </p:sp>
    </p:spTree>
    <p:extLst>
      <p:ext uri="{BB962C8B-B14F-4D97-AF65-F5344CB8AC3E}">
        <p14:creationId xmlns:p14="http://schemas.microsoft.com/office/powerpoint/2010/main" val="3609985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2" y="-2669154"/>
            <a:ext cx="6853690" cy="12191998"/>
          </a:xfrm>
          <a:prstGeom prst="rect">
            <a:avLst/>
          </a:prstGeom>
        </p:spPr>
      </p:pic>
      <p:sp>
        <p:nvSpPr>
          <p:cNvPr id="3" name="TextBox 2"/>
          <p:cNvSpPr txBox="1"/>
          <p:nvPr/>
        </p:nvSpPr>
        <p:spPr>
          <a:xfrm>
            <a:off x="740251" y="886789"/>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4" name="TextBox 3"/>
          <p:cNvSpPr txBox="1"/>
          <p:nvPr/>
        </p:nvSpPr>
        <p:spPr>
          <a:xfrm>
            <a:off x="1269496" y="1644086"/>
            <a:ext cx="3928724" cy="1323439"/>
          </a:xfrm>
          <a:prstGeom prst="rect">
            <a:avLst/>
          </a:prstGeom>
          <a:noFill/>
        </p:spPr>
        <p:txBody>
          <a:bodyPr wrap="square" rtlCol="0">
            <a:spAutoFit/>
          </a:bodyPr>
          <a:lstStyle/>
          <a:p>
            <a:r>
              <a:rPr lang="en-GB" sz="4000" dirty="0">
                <a:latin typeface="Comic Sans MS" panose="030F0702030302020204" pitchFamily="66" charset="0"/>
              </a:rPr>
              <a:t>Oak –Stanley</a:t>
            </a:r>
          </a:p>
          <a:p>
            <a:r>
              <a:rPr lang="en-GB" sz="4000" dirty="0">
                <a:latin typeface="Comic Sans MS" panose="030F0702030302020204" pitchFamily="66" charset="0"/>
              </a:rPr>
              <a:t>Ash – Lexie </a:t>
            </a:r>
          </a:p>
        </p:txBody>
      </p:sp>
      <p:sp>
        <p:nvSpPr>
          <p:cNvPr id="5" name="TextBox 4"/>
          <p:cNvSpPr txBox="1"/>
          <p:nvPr/>
        </p:nvSpPr>
        <p:spPr>
          <a:xfrm>
            <a:off x="6623189" y="3495368"/>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5727465" y="1644086"/>
            <a:ext cx="4832380"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Birch –  Felicity</a:t>
            </a:r>
            <a:endParaRPr lang="en-GB" sz="4000" dirty="0">
              <a:solidFill>
                <a:srgbClr val="CC0099"/>
              </a:solidFill>
              <a:latin typeface="Comic Sans MS" panose="030F0702030302020204" pitchFamily="66" charset="0"/>
            </a:endParaRPr>
          </a:p>
          <a:p>
            <a:pPr lvl="0"/>
            <a:r>
              <a:rPr lang="en-GB" sz="4000" dirty="0">
                <a:solidFill>
                  <a:prstClr val="black"/>
                </a:solidFill>
                <a:latin typeface="Comic Sans MS" panose="030F0702030302020204" pitchFamily="66" charset="0"/>
              </a:rPr>
              <a:t>Pine – Callum</a:t>
            </a:r>
          </a:p>
          <a:p>
            <a:pPr lvl="0"/>
            <a:r>
              <a:rPr lang="en-GB" sz="4000" dirty="0">
                <a:solidFill>
                  <a:prstClr val="black"/>
                </a:solidFill>
                <a:latin typeface="Comic Sans MS" panose="030F0702030302020204" pitchFamily="66" charset="0"/>
              </a:rPr>
              <a:t>Elm – Codi-Lee </a:t>
            </a:r>
            <a:endParaRPr lang="en-GB" sz="4000" dirty="0">
              <a:solidFill>
                <a:prstClr val="black"/>
              </a:solidFill>
            </a:endParaRPr>
          </a:p>
        </p:txBody>
      </p:sp>
      <p:sp>
        <p:nvSpPr>
          <p:cNvPr id="8" name="Rectangle 7"/>
          <p:cNvSpPr/>
          <p:nvPr/>
        </p:nvSpPr>
        <p:spPr>
          <a:xfrm>
            <a:off x="5727465" y="3656596"/>
            <a:ext cx="5120122"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Redwood –  </a:t>
            </a:r>
            <a:endParaRPr lang="en-GB" sz="4000" dirty="0">
              <a:solidFill>
                <a:srgbClr val="CC0099"/>
              </a:solidFill>
              <a:latin typeface="Comic Sans MS" panose="030F0702030302020204" pitchFamily="66" charset="0"/>
            </a:endParaRPr>
          </a:p>
          <a:p>
            <a:pPr lvl="0"/>
            <a:r>
              <a:rPr lang="en-GB" sz="4000" dirty="0">
                <a:solidFill>
                  <a:prstClr val="black"/>
                </a:solidFill>
                <a:latin typeface="Comic Sans MS" panose="030F0702030302020204" pitchFamily="66" charset="0"/>
              </a:rPr>
              <a:t>Chestnut – Lauren</a:t>
            </a:r>
          </a:p>
          <a:p>
            <a:pPr lvl="0"/>
            <a:r>
              <a:rPr lang="en-GB" sz="4000" dirty="0">
                <a:solidFill>
                  <a:prstClr val="black"/>
                </a:solidFill>
                <a:latin typeface="Comic Sans MS" panose="030F0702030302020204" pitchFamily="66" charset="0"/>
              </a:rPr>
              <a:t>Aspen-</a:t>
            </a:r>
            <a:endParaRPr lang="en-GB" sz="4000" dirty="0">
              <a:solidFill>
                <a:prstClr val="black"/>
              </a:solidFill>
            </a:endParaRPr>
          </a:p>
        </p:txBody>
      </p:sp>
      <p:sp>
        <p:nvSpPr>
          <p:cNvPr id="9" name="Rectangle 8"/>
          <p:cNvSpPr/>
          <p:nvPr/>
        </p:nvSpPr>
        <p:spPr>
          <a:xfrm>
            <a:off x="1209967" y="3097055"/>
            <a:ext cx="4824449"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 </a:t>
            </a:r>
            <a:endParaRPr lang="en-GB" sz="4000" dirty="0">
              <a:solidFill>
                <a:srgbClr val="CC0099"/>
              </a:solidFill>
              <a:latin typeface="Comic Sans MS" panose="030F0702030302020204" pitchFamily="66" charset="0"/>
            </a:endParaRPr>
          </a:p>
          <a:p>
            <a:pPr lvl="0"/>
            <a:r>
              <a:rPr lang="en-GB" sz="4000" dirty="0">
                <a:solidFill>
                  <a:prstClr val="black"/>
                </a:solidFill>
                <a:latin typeface="Comic Sans MS" panose="030F0702030302020204" pitchFamily="66" charset="0"/>
              </a:rPr>
              <a:t>Spruce –</a:t>
            </a:r>
          </a:p>
          <a:p>
            <a:pPr lvl="0"/>
            <a:r>
              <a:rPr lang="en-GB" sz="4000" dirty="0">
                <a:solidFill>
                  <a:prstClr val="black"/>
                </a:solidFill>
                <a:latin typeface="Comic Sans MS" panose="030F0702030302020204" pitchFamily="66" charset="0"/>
              </a:rPr>
              <a:t>Maple – Dexter </a:t>
            </a:r>
          </a:p>
        </p:txBody>
      </p:sp>
    </p:spTree>
    <p:extLst>
      <p:ext uri="{BB962C8B-B14F-4D97-AF65-F5344CB8AC3E}">
        <p14:creationId xmlns:p14="http://schemas.microsoft.com/office/powerpoint/2010/main" val="1648333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9154"/>
            <a:ext cx="6853690" cy="12191998"/>
          </a:xfrm>
          <a:prstGeom prst="rect">
            <a:avLst/>
          </a:prstGeom>
        </p:spPr>
      </p:pic>
      <p:sp>
        <p:nvSpPr>
          <p:cNvPr id="3" name="TextBox 2"/>
          <p:cNvSpPr txBox="1"/>
          <p:nvPr/>
        </p:nvSpPr>
        <p:spPr>
          <a:xfrm>
            <a:off x="3064042" y="946484"/>
            <a:ext cx="6513095" cy="1323439"/>
          </a:xfrm>
          <a:prstGeom prst="rect">
            <a:avLst/>
          </a:prstGeom>
          <a:noFill/>
        </p:spPr>
        <p:txBody>
          <a:bodyPr wrap="square" rtlCol="0">
            <a:spAutoFit/>
          </a:bodyPr>
          <a:lstStyle/>
          <a:p>
            <a:pPr algn="ctr"/>
            <a:r>
              <a:rPr lang="en-GB" sz="4800" u="sng" dirty="0">
                <a:solidFill>
                  <a:srgbClr val="FF0066"/>
                </a:solidFill>
                <a:latin typeface="Comic Sans MS" panose="030F0702030302020204" pitchFamily="66" charset="0"/>
              </a:rPr>
              <a:t>Weekly Team Points!</a:t>
            </a:r>
          </a:p>
          <a:p>
            <a:pPr algn="ctr"/>
            <a:endParaRPr lang="en-GB" sz="3200" i="1" dirty="0">
              <a:latin typeface="Comic Sans MS" panose="030F0702030302020204" pitchFamily="66"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622107680"/>
              </p:ext>
            </p:extLst>
          </p:nvPr>
        </p:nvGraphicFramePr>
        <p:xfrm>
          <a:off x="1465178" y="2497564"/>
          <a:ext cx="9261644" cy="2464352"/>
        </p:xfrm>
        <a:graphic>
          <a:graphicData uri="http://schemas.openxmlformats.org/drawingml/2006/table">
            <a:tbl>
              <a:tblPr firstRow="1" bandRow="1">
                <a:tableStyleId>{5C22544A-7EE6-4342-B048-85BDC9FD1C3A}</a:tableStyleId>
              </a:tblPr>
              <a:tblGrid>
                <a:gridCol w="2315411">
                  <a:extLst>
                    <a:ext uri="{9D8B030D-6E8A-4147-A177-3AD203B41FA5}">
                      <a16:colId xmlns:a16="http://schemas.microsoft.com/office/drawing/2014/main" val="3299981363"/>
                    </a:ext>
                  </a:extLst>
                </a:gridCol>
                <a:gridCol w="2315411">
                  <a:extLst>
                    <a:ext uri="{9D8B030D-6E8A-4147-A177-3AD203B41FA5}">
                      <a16:colId xmlns:a16="http://schemas.microsoft.com/office/drawing/2014/main" val="3451166365"/>
                    </a:ext>
                  </a:extLst>
                </a:gridCol>
                <a:gridCol w="2315411">
                  <a:extLst>
                    <a:ext uri="{9D8B030D-6E8A-4147-A177-3AD203B41FA5}">
                      <a16:colId xmlns:a16="http://schemas.microsoft.com/office/drawing/2014/main" val="479396576"/>
                    </a:ext>
                  </a:extLst>
                </a:gridCol>
                <a:gridCol w="2315411">
                  <a:extLst>
                    <a:ext uri="{9D8B030D-6E8A-4147-A177-3AD203B41FA5}">
                      <a16:colId xmlns:a16="http://schemas.microsoft.com/office/drawing/2014/main" val="200857127"/>
                    </a:ext>
                  </a:extLst>
                </a:gridCol>
              </a:tblGrid>
              <a:tr h="1232176">
                <a:tc>
                  <a:txBody>
                    <a:bodyPr/>
                    <a:lstStyle/>
                    <a:p>
                      <a:pPr algn="ctr"/>
                      <a:r>
                        <a:rPr lang="en-GB" sz="3200" dirty="0">
                          <a:solidFill>
                            <a:schemeClr val="tx1"/>
                          </a:solidFill>
                          <a:latin typeface="Comic Sans MS" panose="030F0702030302020204" pitchFamily="66" charset="0"/>
                        </a:rPr>
                        <a:t>Peel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en-GB" sz="3200" dirty="0" err="1">
                          <a:solidFill>
                            <a:schemeClr val="tx1"/>
                          </a:solidFill>
                          <a:latin typeface="Comic Sans MS" panose="030F0702030302020204" pitchFamily="66" charset="0"/>
                        </a:rPr>
                        <a:t>Ethelfleda</a:t>
                      </a:r>
                      <a:endParaRPr lang="en-GB" sz="32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GB" sz="3200" dirty="0">
                          <a:solidFill>
                            <a:schemeClr val="tx1"/>
                          </a:solidFill>
                          <a:latin typeface="Comic Sans MS" panose="030F0702030302020204" pitchFamily="66" charset="0"/>
                        </a:rPr>
                        <a:t>Grazier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GB" sz="3200" dirty="0">
                          <a:solidFill>
                            <a:schemeClr val="tx1"/>
                          </a:solidFill>
                          <a:latin typeface="Comic Sans MS" panose="030F0702030302020204" pitchFamily="66" charset="0"/>
                        </a:rPr>
                        <a:t>Offa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3117705136"/>
                  </a:ext>
                </a:extLst>
              </a:tr>
              <a:tr h="1232176">
                <a:tc>
                  <a:txBody>
                    <a:bodyPr/>
                    <a:lstStyle/>
                    <a:p>
                      <a:pPr algn="ctr"/>
                      <a:r>
                        <a:rPr lang="en-GB" dirty="0">
                          <a:solidFill>
                            <a:schemeClr val="tx1"/>
                          </a:solidFill>
                          <a:latin typeface="Comic Sans MS" panose="030F0702030302020204" pitchFamily="66" charset="0"/>
                        </a:rPr>
                        <a:t>165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150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145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172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7769375"/>
                  </a:ext>
                </a:extLst>
              </a:tr>
            </a:tbl>
          </a:graphicData>
        </a:graphic>
      </p:graphicFrame>
    </p:spTree>
    <p:extLst>
      <p:ext uri="{BB962C8B-B14F-4D97-AF65-F5344CB8AC3E}">
        <p14:creationId xmlns:p14="http://schemas.microsoft.com/office/powerpoint/2010/main" val="4031114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955203"/>
          </a:xfrm>
          <a:prstGeom prst="rect">
            <a:avLst/>
          </a:prstGeom>
          <a:noFill/>
        </p:spPr>
        <p:txBody>
          <a:bodyPr wrap="square" rtlCol="0">
            <a:spAutoFit/>
          </a:bodyPr>
          <a:lstStyle/>
          <a:p>
            <a:pPr algn="ctr"/>
            <a:r>
              <a:rPr lang="en-GB" sz="6600" dirty="0">
                <a:latin typeface="Comic Sans MS" panose="030F0702030302020204" pitchFamily="66" charset="0"/>
              </a:rPr>
              <a:t>Oak</a:t>
            </a:r>
          </a:p>
          <a:p>
            <a:pPr algn="ctr"/>
            <a:r>
              <a:rPr lang="en-GB" sz="6600" dirty="0">
                <a:solidFill>
                  <a:srgbClr val="CC0099"/>
                </a:solidFill>
                <a:latin typeface="Comic Sans MS" panose="030F0702030302020204" pitchFamily="66" charset="0"/>
              </a:rPr>
              <a:t>Fletcher</a:t>
            </a:r>
          </a:p>
          <a:p>
            <a:pPr algn="ctr"/>
            <a:endParaRPr lang="en-GB" sz="1600" dirty="0">
              <a:latin typeface="Comic Sans MS" panose="030F0702030302020204" pitchFamily="66" charset="0"/>
            </a:endParaRPr>
          </a:p>
          <a:p>
            <a:pPr algn="ctr"/>
            <a:r>
              <a:rPr lang="en-GB" sz="2400" dirty="0">
                <a:latin typeface="Comic Sans MS" panose="030F0702030302020204" pitchFamily="66" charset="0"/>
              </a:rPr>
              <a:t>For</a:t>
            </a:r>
          </a:p>
          <a:p>
            <a:pPr algn="ctr"/>
            <a:r>
              <a:rPr lang="en-GB" sz="2400" b="1" dirty="0">
                <a:solidFill>
                  <a:srgbClr val="0070C0"/>
                </a:solidFill>
                <a:latin typeface="Lucida Handwriting" panose="03010101010101010101" pitchFamily="66" charset="0"/>
              </a:rPr>
              <a:t>Demonstrating excellence when writing about what he can see under the sea and extending his sentence using ‘and’.</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Laffan                                      1.7.22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0174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1011236"/>
            <a:ext cx="9744502" cy="4216539"/>
          </a:xfrm>
          <a:prstGeom prst="rect">
            <a:avLst/>
          </a:prstGeom>
          <a:noFill/>
        </p:spPr>
        <p:txBody>
          <a:bodyPr wrap="square" rtlCol="0">
            <a:spAutoFit/>
          </a:bodyPr>
          <a:lstStyle/>
          <a:p>
            <a:pPr algn="ctr"/>
            <a:r>
              <a:rPr lang="en-GB" sz="6600" dirty="0">
                <a:latin typeface="Comic Sans MS" panose="030F0702030302020204" pitchFamily="66" charset="0"/>
              </a:rPr>
              <a:t>Ash</a:t>
            </a:r>
          </a:p>
          <a:p>
            <a:pPr algn="ctr"/>
            <a:r>
              <a:rPr lang="en-GB" sz="6600" dirty="0">
                <a:solidFill>
                  <a:srgbClr val="CC0099"/>
                </a:solidFill>
                <a:latin typeface="Comic Sans MS" panose="030F0702030302020204" pitchFamily="66" charset="0"/>
              </a:rPr>
              <a:t> </a:t>
            </a:r>
            <a:r>
              <a:rPr lang="en-GB" sz="6600" dirty="0" err="1">
                <a:solidFill>
                  <a:srgbClr val="CC0099"/>
                </a:solidFill>
                <a:latin typeface="Comic Sans MS" panose="030F0702030302020204" pitchFamily="66" charset="0"/>
              </a:rPr>
              <a:t>Nyarai</a:t>
            </a:r>
            <a:endParaRPr lang="en-GB" sz="6600" dirty="0">
              <a:solidFill>
                <a:srgbClr val="CC0099"/>
              </a:solidFill>
              <a:latin typeface="Comic Sans MS" panose="030F0702030302020204" pitchFamily="66" charset="0"/>
            </a:endParaRPr>
          </a:p>
          <a:p>
            <a:pPr algn="ctr"/>
            <a:endParaRPr lang="en-GB" sz="1600" dirty="0">
              <a:latin typeface="Comic Sans MS" panose="030F0702030302020204" pitchFamily="66" charset="0"/>
            </a:endParaRPr>
          </a:p>
          <a:p>
            <a:pPr algn="ctr"/>
            <a:r>
              <a:rPr lang="en-GB" sz="2400" dirty="0">
                <a:latin typeface="Comic Sans MS" panose="030F0702030302020204" pitchFamily="66" charset="0"/>
              </a:rPr>
              <a:t>For</a:t>
            </a:r>
          </a:p>
          <a:p>
            <a:pPr algn="ctr"/>
            <a:r>
              <a:rPr lang="en-GB" sz="2400" b="1" dirty="0">
                <a:solidFill>
                  <a:srgbClr val="0070C0"/>
                </a:solidFill>
                <a:latin typeface="Lucida Handwriting" panose="03010101010101010101" pitchFamily="66" charset="0"/>
              </a:rPr>
              <a:t>Great work in Maths recalling number bonds to 5.</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a:t>
            </a:r>
            <a:r>
              <a:rPr lang="en-GB" sz="2400" b="1">
                <a:solidFill>
                  <a:srgbClr val="0070C0"/>
                </a:solidFill>
                <a:latin typeface="Lucida Handwriting" panose="03010101010101010101" pitchFamily="66" charset="0"/>
              </a:rPr>
              <a:t>Bailey  						01.07.22</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9338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339650"/>
          </a:xfrm>
          <a:prstGeom prst="rect">
            <a:avLst/>
          </a:prstGeom>
          <a:noFill/>
        </p:spPr>
        <p:txBody>
          <a:bodyPr wrap="square" rtlCol="0">
            <a:spAutoFit/>
          </a:bodyPr>
          <a:lstStyle/>
          <a:p>
            <a:pPr algn="ctr"/>
            <a:r>
              <a:rPr lang="en-GB" sz="6600" dirty="0">
                <a:latin typeface="Comic Sans MS" panose="030F0702030302020204" pitchFamily="66" charset="0"/>
              </a:rPr>
              <a:t>Elm</a:t>
            </a:r>
          </a:p>
          <a:p>
            <a:pPr algn="ctr"/>
            <a:r>
              <a:rPr lang="en-GB" sz="6600" dirty="0">
                <a:solidFill>
                  <a:srgbClr val="FF0066"/>
                </a:solidFill>
                <a:latin typeface="Comic Sans MS" panose="030F0702030302020204" pitchFamily="66" charset="0"/>
              </a:rPr>
              <a:t>Finley</a:t>
            </a:r>
          </a:p>
          <a:p>
            <a:pPr algn="ctr"/>
            <a:endParaRPr lang="en-GB" sz="2400" b="1" dirty="0">
              <a:solidFill>
                <a:srgbClr val="0070C0"/>
              </a:solidFill>
              <a:latin typeface="Lucida Handwriting" panose="03010101010101010101" pitchFamily="66" charset="0"/>
            </a:endParaRPr>
          </a:p>
          <a:p>
            <a:pPr algn="ctr"/>
            <a:r>
              <a:rPr lang="en-GB" sz="2400" dirty="0">
                <a:latin typeface="Comic Sans MS" panose="030F0702030302020204" pitchFamily="66" charset="0"/>
              </a:rPr>
              <a:t>For outstanding work in maths! Finley was able to recognise coins and was beginning to identify their value – Well </a:t>
            </a:r>
            <a:r>
              <a:rPr lang="en-GB" sz="2400">
                <a:latin typeface="Comic Sans MS" panose="030F0702030302020204" pitchFamily="66" charset="0"/>
              </a:rPr>
              <a:t>Done Finley </a:t>
            </a:r>
            <a:r>
              <a:rPr lang="en-GB" sz="2400">
                <a:latin typeface="Comic Sans MS" panose="030F0702030302020204" pitchFamily="66" charset="0"/>
                <a:sym typeface="Wingdings" panose="05000000000000000000" pitchFamily="2" charset="2"/>
              </a:rPr>
              <a:t></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Grice                                    01.07.2022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016758"/>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endParaRPr lang="en-GB" sz="2400" b="1" dirty="0">
              <a:solidFill>
                <a:srgbClr val="0070C0"/>
              </a:solidFill>
              <a:latin typeface="Lucida Handwriting" panose="03010101010101010101" pitchFamily="66" charset="0"/>
            </a:endParaRPr>
          </a:p>
          <a:p>
            <a:pPr algn="ctr"/>
            <a:r>
              <a:rPr lang="en-GB" sz="4400" dirty="0">
                <a:solidFill>
                  <a:srgbClr val="FF0066"/>
                </a:solidFill>
                <a:latin typeface="Comic Sans MS" panose="030F0702030302020204" pitchFamily="66" charset="0"/>
              </a:rPr>
              <a:t>Isabella</a:t>
            </a:r>
          </a:p>
          <a:p>
            <a:pPr algn="ctr"/>
            <a:endParaRPr lang="en-GB" sz="2400" b="1" dirty="0">
              <a:solidFill>
                <a:srgbClr val="0070C0"/>
              </a:solidFill>
              <a:latin typeface="Lucida Handwriting" panose="03010101010101010101" pitchFamily="66" charset="0"/>
            </a:endParaRPr>
          </a:p>
          <a:p>
            <a:r>
              <a:rPr lang="en-GB" sz="2400" dirty="0">
                <a:latin typeface="Comic Sans MS" panose="030F0702030302020204" pitchFamily="66" charset="0"/>
              </a:rPr>
              <a:t>Isabella has done a fantastic illustration and caption to show her understanding of Bible story’ The good Samaritan’. Well done Isabella</a:t>
            </a:r>
          </a:p>
          <a:p>
            <a:r>
              <a:rPr lang="en-GB" dirty="0"/>
              <a:t> </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Hewitt                                  01.07.22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924425"/>
          </a:xfrm>
          <a:prstGeom prst="rect">
            <a:avLst/>
          </a:prstGeom>
          <a:noFill/>
        </p:spPr>
        <p:txBody>
          <a:bodyPr wrap="square" rtlCol="0">
            <a:spAutoFit/>
          </a:bodyPr>
          <a:lstStyle/>
          <a:p>
            <a:pPr algn="ctr"/>
            <a:r>
              <a:rPr lang="en-GB" sz="6600" dirty="0">
                <a:latin typeface="Comic Sans MS" panose="030F0702030302020204" pitchFamily="66" charset="0"/>
              </a:rPr>
              <a:t>Pine</a:t>
            </a:r>
          </a:p>
          <a:p>
            <a:pPr algn="ctr"/>
            <a:r>
              <a:rPr lang="en-GB" sz="6000" dirty="0">
                <a:solidFill>
                  <a:srgbClr val="CC0099"/>
                </a:solidFill>
                <a:latin typeface="Comic Sans MS" panose="030F0702030302020204" pitchFamily="66" charset="0"/>
              </a:rPr>
              <a:t>Darcey, Harriet, Francesca and Jensen</a:t>
            </a:r>
            <a:endParaRPr lang="en-US" sz="6000" dirty="0">
              <a:solidFill>
                <a:srgbClr val="CC0099"/>
              </a:solidFill>
              <a:latin typeface="Comic Sans MS" panose="030F0702030302020204" pitchFamily="66" charset="0"/>
            </a:endParaRPr>
          </a:p>
          <a:p>
            <a:pPr algn="ctr"/>
            <a:r>
              <a:rPr lang="en-US" sz="2800" dirty="0">
                <a:latin typeface="Comic Sans MS" panose="030F0702030302020204" pitchFamily="66" charset="0"/>
              </a:rPr>
              <a:t>For using </a:t>
            </a:r>
            <a:r>
              <a:rPr lang="en-GB" sz="2800" dirty="0">
                <a:latin typeface="Comic Sans MS" panose="030F0702030302020204" pitchFamily="66" charset="0"/>
              </a:rPr>
              <a:t>passion, excellence and teamwork to re-create a piece of land art in the style of Andy Goldsworthy. </a:t>
            </a:r>
            <a:r>
              <a:rPr lang="en-GB" sz="2800">
                <a:latin typeface="Comic Sans MS" panose="030F0702030302020204" pitchFamily="66" charset="0"/>
                <a:sym typeface="Wingdings" panose="05000000000000000000" pitchFamily="2" charset="2"/>
              </a:rPr>
              <a:t> </a:t>
            </a: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Leedham-Hawkes                                    01.07.22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32316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1161</TotalTime>
  <Words>411</Words>
  <Application>Microsoft Office PowerPoint</Application>
  <PresentationFormat>Widescreen</PresentationFormat>
  <Paragraphs>109</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Calibri Light</vt:lpstr>
      <vt:lpstr>Comic Sans MS</vt:lpstr>
      <vt:lpstr>Lucida Handwriting</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Mrs Read</cp:lastModifiedBy>
  <cp:revision>242</cp:revision>
  <cp:lastPrinted>2022-07-01T07:11:14Z</cp:lastPrinted>
  <dcterms:created xsi:type="dcterms:W3CDTF">2020-05-30T07:30:34Z</dcterms:created>
  <dcterms:modified xsi:type="dcterms:W3CDTF">2022-07-01T10:04:02Z</dcterms:modified>
</cp:coreProperties>
</file>