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60" r:id="rId3"/>
    <p:sldId id="259" r:id="rId4"/>
    <p:sldId id="303" r:id="rId5"/>
    <p:sldId id="284" r:id="rId6"/>
    <p:sldId id="286" r:id="rId7"/>
    <p:sldId id="288" r:id="rId8"/>
    <p:sldId id="290" r:id="rId9"/>
    <p:sldId id="292" r:id="rId10"/>
    <p:sldId id="304" r:id="rId11"/>
    <p:sldId id="296" r:id="rId12"/>
    <p:sldId id="298"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C0099"/>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1" d="100"/>
          <a:sy n="71"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22/09/2023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22/09/2023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22/09/2023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22/09/2023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22/09/2023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22/09/2023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22/09/2023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22/09/2023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22</a:t>
            </a:r>
            <a:r>
              <a:rPr lang="en-GB" sz="4800" baseline="30000" dirty="0">
                <a:latin typeface="Comic Sans MS" panose="030F0702030302020204" pitchFamily="66" charset="0"/>
              </a:rPr>
              <a:t>nd</a:t>
            </a:r>
            <a:r>
              <a:rPr lang="en-GB" sz="4800" dirty="0">
                <a:latin typeface="Comic Sans MS" panose="030F0702030302020204" pitchFamily="66" charset="0"/>
              </a:rPr>
              <a:t>  September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Lacey</a:t>
            </a:r>
          </a:p>
          <a:p>
            <a:pPr algn="ctr"/>
            <a:r>
              <a:rPr lang="en-GB" sz="4400" dirty="0">
                <a:latin typeface="Calibri" panose="020F0502020204030204" pitchFamily="34" charset="0"/>
                <a:cs typeface="Calibri" panose="020F0502020204030204" pitchFamily="34" charset="0"/>
              </a:rPr>
              <a:t>For working hard in all her lessons, being a kind friend and being helpful in the classroom.</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Miss Lincoln                     			22.09.2023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4047262"/>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Jack G.</a:t>
            </a:r>
          </a:p>
          <a:p>
            <a:pPr algn="ctr"/>
            <a:endParaRPr lang="en-GB" sz="2400" b="1" dirty="0">
              <a:solidFill>
                <a:srgbClr val="CC0099"/>
              </a:solidFill>
              <a:latin typeface="Lucida Handwriting" panose="03010101010101010101" pitchFamily="66" charset="0"/>
            </a:endParaRPr>
          </a:p>
          <a:p>
            <a:pPr algn="ctr"/>
            <a:r>
              <a:rPr lang="en-US" sz="2000" b="1" dirty="0">
                <a:latin typeface="Lucida Handwriting" panose="03010101010101010101" pitchFamily="66" charset="0"/>
              </a:rPr>
              <a:t>Jack has shown a great learning attitude in many subjects this week especially his work in history when research the Shang Dynasty.</a:t>
            </a:r>
          </a:p>
          <a:p>
            <a:pPr algn="ctr"/>
            <a:endParaRPr lang="en-US"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22.9.23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801314"/>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endParaRPr lang="en-GB" sz="4000" b="1" dirty="0">
              <a:solidFill>
                <a:srgbClr val="FF0066"/>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Betsy</a:t>
            </a:r>
          </a:p>
          <a:p>
            <a:pPr algn="ctr"/>
            <a:r>
              <a:rPr lang="en-GB" sz="3600" b="1" dirty="0">
                <a:latin typeface="Lucida Handwriting" panose="03010101010101010101" pitchFamily="66" charset="0"/>
              </a:rPr>
              <a:t>For putting super effort into reading at home. Well done. </a:t>
            </a:r>
            <a:endParaRPr lang="en-GB" sz="14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22.9.23.</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493538"/>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Jacob</a:t>
            </a:r>
          </a:p>
          <a:p>
            <a:pPr algn="ctr"/>
            <a:endParaRPr lang="en-GB" sz="2400" dirty="0">
              <a:solidFill>
                <a:srgbClr val="0070C0"/>
              </a:solidFill>
              <a:latin typeface="Comic Sans MS" panose="030F0702030302020204" pitchFamily="66" charset="0"/>
            </a:endParaRPr>
          </a:p>
          <a:p>
            <a:pPr algn="ctr"/>
            <a:r>
              <a:rPr lang="en-GB" sz="2400" dirty="0">
                <a:solidFill>
                  <a:srgbClr val="002060"/>
                </a:solidFill>
                <a:latin typeface="Comic Sans MS" panose="030F0702030302020204" pitchFamily="66" charset="0"/>
              </a:rPr>
              <a:t>I have been really impressed with Jacob’s attitude to learning. In our Tints , Tone and Shades lessons he showed great focus and skill, producing an excellent landscape sketch and painting.</a:t>
            </a:r>
          </a:p>
          <a:p>
            <a:pPr algn="ctr"/>
            <a:endParaRPr lang="en-GB" sz="3200" dirty="0">
              <a:solidFill>
                <a:srgbClr val="002060"/>
              </a:solidFill>
              <a:latin typeface="Comic Sans MS" panose="030F0702030302020204" pitchFamily="66" charset="0"/>
            </a:endParaRPr>
          </a:p>
          <a:p>
            <a:r>
              <a:rPr lang="en-GB" sz="2400" b="1" dirty="0">
                <a:solidFill>
                  <a:srgbClr val="0070C0"/>
                </a:solidFill>
                <a:latin typeface="Lucida Handwriting" panose="03010101010101010101" pitchFamily="66" charset="0"/>
              </a:rPr>
              <a:t>Mrs  Holliday 		</a:t>
            </a:r>
            <a:r>
              <a:rPr lang="en-GB" sz="2400" b="1">
                <a:solidFill>
                  <a:srgbClr val="0070C0"/>
                </a:solidFill>
                <a:latin typeface="Lucida Handwriting" panose="03010101010101010101" pitchFamily="66" charset="0"/>
              </a:rPr>
              <a:t>	                           22.09.2023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Harrison</a:t>
            </a:r>
          </a:p>
          <a:p>
            <a:pPr lvl="0"/>
            <a:r>
              <a:rPr lang="en-GB" sz="4000" dirty="0">
                <a:solidFill>
                  <a:prstClr val="black"/>
                </a:solidFill>
                <a:latin typeface="Comic Sans MS" panose="030F0702030302020204" pitchFamily="66" charset="0"/>
              </a:rPr>
              <a:t>Elm –  Bethany</a:t>
            </a:r>
          </a:p>
          <a:p>
            <a:pPr lvl="0"/>
            <a:r>
              <a:rPr lang="en-GB" sz="4000" dirty="0">
                <a:solidFill>
                  <a:prstClr val="black"/>
                </a:solidFill>
                <a:latin typeface="Comic Sans MS" panose="030F0702030302020204" pitchFamily="66" charset="0"/>
              </a:rPr>
              <a:t>Pine –  Neve</a:t>
            </a:r>
            <a:endParaRPr lang="en-GB" sz="4000" dirty="0">
              <a:solidFill>
                <a:prstClr val="black"/>
              </a:solidFill>
            </a:endParaRPr>
          </a:p>
        </p:txBody>
      </p:sp>
      <p:sp>
        <p:nvSpPr>
          <p:cNvPr id="8" name="Rectangle 7"/>
          <p:cNvSpPr/>
          <p:nvPr/>
        </p:nvSpPr>
        <p:spPr>
          <a:xfrm>
            <a:off x="5786919" y="2294217"/>
            <a:ext cx="5277262"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Harley</a:t>
            </a:r>
          </a:p>
          <a:p>
            <a:pPr lvl="0"/>
            <a:r>
              <a:rPr lang="en-GB" sz="4000" dirty="0">
                <a:solidFill>
                  <a:prstClr val="black"/>
                </a:solidFill>
                <a:latin typeface="Comic Sans MS" panose="030F0702030302020204" pitchFamily="66" charset="0"/>
              </a:rPr>
              <a:t>Chestnut – Jim  </a:t>
            </a:r>
          </a:p>
          <a:p>
            <a:pPr lvl="0"/>
            <a:r>
              <a:rPr lang="en-GB" sz="4000" dirty="0">
                <a:solidFill>
                  <a:prstClr val="black"/>
                </a:solidFill>
                <a:latin typeface="Comic Sans MS" panose="030F0702030302020204" pitchFamily="66" charset="0"/>
              </a:rPr>
              <a:t>Aspen - Sid</a:t>
            </a:r>
          </a:p>
          <a:p>
            <a:pPr lvl="0"/>
            <a:r>
              <a:rPr lang="en-GB" sz="4000" dirty="0">
                <a:solidFill>
                  <a:prstClr val="black"/>
                </a:solidFill>
                <a:latin typeface="Comic Sans MS" panose="030F0702030302020204" pitchFamily="66" charset="0"/>
              </a:rPr>
              <a:t> </a:t>
            </a:r>
            <a:endParaRPr lang="en-GB" sz="4000" dirty="0">
              <a:solidFill>
                <a:prstClr val="black"/>
              </a:solidFill>
            </a:endParaRPr>
          </a:p>
        </p:txBody>
      </p:sp>
      <p:sp>
        <p:nvSpPr>
          <p:cNvPr id="9" name="Rectangle 8"/>
          <p:cNvSpPr/>
          <p:nvPr/>
        </p:nvSpPr>
        <p:spPr>
          <a:xfrm>
            <a:off x="1203458" y="4072828"/>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Parker</a:t>
            </a:r>
          </a:p>
          <a:p>
            <a:pPr lvl="0"/>
            <a:r>
              <a:rPr lang="en-GB" sz="4000" dirty="0">
                <a:solidFill>
                  <a:prstClr val="black"/>
                </a:solidFill>
                <a:latin typeface="Comic Sans MS" panose="030F0702030302020204" pitchFamily="66" charset="0"/>
              </a:rPr>
              <a:t>Spruce – </a:t>
            </a:r>
            <a:r>
              <a:rPr lang="en-GB" sz="4000" dirty="0" err="1">
                <a:solidFill>
                  <a:prstClr val="black"/>
                </a:solidFill>
                <a:latin typeface="Comic Sans MS" panose="030F0702030302020204" pitchFamily="66" charset="0"/>
              </a:rPr>
              <a:t>Nyarai</a:t>
            </a:r>
            <a:endParaRPr lang="en-GB" sz="4000" dirty="0">
              <a:solidFill>
                <a:prstClr val="black"/>
              </a:solidFill>
              <a:latin typeface="Comic Sans MS" panose="030F0702030302020204" pitchFamily="66" charset="0"/>
            </a:endParaRP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763375"/>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5" name="TextBox 4">
            <a:extLst>
              <a:ext uri="{FF2B5EF4-FFF2-40B4-BE49-F238E27FC236}">
                <a16:creationId xmlns:a16="http://schemas.microsoft.com/office/drawing/2014/main" id="{62767FD6-65CA-4E19-8742-F40EC7A8D9F0}"/>
              </a:ext>
            </a:extLst>
          </p:cNvPr>
          <p:cNvSpPr txBox="1"/>
          <p:nvPr/>
        </p:nvSpPr>
        <p:spPr>
          <a:xfrm>
            <a:off x="1981200" y="2634343"/>
            <a:ext cx="5148470" cy="2308324"/>
          </a:xfrm>
          <a:prstGeom prst="rect">
            <a:avLst/>
          </a:prstGeom>
          <a:noFill/>
        </p:spPr>
        <p:txBody>
          <a:bodyPr wrap="square" rtlCol="0">
            <a:spAutoFit/>
          </a:bodyPr>
          <a:lstStyle/>
          <a:p>
            <a:r>
              <a:rPr lang="en-GB" dirty="0">
                <a:latin typeface="Comic Sans MS" panose="030F0702030302020204" pitchFamily="66" charset="0"/>
              </a:rPr>
              <a:t>Sebastian C – Birch</a:t>
            </a:r>
          </a:p>
          <a:p>
            <a:r>
              <a:rPr lang="en-GB" dirty="0">
                <a:latin typeface="Comic Sans MS" panose="030F0702030302020204" pitchFamily="66" charset="0"/>
              </a:rPr>
              <a:t>Harrison C - Birch</a:t>
            </a:r>
          </a:p>
          <a:p>
            <a:r>
              <a:rPr lang="en-GB" dirty="0">
                <a:latin typeface="Comic Sans MS" panose="030F0702030302020204" pitchFamily="66" charset="0"/>
              </a:rPr>
              <a:t>Lucy G – Aspen</a:t>
            </a:r>
          </a:p>
          <a:p>
            <a:endParaRPr lang="en-GB" dirty="0">
              <a:latin typeface="Comic Sans MS" panose="030F0702030302020204" pitchFamily="66" charset="0"/>
            </a:endParaRPr>
          </a:p>
          <a:p>
            <a:r>
              <a:rPr lang="en-GB" dirty="0">
                <a:latin typeface="Comic Sans MS" panose="030F0702030302020204" pitchFamily="66" charset="0"/>
              </a:rPr>
              <a:t>Jack Gilbert – Chestnut</a:t>
            </a:r>
          </a:p>
          <a:p>
            <a:r>
              <a:rPr lang="en-GB" dirty="0">
                <a:latin typeface="Comic Sans MS" panose="030F0702030302020204" pitchFamily="66" charset="0"/>
              </a:rPr>
              <a:t>Scarlet Arnold – Chestnut</a:t>
            </a:r>
          </a:p>
          <a:p>
            <a:endParaRPr lang="en-GB" dirty="0"/>
          </a:p>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Karson</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brilliant listening skills and thinking carefully about what an object is made from. Karson was able to match the natural material to an object that is made from it, well done Karson!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a:t>
            </a:r>
            <a:r>
              <a:rPr lang="en-GB" sz="2400" b="1">
                <a:solidFill>
                  <a:srgbClr val="0070C0"/>
                </a:solidFill>
                <a:latin typeface="Lucida Handwriting" panose="03010101010101010101" pitchFamily="66" charset="0"/>
              </a:rPr>
              <a:t>Salt                                   22.09.2023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Leo</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THE KENNING KING</a:t>
            </a:r>
          </a:p>
          <a:p>
            <a:pPr algn="ctr"/>
            <a:r>
              <a:rPr lang="en-GB" sz="2400" dirty="0">
                <a:latin typeface="Comic Sans MS" panose="030F0702030302020204" pitchFamily="66" charset="0"/>
              </a:rPr>
              <a:t>Leo has shown a real talent for writing kennings this week. Not only writing 4 about a character from Beowulf, but also accepting the challenge to write one about Sheffield Wednesday.</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22.09.2023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708981"/>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FF0066"/>
                </a:solidFill>
                <a:latin typeface="Comic Sans MS" panose="030F0702030302020204" pitchFamily="66" charset="0"/>
              </a:rPr>
              <a:t>Harley M</a:t>
            </a:r>
          </a:p>
          <a:p>
            <a:pPr algn="ctr"/>
            <a:endParaRPr lang="en-GB" sz="24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Comic Sans MS" panose="030F0702030302020204" pitchFamily="66" charset="0"/>
                <a:sym typeface="Wingdings" panose="05000000000000000000" pitchFamily="2" charset="2"/>
              </a:rPr>
              <a:t>For outstanding resilience in maths, working hard on more challenging questions and being there to support others when needed. Well done, Harley!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Taggart                                22.09.23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4662815"/>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Duke</a:t>
            </a:r>
          </a:p>
          <a:p>
            <a:pPr algn="ctr"/>
            <a:r>
              <a:rPr lang="en-GB" sz="3200" dirty="0">
                <a:latin typeface="Comic Sans MS" panose="030F0702030302020204" pitchFamily="66" charset="0"/>
              </a:rPr>
              <a:t>For showing great enthusiasm in guided reading when creating a moon catcher based on our text. </a:t>
            </a:r>
          </a:p>
          <a:p>
            <a:pPr algn="ctr"/>
            <a:r>
              <a:rPr lang="en-GB" sz="3200" dirty="0">
                <a:latin typeface="Comic Sans MS" panose="030F0702030302020204" pitchFamily="66" charset="0"/>
              </a:rPr>
              <a:t> </a:t>
            </a: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22.09.2023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70646"/>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endParaRPr lang="en-GB" sz="1400" b="1" dirty="0">
              <a:solidFill>
                <a:srgbClr val="CC0099"/>
              </a:solidFill>
              <a:latin typeface="Lucida Handwriting" panose="03010101010101010101" pitchFamily="66" charset="0"/>
            </a:endParaRPr>
          </a:p>
          <a:p>
            <a:pPr algn="ctr"/>
            <a:r>
              <a:rPr lang="en-GB" sz="4800" b="1" dirty="0">
                <a:solidFill>
                  <a:srgbClr val="CC0099"/>
                </a:solidFill>
                <a:latin typeface="Lucida Handwriting" panose="03010101010101010101" pitchFamily="66" charset="0"/>
              </a:rPr>
              <a:t>Oliver</a:t>
            </a:r>
          </a:p>
          <a:p>
            <a:pPr algn="ctr"/>
            <a:endParaRPr lang="en-GB" sz="1400" b="1" dirty="0">
              <a:solidFill>
                <a:srgbClr val="CC0099"/>
              </a:solidFill>
              <a:latin typeface="Lucida Handwriting" panose="03010101010101010101" pitchFamily="66" charset="0"/>
            </a:endParaRPr>
          </a:p>
          <a:p>
            <a:pPr algn="ctr"/>
            <a:endParaRPr lang="en-GB" sz="1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showing great enthusiasm during our PE lesson.  Oliver persevered during rounders and developed his hand/eye coordination so he could  hit the ball.  Well done Oliver.</a:t>
            </a:r>
          </a:p>
          <a:p>
            <a:pPr algn="ctr"/>
            <a:endParaRPr lang="en-GB" sz="1400" b="1" dirty="0">
              <a:solidFill>
                <a:srgbClr val="CC0099"/>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30.06.2023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George C. </a:t>
            </a:r>
          </a:p>
          <a:p>
            <a:pPr algn="ctr"/>
            <a:r>
              <a:rPr lang="en-GB" sz="2800" dirty="0">
                <a:latin typeface="Comic Sans MS" panose="030F0702030302020204" pitchFamily="66" charset="0"/>
              </a:rPr>
              <a:t>George has partitioned two digit numbers in different ways.  He made the numbers using tens and ones and wrote number sentences to show how he partitioned the numbers.</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22.09.2023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2861</TotalTime>
  <Words>419</Words>
  <Application>Microsoft Office PowerPoint</Application>
  <PresentationFormat>Widescreen</PresentationFormat>
  <Paragraphs>119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Lucy Davies</cp:lastModifiedBy>
  <cp:revision>629</cp:revision>
  <cp:lastPrinted>2023-09-22T07:04:34Z</cp:lastPrinted>
  <dcterms:created xsi:type="dcterms:W3CDTF">2020-05-30T07:30:34Z</dcterms:created>
  <dcterms:modified xsi:type="dcterms:W3CDTF">2023-09-22T07:10:07Z</dcterms:modified>
</cp:coreProperties>
</file>