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8" r:id="rId6"/>
    <p:sldId id="274" r:id="rId7"/>
    <p:sldId id="257" r:id="rId8"/>
    <p:sldId id="277" r:id="rId9"/>
    <p:sldId id="278" r:id="rId10"/>
    <p:sldId id="279" r:id="rId11"/>
    <p:sldId id="280" r:id="rId12"/>
    <p:sldId id="284" r:id="rId13"/>
    <p:sldId id="281" r:id="rId14"/>
    <p:sldId id="282" r:id="rId15"/>
    <p:sldId id="283" r:id="rId16"/>
    <p:sldId id="261" r:id="rId17"/>
    <p:sldId id="271" r:id="rId18"/>
    <p:sldId id="275" r:id="rId19"/>
    <p:sldId id="285" r:id="rId20"/>
    <p:sldId id="270" r:id="rId21"/>
    <p:sldId id="262" r:id="rId22"/>
    <p:sldId id="263" r:id="rId23"/>
    <p:sldId id="26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712" autoAdjust="0"/>
  </p:normalViewPr>
  <p:slideViewPr>
    <p:cSldViewPr snapToGrid="0">
      <p:cViewPr varScale="1">
        <p:scale>
          <a:sx n="61" d="100"/>
          <a:sy n="61" d="100"/>
        </p:scale>
        <p:origin x="48" y="3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7/1/2020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7/1/2020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September</a:t>
            </a:r>
          </a:p>
          <a:p>
            <a:r>
              <a:rPr lang="en-US" sz="1800" dirty="0" smtClean="0">
                <a:latin typeface="+mj-lt"/>
              </a:rPr>
              <a:t>2020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 </a:t>
            </a:r>
            <a:br>
              <a:rPr lang="en-US" dirty="0" smtClean="0"/>
            </a:br>
            <a:r>
              <a:rPr lang="en-US" smtClean="0"/>
              <a:t>to Aspen!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Mrs Davies</a:t>
            </a:r>
            <a:endParaRPr lang="ru-RU" sz="4400" dirty="0">
              <a:latin typeface="+mj-lt"/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play on the KS2 playground at breaks and lunchtimes: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892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Our KS2 playground includes the </a:t>
            </a:r>
            <a:r>
              <a:rPr lang="en-US" sz="2000" dirty="0" err="1" smtClean="0">
                <a:solidFill>
                  <a:srgbClr val="080808"/>
                </a:solidFill>
              </a:rPr>
              <a:t>tyre</a:t>
            </a:r>
            <a:r>
              <a:rPr lang="en-US" sz="2000" dirty="0" smtClean="0">
                <a:solidFill>
                  <a:srgbClr val="080808"/>
                </a:solidFill>
              </a:rPr>
              <a:t> park!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11" y="793217"/>
            <a:ext cx="8835189" cy="6064783"/>
          </a:xfrm>
        </p:spPr>
      </p:pic>
    </p:spTree>
    <p:extLst>
      <p:ext uri="{BB962C8B-B14F-4D97-AF65-F5344CB8AC3E}">
        <p14:creationId xmlns:p14="http://schemas.microsoft.com/office/powerpoint/2010/main" val="152452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Our KS2 playground includes the MUGA!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9" y="771359"/>
            <a:ext cx="8847221" cy="6064783"/>
          </a:xfrm>
        </p:spPr>
      </p:pic>
    </p:spTree>
    <p:extLst>
      <p:ext uri="{BB962C8B-B14F-4D97-AF65-F5344CB8AC3E}">
        <p14:creationId xmlns:p14="http://schemas.microsoft.com/office/powerpoint/2010/main" val="135162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Timetable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Our timetable will look like this! We have Guided Reading, English and </a:t>
            </a:r>
            <a:r>
              <a:rPr lang="en-US" sz="2400" dirty="0" err="1" smtClean="0">
                <a:latin typeface="+mj-lt"/>
              </a:rPr>
              <a:t>Maths</a:t>
            </a:r>
            <a:r>
              <a:rPr lang="en-US" sz="2400" dirty="0" smtClean="0">
                <a:latin typeface="+mj-lt"/>
              </a:rPr>
              <a:t> every morning and our other subjects in the afternoons.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let you know your PE days on your first day back in September, so you know which day to bring your kit into school!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212" y="307845"/>
            <a:ext cx="6895275" cy="45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39401" y="871918"/>
            <a:ext cx="2274796" cy="11205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Learning Overview: Autumn 1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16" y="2470244"/>
            <a:ext cx="2396367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Here is an overview of what we will be learning during the first half term!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539" y="5390939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learning  overview each half term.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69" y="187301"/>
            <a:ext cx="9076186" cy="558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9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Houses: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+mj-lt"/>
              </a:rPr>
              <a:t>Here are our school houses, named after important people from Tamworth’s history.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You will still be in the same house as last year – when you win team points, they all contribute to your team effort!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We will be voting for our new Year 6 House Leaders in September.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 smtClean="0">
                <a:solidFill>
                  <a:srgbClr val="080808"/>
                </a:solidFill>
              </a:rPr>
              <a:t>Which house are you in? 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3543"/>
          <a:stretch>
            <a:fillRect/>
          </a:stretch>
        </p:blipFill>
        <p:spPr>
          <a:xfrm>
            <a:off x="3875803" y="0"/>
            <a:ext cx="8245228" cy="5518484"/>
          </a:xfrm>
        </p:spPr>
      </p:pic>
    </p:spTree>
    <p:extLst>
      <p:ext uri="{BB962C8B-B14F-4D97-AF65-F5344CB8AC3E}">
        <p14:creationId xmlns:p14="http://schemas.microsoft.com/office/powerpoint/2010/main" val="31059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Uniform: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full school uniform every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uniform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sensible school shoes – no trainers please.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Grey skirts and pinafores are also part of the school uniform.  You can wear red jumpers and cardigans without the school logo.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9D0F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 rot="21324563">
            <a:off x="4049098" y="408574"/>
            <a:ext cx="6661868" cy="4597472"/>
            <a:chOff x="0" y="58994"/>
            <a:chExt cx="7648464" cy="6254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t="8774" r="7741" b="5702"/>
            <a:stretch/>
          </p:blipFill>
          <p:spPr>
            <a:xfrm rot="5400000">
              <a:off x="2481124" y="489254"/>
              <a:ext cx="3000457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7041" r="5706" b="11668"/>
            <a:stretch/>
          </p:blipFill>
          <p:spPr>
            <a:xfrm rot="5400000">
              <a:off x="-230139" y="301443"/>
              <a:ext cx="3000457" cy="25155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t="11437" b="10659"/>
            <a:stretch/>
          </p:blipFill>
          <p:spPr>
            <a:xfrm rot="5400000">
              <a:off x="2531224" y="3778434"/>
              <a:ext cx="2900256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0" t="11263" r="4555" b="8683"/>
            <a:stretch/>
          </p:blipFill>
          <p:spPr>
            <a:xfrm rot="5400000">
              <a:off x="-204660" y="3617680"/>
              <a:ext cx="2900257" cy="249093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" t="12457" b="11734"/>
            <a:stretch/>
          </p:blipFill>
          <p:spPr>
            <a:xfrm rot="5400000">
              <a:off x="5031655" y="553426"/>
              <a:ext cx="3000458" cy="21870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6" t="17904" r="12681" b="12419"/>
            <a:stretch/>
          </p:blipFill>
          <p:spPr>
            <a:xfrm>
              <a:off x="5461417" y="3413022"/>
              <a:ext cx="2187047" cy="290025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3143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 Kit: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377" y="2157313"/>
            <a:ext cx="3476530" cy="44896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you have your PE kit in school on the days you have 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kit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don’t wear earrings on PE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If you have long hair, please tie it back on PE days.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251" y="5945824"/>
            <a:ext cx="5186148" cy="64604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find out the days when you have PE on your first day back!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>
            <a:fillRect/>
          </a:stretch>
        </p:blipFill>
        <p:spPr bwMode="auto">
          <a:xfrm rot="21171081">
            <a:off x="5137441" y="-106852"/>
            <a:ext cx="1599121" cy="4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30000" b="19908"/>
          <a:stretch>
            <a:fillRect/>
          </a:stretch>
        </p:blipFill>
        <p:spPr bwMode="auto">
          <a:xfrm rot="21112488">
            <a:off x="8184276" y="-159347"/>
            <a:ext cx="1859391" cy="44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3521">
            <a:off x="5089554" y="3931231"/>
            <a:ext cx="2421202" cy="111974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Indoor </a:t>
            </a:r>
            <a:r>
              <a:rPr lang="en-GB" dirty="0" smtClean="0">
                <a:solidFill>
                  <a:schemeClr val="bg1"/>
                </a:solidFill>
              </a:rPr>
              <a:t>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Black/Navy </a:t>
            </a:r>
            <a:r>
              <a:rPr lang="en-GB" sz="1000" dirty="0" smtClean="0">
                <a:solidFill>
                  <a:schemeClr val="bg1"/>
                </a:solidFill>
              </a:rPr>
              <a:t>shorts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0359">
            <a:off x="8107650" y="3520157"/>
            <a:ext cx="2853721" cy="112266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 smtClean="0">
                <a:solidFill>
                  <a:schemeClr val="bg1"/>
                </a:solidFill>
              </a:rPr>
              <a:t>Outdoor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jumper/tracksuit top. (No hood)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Tracksuit bottoms /Joggers.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Trainers</a:t>
            </a:r>
            <a:endParaRPr lang="en-GB" sz="1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339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 smtClean="0"/>
              <a:t>Every day</a:t>
            </a:r>
            <a:r>
              <a:rPr lang="en-US" sz="3600" dirty="0" smtClean="0"/>
              <a:t>, please bring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 water bottle with your name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diary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A school bag to hold all your belongings </a:t>
            </a:r>
            <a:endParaRPr lang="en-US" dirty="0">
              <a:latin typeface="+mj-lt"/>
            </a:endParaRPr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0"/>
            <a:ext cx="8495014" cy="5685664"/>
          </a:xfrm>
          <a:solidFill>
            <a:srgbClr val="FF00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392" y="5588893"/>
            <a:ext cx="6240202" cy="1069978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pencil case and all the stationery you need, so please don’t bring these into school.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944493" y="5227093"/>
            <a:ext cx="134982" cy="36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8728" cy="148760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+mj-lt"/>
              </a:rPr>
              <a:t>Please send us your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‘All About Me’ profiles !</a:t>
            </a:r>
            <a:endParaRPr lang="en-US" sz="32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D2A0C-51B7-4C46-8FCB-2E66B0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2534" y="4294445"/>
            <a:ext cx="3947378" cy="1651379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>
                <a:solidFill>
                  <a:srgbClr val="080808"/>
                </a:solidFill>
              </a:rPr>
              <a:t>We can’t wait to hear all about you!</a:t>
            </a:r>
            <a:endParaRPr lang="en-US" sz="3600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28" y="182379"/>
            <a:ext cx="4698713" cy="654205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Teacher Profile:</a:t>
            </a:r>
            <a:endParaRPr lang="en-US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1845045" cy="47824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+mj-lt"/>
              </a:rPr>
              <a:t>Mrs Davies</a:t>
            </a:r>
            <a:endParaRPr lang="en-US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981" y="2978620"/>
            <a:ext cx="5755092" cy="3390328"/>
          </a:xfrm>
          <a:solidFill>
            <a:srgbClr val="CC66FF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00" b="1" u="sng" dirty="0" smtClean="0">
                <a:solidFill>
                  <a:srgbClr val="080808"/>
                </a:solidFill>
                <a:latin typeface="+mj-lt"/>
              </a:rPr>
              <a:t>Welcome to Aspen</a:t>
            </a:r>
          </a:p>
          <a:p>
            <a:pPr marL="0" indent="0" algn="ctr">
              <a:buNone/>
            </a:pPr>
            <a:r>
              <a:rPr lang="en-US" sz="1700" dirty="0">
                <a:solidFill>
                  <a:srgbClr val="080808"/>
                </a:solidFill>
                <a:latin typeface="+mj-lt"/>
              </a:rPr>
              <a:t>I am really looking forward to being your teacher next year! </a:t>
            </a:r>
            <a:r>
              <a:rPr lang="en-US" sz="17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 </a:t>
            </a:r>
            <a:endParaRPr lang="en-US" sz="2500" b="1" u="sng" dirty="0">
              <a:solidFill>
                <a:srgbClr val="080808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2500" b="1" u="sng" dirty="0" smtClean="0">
                <a:solidFill>
                  <a:srgbClr val="080808"/>
                </a:solidFill>
                <a:latin typeface="+mj-lt"/>
              </a:rPr>
              <a:t>Facts about me</a:t>
            </a:r>
          </a:p>
          <a:p>
            <a:r>
              <a:rPr lang="en-US" sz="1800" dirty="0" smtClean="0">
                <a:solidFill>
                  <a:srgbClr val="080808"/>
                </a:solidFill>
                <a:latin typeface="+mj-lt"/>
              </a:rPr>
              <a:t>I am the Music coordinator at Woodlands</a:t>
            </a:r>
          </a:p>
          <a:p>
            <a:r>
              <a:rPr lang="en-US" sz="1800" dirty="0" smtClean="0">
                <a:solidFill>
                  <a:srgbClr val="080808"/>
                </a:solidFill>
                <a:latin typeface="+mj-lt"/>
              </a:rPr>
              <a:t>I am always singing- including grammar and </a:t>
            </a:r>
            <a:r>
              <a:rPr lang="en-US" sz="1800" dirty="0" err="1" smtClean="0">
                <a:solidFill>
                  <a:srgbClr val="080808"/>
                </a:solidFill>
                <a:latin typeface="+mj-lt"/>
              </a:rPr>
              <a:t>Maths</a:t>
            </a:r>
            <a:r>
              <a:rPr lang="en-US" sz="1800" dirty="0" smtClean="0">
                <a:solidFill>
                  <a:srgbClr val="080808"/>
                </a:solidFill>
                <a:latin typeface="+mj-lt"/>
              </a:rPr>
              <a:t> songs</a:t>
            </a:r>
          </a:p>
          <a:p>
            <a:r>
              <a:rPr lang="en-US" sz="1800" dirty="0" smtClean="0">
                <a:solidFill>
                  <a:srgbClr val="080808"/>
                </a:solidFill>
                <a:latin typeface="+mj-lt"/>
              </a:rPr>
              <a:t>I love shopping and animals</a:t>
            </a:r>
          </a:p>
          <a:p>
            <a:r>
              <a:rPr lang="en-US" sz="1800" dirty="0" smtClean="0">
                <a:solidFill>
                  <a:srgbClr val="080808"/>
                </a:solidFill>
                <a:latin typeface="+mj-lt"/>
              </a:rPr>
              <a:t>I am always talking about my black Labrador Louie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743" y="6471263"/>
            <a:ext cx="6915218" cy="365125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solidFill>
                  <a:srgbClr val="080808"/>
                </a:solidFill>
              </a:rPr>
              <a:t>I look forward to reading your ‘All About Me’ profiles soon! 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2" name="Picture Placeholder 11"/>
          <p:cNvPicPr>
            <a:picLocks noGrp="1"/>
          </p:cNvPicPr>
          <p:nvPr>
            <p:ph type="pic" sz="quarter" idx="14"/>
          </p:nvPr>
        </p:nvPicPr>
        <p:blipFill>
          <a:blip r:embed="rId2"/>
          <a:srcRect t="9541" b="9541"/>
          <a:stretch>
            <a:fillRect/>
          </a:stretch>
        </p:blipFill>
        <p:spPr>
          <a:xfrm rot="720000">
            <a:off x="6524755" y="408592"/>
            <a:ext cx="4486208" cy="52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Have a lovely summer and see you soon!</a:t>
            </a:r>
            <a:endParaRPr lang="ru-RU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Mrs Davies</a:t>
            </a:r>
            <a:endParaRPr lang="ru-RU" dirty="0">
              <a:latin typeface="+mj-l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IMG_138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6379" y="1031048"/>
            <a:ext cx="3155621" cy="560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060812" cy="450377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School Map</a:t>
            </a:r>
            <a:endParaRPr lang="en-US" dirty="0">
              <a:latin typeface="+mj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105969" y="5812806"/>
            <a:ext cx="2978387" cy="99628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80808"/>
                </a:solidFill>
              </a:rPr>
              <a:t>Here is the map of our school site: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634" y="785542"/>
            <a:ext cx="1164609" cy="7386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80808"/>
                </a:solidFill>
                <a:latin typeface="+mj-lt"/>
              </a:rPr>
              <a:t>Your classroom is here!</a:t>
            </a:r>
            <a:endParaRPr lang="en-GB" sz="1400" b="1" dirty="0">
              <a:solidFill>
                <a:srgbClr val="080808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953" y="225187"/>
            <a:ext cx="8209401" cy="5673581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 rot="6149613">
            <a:off x="2731526" y="-167895"/>
            <a:ext cx="395785" cy="2645539"/>
          </a:xfrm>
          <a:prstGeom prst="upArrow">
            <a:avLst>
              <a:gd name="adj1" fmla="val 50000"/>
              <a:gd name="adj2" fmla="val 4607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come into school through this gate: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87703" y="1275419"/>
            <a:ext cx="8877760" cy="6064783"/>
          </a:xfrm>
        </p:spPr>
      </p:sp>
      <p:pic>
        <p:nvPicPr>
          <p:cNvPr id="11" name="Picture 10" descr="C:\Users\staff17.WOODLANDS.002\AppData\Local\Microsoft\Windows\Temporary Internet Files\Content.Word\IMG_069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6"/>
          <a:stretch/>
        </p:blipFill>
        <p:spPr bwMode="auto">
          <a:xfrm rot="5400000">
            <a:off x="4838171" y="29627"/>
            <a:ext cx="6479563" cy="71770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60000">
            <a:off x="811827" y="1001053"/>
            <a:ext cx="4065084" cy="86033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Welcome to Aspen!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Aspen!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546" y="5630243"/>
            <a:ext cx="3387900" cy="99628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80808"/>
                </a:solidFill>
              </a:rPr>
              <a:t>Come through </a:t>
            </a:r>
          </a:p>
          <a:p>
            <a:pPr algn="ctr"/>
            <a:r>
              <a:rPr lang="en-US" sz="2800" dirty="0" smtClean="0">
                <a:solidFill>
                  <a:srgbClr val="080808"/>
                </a:solidFill>
              </a:rPr>
              <a:t>this gate!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06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Aspen!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can leave your bike or scooter here: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7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Aspen!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Follow this path to enter the school building: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534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Aspen!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Go through the door on the left: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607111" y="-118959"/>
            <a:ext cx="8877760" cy="6064783"/>
          </a:xfrm>
        </p:spPr>
      </p:sp>
      <p:pic>
        <p:nvPicPr>
          <p:cNvPr id="11" name="Picture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r="24383"/>
          <a:stretch>
            <a:fillRect/>
          </a:stretch>
        </p:blipFill>
        <p:spPr>
          <a:xfrm rot="5400000">
            <a:off x="5853406" y="495837"/>
            <a:ext cx="4901966" cy="777522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01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Aspen!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476092" y="5630243"/>
            <a:ext cx="2978387" cy="996285"/>
          </a:xfrm>
          <a:prstGeom prst="rect">
            <a:avLst/>
          </a:prstGeom>
          <a:solidFill>
            <a:srgbClr val="FFFF00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rgbClr val="080808"/>
                </a:solidFill>
              </a:rPr>
              <a:t>Come on in !</a:t>
            </a:r>
            <a:endParaRPr lang="en-US" sz="3200" dirty="0">
              <a:solidFill>
                <a:srgbClr val="080808"/>
              </a:solidFill>
            </a:endParaRPr>
          </a:p>
        </p:txBody>
      </p:sp>
      <p:pic>
        <p:nvPicPr>
          <p:cNvPr id="6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26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605</Words>
  <Application>Microsoft Office PowerPoint</Application>
  <PresentationFormat>Widescreen</PresentationFormat>
  <Paragraphs>98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Comic Sans MS</vt:lpstr>
      <vt:lpstr>Franklin Gothic Book</vt:lpstr>
      <vt:lpstr>Times New Roman</vt:lpstr>
      <vt:lpstr>Wingdings</vt:lpstr>
      <vt:lpstr>Office Theme</vt:lpstr>
      <vt:lpstr>Welcome  to Aspen!</vt:lpstr>
      <vt:lpstr>Teacher Profile:</vt:lpstr>
      <vt:lpstr>School Map</vt:lpstr>
      <vt:lpstr>Welcome to Aspen!</vt:lpstr>
      <vt:lpstr>Welcome to Aspen!</vt:lpstr>
      <vt:lpstr>Welcome to Aspen!</vt:lpstr>
      <vt:lpstr>Welcome to Aspen!</vt:lpstr>
      <vt:lpstr>Welcome to Aspen!</vt:lpstr>
      <vt:lpstr>Welcome to Aspen!</vt:lpstr>
      <vt:lpstr>Play time!</vt:lpstr>
      <vt:lpstr>Play time!</vt:lpstr>
      <vt:lpstr>Play time!</vt:lpstr>
      <vt:lpstr>Timetable</vt:lpstr>
      <vt:lpstr>Learning Overview: Autumn 1</vt:lpstr>
      <vt:lpstr>Houses:</vt:lpstr>
      <vt:lpstr>Uniform:</vt:lpstr>
      <vt:lpstr>PE Kit:</vt:lpstr>
      <vt:lpstr>Every day, please bring:</vt:lpstr>
      <vt:lpstr>Please send us your  ‘All About Me’ profiles !</vt:lpstr>
      <vt:lpstr>Have a lovely summer and see you soon!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2020-06-17T16:12:36Z</dcterms:created>
  <dcterms:modified xsi:type="dcterms:W3CDTF">2020-07-01T07:28:10Z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