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24"/>
  </p:handoutMasterIdLst>
  <p:sldIdLst>
    <p:sldId id="258" r:id="rId2"/>
    <p:sldId id="277" r:id="rId3"/>
    <p:sldId id="259" r:id="rId4"/>
    <p:sldId id="260" r:id="rId5"/>
    <p:sldId id="261" r:id="rId6"/>
    <p:sldId id="262" r:id="rId7"/>
    <p:sldId id="281" r:id="rId8"/>
    <p:sldId id="282" r:id="rId9"/>
    <p:sldId id="283" r:id="rId10"/>
    <p:sldId id="284" r:id="rId11"/>
    <p:sldId id="286" r:id="rId12"/>
    <p:sldId id="288" r:id="rId13"/>
    <p:sldId id="290" r:id="rId14"/>
    <p:sldId id="291" r:id="rId15"/>
    <p:sldId id="292" r:id="rId16"/>
    <p:sldId id="302" r:id="rId17"/>
    <p:sldId id="294" r:id="rId18"/>
    <p:sldId id="296" r:id="rId19"/>
    <p:sldId id="298" r:id="rId20"/>
    <p:sldId id="300" r:id="rId21"/>
    <p:sldId id="301" r:id="rId22"/>
    <p:sldId id="278" r:id="rId23"/>
  </p:sldIdLst>
  <p:sldSz cx="12192000" cy="6858000"/>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66"/>
    <a:srgbClr val="CC0099"/>
    <a:srgbClr val="99FF99"/>
    <a:srgbClr val="9900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65" d="100"/>
          <a:sy n="65" d="100"/>
        </p:scale>
        <p:origin x="66" y="25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sz="quarter" idx="1"/>
          </p:nvPr>
        </p:nvSpPr>
        <p:spPr>
          <a:xfrm>
            <a:off x="3849688" y="0"/>
            <a:ext cx="2946400" cy="496888"/>
          </a:xfrm>
          <a:prstGeom prst="rect">
            <a:avLst/>
          </a:prstGeom>
        </p:spPr>
        <p:txBody>
          <a:bodyPr vert="horz" lIns="91440" tIns="45720" rIns="91440" bIns="45720" rtlCol="0"/>
          <a:lstStyle>
            <a:lvl1pPr algn="r">
              <a:defRPr sz="1200"/>
            </a:lvl1pPr>
          </a:lstStyle>
          <a:p>
            <a:fld id="{91B4B09B-DA36-4D6D-9AC6-F9111DE72252}" type="datetimeFigureOut">
              <a:rPr lang="en-GB" smtClean="0"/>
              <a:t>27/11/2020</a:t>
            </a:fld>
            <a:endParaRPr lang="en-GB"/>
          </a:p>
        </p:txBody>
      </p:sp>
      <p:sp>
        <p:nvSpPr>
          <p:cNvPr id="4" name="Footer Placeholder 3"/>
          <p:cNvSpPr>
            <a:spLocks noGrp="1"/>
          </p:cNvSpPr>
          <p:nvPr>
            <p:ph type="ftr" sz="quarter" idx="2"/>
          </p:nvPr>
        </p:nvSpPr>
        <p:spPr>
          <a:xfrm>
            <a:off x="0" y="9429750"/>
            <a:ext cx="2946400" cy="496888"/>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p:cNvSpPr>
            <a:spLocks noGrp="1"/>
          </p:cNvSpPr>
          <p:nvPr>
            <p:ph type="sldNum" sz="quarter" idx="3"/>
          </p:nvPr>
        </p:nvSpPr>
        <p:spPr>
          <a:xfrm>
            <a:off x="3849688" y="9429750"/>
            <a:ext cx="2946400" cy="496888"/>
          </a:xfrm>
          <a:prstGeom prst="rect">
            <a:avLst/>
          </a:prstGeom>
        </p:spPr>
        <p:txBody>
          <a:bodyPr vert="horz" lIns="91440" tIns="45720" rIns="91440" bIns="45720" rtlCol="0" anchor="b"/>
          <a:lstStyle>
            <a:lvl1pPr algn="r">
              <a:defRPr sz="1200"/>
            </a:lvl1pPr>
          </a:lstStyle>
          <a:p>
            <a:fld id="{63D39B03-4FC9-4506-BAE3-6651D4C5AB37}" type="slidenum">
              <a:rPr lang="en-GB" smtClean="0"/>
              <a:t>‹#›</a:t>
            </a:fld>
            <a:endParaRPr lang="en-GB"/>
          </a:p>
        </p:txBody>
      </p:sp>
    </p:spTree>
    <p:extLst>
      <p:ext uri="{BB962C8B-B14F-4D97-AF65-F5344CB8AC3E}">
        <p14:creationId xmlns:p14="http://schemas.microsoft.com/office/powerpoint/2010/main" val="2435695695"/>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2A822419-D1C5-4E1E-9D0C-85AE180312A5}" type="datetimeFigureOut">
              <a:rPr lang="en-GB" smtClean="0"/>
              <a:t>27/11/2020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5B13E00-8734-474C-B957-321D8720DE3D}" type="slidenum">
              <a:rPr lang="en-GB" smtClean="0"/>
              <a:t>‹#›</a:t>
            </a:fld>
            <a:endParaRPr lang="en-GB"/>
          </a:p>
        </p:txBody>
      </p:sp>
    </p:spTree>
    <p:extLst>
      <p:ext uri="{BB962C8B-B14F-4D97-AF65-F5344CB8AC3E}">
        <p14:creationId xmlns:p14="http://schemas.microsoft.com/office/powerpoint/2010/main" val="34718102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2A822419-D1C5-4E1E-9D0C-85AE180312A5}" type="datetimeFigureOut">
              <a:rPr lang="en-GB" smtClean="0"/>
              <a:t>27/11/2020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5B13E00-8734-474C-B957-321D8720DE3D}" type="slidenum">
              <a:rPr lang="en-GB" smtClean="0"/>
              <a:t>‹#›</a:t>
            </a:fld>
            <a:endParaRPr lang="en-GB"/>
          </a:p>
        </p:txBody>
      </p:sp>
    </p:spTree>
    <p:extLst>
      <p:ext uri="{BB962C8B-B14F-4D97-AF65-F5344CB8AC3E}">
        <p14:creationId xmlns:p14="http://schemas.microsoft.com/office/powerpoint/2010/main" val="71360147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2A822419-D1C5-4E1E-9D0C-85AE180312A5}" type="datetimeFigureOut">
              <a:rPr lang="en-GB" smtClean="0"/>
              <a:t>27/11/2020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5B13E00-8734-474C-B957-321D8720DE3D}" type="slidenum">
              <a:rPr lang="en-GB" smtClean="0"/>
              <a:t>‹#›</a:t>
            </a:fld>
            <a:endParaRPr lang="en-GB"/>
          </a:p>
        </p:txBody>
      </p:sp>
    </p:spTree>
    <p:extLst>
      <p:ext uri="{BB962C8B-B14F-4D97-AF65-F5344CB8AC3E}">
        <p14:creationId xmlns:p14="http://schemas.microsoft.com/office/powerpoint/2010/main" val="31760905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2A822419-D1C5-4E1E-9D0C-85AE180312A5}" type="datetimeFigureOut">
              <a:rPr lang="en-GB" smtClean="0"/>
              <a:t>27/11/2020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5B13E00-8734-474C-B957-321D8720DE3D}" type="slidenum">
              <a:rPr lang="en-GB" smtClean="0"/>
              <a:t>‹#›</a:t>
            </a:fld>
            <a:endParaRPr lang="en-GB"/>
          </a:p>
        </p:txBody>
      </p:sp>
    </p:spTree>
    <p:extLst>
      <p:ext uri="{BB962C8B-B14F-4D97-AF65-F5344CB8AC3E}">
        <p14:creationId xmlns:p14="http://schemas.microsoft.com/office/powerpoint/2010/main" val="24321982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2A822419-D1C5-4E1E-9D0C-85AE180312A5}" type="datetimeFigureOut">
              <a:rPr lang="en-GB" smtClean="0"/>
              <a:t>27/11/2020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5B13E00-8734-474C-B957-321D8720DE3D}" type="slidenum">
              <a:rPr lang="en-GB" smtClean="0"/>
              <a:t>‹#›</a:t>
            </a:fld>
            <a:endParaRPr lang="en-GB"/>
          </a:p>
        </p:txBody>
      </p:sp>
    </p:spTree>
    <p:extLst>
      <p:ext uri="{BB962C8B-B14F-4D97-AF65-F5344CB8AC3E}">
        <p14:creationId xmlns:p14="http://schemas.microsoft.com/office/powerpoint/2010/main" val="61866321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2A822419-D1C5-4E1E-9D0C-85AE180312A5}" type="datetimeFigureOut">
              <a:rPr lang="en-GB" smtClean="0"/>
              <a:t>27/11/2020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5B13E00-8734-474C-B957-321D8720DE3D}" type="slidenum">
              <a:rPr lang="en-GB" smtClean="0"/>
              <a:t>‹#›</a:t>
            </a:fld>
            <a:endParaRPr lang="en-GB"/>
          </a:p>
        </p:txBody>
      </p:sp>
    </p:spTree>
    <p:extLst>
      <p:ext uri="{BB962C8B-B14F-4D97-AF65-F5344CB8AC3E}">
        <p14:creationId xmlns:p14="http://schemas.microsoft.com/office/powerpoint/2010/main" val="22195448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2A822419-D1C5-4E1E-9D0C-85AE180312A5}" type="datetimeFigureOut">
              <a:rPr lang="en-GB" smtClean="0"/>
              <a:t>27/11/2020</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65B13E00-8734-474C-B957-321D8720DE3D}" type="slidenum">
              <a:rPr lang="en-GB" smtClean="0"/>
              <a:t>‹#›</a:t>
            </a:fld>
            <a:endParaRPr lang="en-GB"/>
          </a:p>
        </p:txBody>
      </p:sp>
    </p:spTree>
    <p:extLst>
      <p:ext uri="{BB962C8B-B14F-4D97-AF65-F5344CB8AC3E}">
        <p14:creationId xmlns:p14="http://schemas.microsoft.com/office/powerpoint/2010/main" val="16076196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2A822419-D1C5-4E1E-9D0C-85AE180312A5}" type="datetimeFigureOut">
              <a:rPr lang="en-GB" smtClean="0"/>
              <a:t>27/11/2020</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5B13E00-8734-474C-B957-321D8720DE3D}" type="slidenum">
              <a:rPr lang="en-GB" smtClean="0"/>
              <a:t>‹#›</a:t>
            </a:fld>
            <a:endParaRPr lang="en-GB"/>
          </a:p>
        </p:txBody>
      </p:sp>
    </p:spTree>
    <p:extLst>
      <p:ext uri="{BB962C8B-B14F-4D97-AF65-F5344CB8AC3E}">
        <p14:creationId xmlns:p14="http://schemas.microsoft.com/office/powerpoint/2010/main" val="22604342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A822419-D1C5-4E1E-9D0C-85AE180312A5}" type="datetimeFigureOut">
              <a:rPr lang="en-GB" smtClean="0"/>
              <a:t>27/11/2020</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65B13E00-8734-474C-B957-321D8720DE3D}" type="slidenum">
              <a:rPr lang="en-GB" smtClean="0"/>
              <a:t>‹#›</a:t>
            </a:fld>
            <a:endParaRPr lang="en-GB"/>
          </a:p>
        </p:txBody>
      </p:sp>
    </p:spTree>
    <p:extLst>
      <p:ext uri="{BB962C8B-B14F-4D97-AF65-F5344CB8AC3E}">
        <p14:creationId xmlns:p14="http://schemas.microsoft.com/office/powerpoint/2010/main" val="20797738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2A822419-D1C5-4E1E-9D0C-85AE180312A5}" type="datetimeFigureOut">
              <a:rPr lang="en-GB" smtClean="0"/>
              <a:t>27/11/2020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5B13E00-8734-474C-B957-321D8720DE3D}" type="slidenum">
              <a:rPr lang="en-GB" smtClean="0"/>
              <a:t>‹#›</a:t>
            </a:fld>
            <a:endParaRPr lang="en-GB"/>
          </a:p>
        </p:txBody>
      </p:sp>
    </p:spTree>
    <p:extLst>
      <p:ext uri="{BB962C8B-B14F-4D97-AF65-F5344CB8AC3E}">
        <p14:creationId xmlns:p14="http://schemas.microsoft.com/office/powerpoint/2010/main" val="267199238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2A822419-D1C5-4E1E-9D0C-85AE180312A5}" type="datetimeFigureOut">
              <a:rPr lang="en-GB" smtClean="0"/>
              <a:t>27/11/2020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5B13E00-8734-474C-B957-321D8720DE3D}" type="slidenum">
              <a:rPr lang="en-GB" smtClean="0"/>
              <a:t>‹#›</a:t>
            </a:fld>
            <a:endParaRPr lang="en-GB"/>
          </a:p>
        </p:txBody>
      </p:sp>
    </p:spTree>
    <p:extLst>
      <p:ext uri="{BB962C8B-B14F-4D97-AF65-F5344CB8AC3E}">
        <p14:creationId xmlns:p14="http://schemas.microsoft.com/office/powerpoint/2010/main" val="38565155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A822419-D1C5-4E1E-9D0C-85AE180312A5}" type="datetimeFigureOut">
              <a:rPr lang="en-GB" smtClean="0"/>
              <a:t>27/11/2020</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5B13E00-8734-474C-B957-321D8720DE3D}" type="slidenum">
              <a:rPr lang="en-GB" smtClean="0"/>
              <a:t>‹#›</a:t>
            </a:fld>
            <a:endParaRPr lang="en-GB"/>
          </a:p>
        </p:txBody>
      </p:sp>
    </p:spTree>
    <p:extLst>
      <p:ext uri="{BB962C8B-B14F-4D97-AF65-F5344CB8AC3E}">
        <p14:creationId xmlns:p14="http://schemas.microsoft.com/office/powerpoint/2010/main" val="194081889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www.google.co.uk/url?sa=i&amp;rct=j&amp;q=&amp;esrc=s&amp;source=images&amp;cd=&amp;cad=rja&amp;uact=8&amp;ved=0ahUKEwiCttvp-LzUAhUHAcAKHSISAjsQjRwIBw&amp;url=http://www.woodlands.staffs.sch.uk/&amp;psig=AFQjCNFhz_a7YinN3qiR2GyGeAQWsJvTlA&amp;ust=1497516215965953" TargetMode="External"/><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2.png"/><Relationship Id="rId4" Type="http://schemas.openxmlformats.org/officeDocument/2006/relationships/hyperlink" Target="http://www.google.co.uk/url?sa=i&amp;rct=j&amp;q=&amp;esrc=s&amp;source=images&amp;cd=&amp;cad=rja&amp;uact=8&amp;ved=0ahUKEwiCttvp-LzUAhUHAcAKHSISAjsQjRwIBw&amp;url=http://www.woodlands.staffs.sch.uk/&amp;psig=AFQjCNFhz_a7YinN3qiR2GyGeAQWsJvTlA&amp;ust=1497516215965953" TargetMode="External"/></Relationships>
</file>

<file path=ppt/slides/_rels/slide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2.png"/><Relationship Id="rId4" Type="http://schemas.openxmlformats.org/officeDocument/2006/relationships/hyperlink" Target="http://www.google.co.uk/url?sa=i&amp;rct=j&amp;q=&amp;esrc=s&amp;source=images&amp;cd=&amp;cad=rja&amp;uact=8&amp;ved=0ahUKEwiCttvp-LzUAhUHAcAKHSISAjsQjRwIBw&amp;url=http://www.woodlands.staffs.sch.uk/&amp;psig=AFQjCNFhz_a7YinN3qiR2GyGeAQWsJvTlA&amp;ust=1497516215965953" TargetMode="External"/></Relationships>
</file>

<file path=ppt/slides/_rels/slide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2.png"/><Relationship Id="rId4" Type="http://schemas.openxmlformats.org/officeDocument/2006/relationships/hyperlink" Target="http://www.google.co.uk/url?sa=i&amp;rct=j&amp;q=&amp;esrc=s&amp;source=images&amp;cd=&amp;cad=rja&amp;uact=8&amp;ved=0ahUKEwiCttvp-LzUAhUHAcAKHSISAjsQjRwIBw&amp;url=http://www.woodlands.staffs.sch.uk/&amp;psig=AFQjCNFhz_a7YinN3qiR2GyGeAQWsJvTlA&amp;ust=1497516215965953" TargetMode="External"/></Relationships>
</file>

<file path=ppt/slides/_rels/slide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2.png"/><Relationship Id="rId4" Type="http://schemas.openxmlformats.org/officeDocument/2006/relationships/hyperlink" Target="http://www.google.co.uk/url?sa=i&amp;rct=j&amp;q=&amp;esrc=s&amp;source=images&amp;cd=&amp;cad=rja&amp;uact=8&amp;ved=0ahUKEwiCttvp-LzUAhUHAcAKHSISAjsQjRwIBw&amp;url=http://www.woodlands.staffs.sch.uk/&amp;psig=AFQjCNFhz_a7YinN3qiR2GyGeAQWsJvTlA&amp;ust=1497516215965953" TargetMode="External"/></Relationships>
</file>

<file path=ppt/slides/_rels/slide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2.png"/><Relationship Id="rId4" Type="http://schemas.openxmlformats.org/officeDocument/2006/relationships/hyperlink" Target="http://www.google.co.uk/url?sa=i&amp;rct=j&amp;q=&amp;esrc=s&amp;source=images&amp;cd=&amp;cad=rja&amp;uact=8&amp;ved=0ahUKEwiCttvp-LzUAhUHAcAKHSISAjsQjRwIBw&amp;url=http://www.woodlands.staffs.sch.uk/&amp;psig=AFQjCNFhz_a7YinN3qiR2GyGeAQWsJvTlA&amp;ust=1497516215965953" TargetMode="External"/></Relationships>
</file>

<file path=ppt/slides/_rels/slide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2.png"/><Relationship Id="rId4" Type="http://schemas.openxmlformats.org/officeDocument/2006/relationships/hyperlink" Target="http://www.google.co.uk/url?sa=i&amp;rct=j&amp;q=&amp;esrc=s&amp;source=images&amp;cd=&amp;cad=rja&amp;uact=8&amp;ved=0ahUKEwiCttvp-LzUAhUHAcAKHSISAjsQjRwIBw&amp;url=http://www.woodlands.staffs.sch.uk/&amp;psig=AFQjCNFhz_a7YinN3qiR2GyGeAQWsJvTlA&amp;ust=1497516215965953" TargetMode="External"/></Relationships>
</file>

<file path=ppt/slides/_rels/slide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2.png"/><Relationship Id="rId4" Type="http://schemas.openxmlformats.org/officeDocument/2006/relationships/hyperlink" Target="http://www.google.co.uk/url?sa=i&amp;rct=j&amp;q=&amp;esrc=s&amp;source=images&amp;cd=&amp;cad=rja&amp;uact=8&amp;ved=0ahUKEwiCttvp-LzUAhUHAcAKHSISAjsQjRwIBw&amp;url=http://www.woodlands.staffs.sch.uk/&amp;psig=AFQjCNFhz_a7YinN3qiR2GyGeAQWsJvTlA&amp;ust=1497516215965953" TargetMode="External"/></Relationships>
</file>

<file path=ppt/slides/_rels/slide1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2.png"/><Relationship Id="rId4" Type="http://schemas.openxmlformats.org/officeDocument/2006/relationships/hyperlink" Target="http://www.google.co.uk/url?sa=i&amp;rct=j&amp;q=&amp;esrc=s&amp;source=images&amp;cd=&amp;cad=rja&amp;uact=8&amp;ved=0ahUKEwiCttvp-LzUAhUHAcAKHSISAjsQjRwIBw&amp;url=http://www.woodlands.staffs.sch.uk/&amp;psig=AFQjCNFhz_a7YinN3qiR2GyGeAQWsJvTlA&amp;ust=1497516215965953" TargetMode="External"/></Relationships>
</file>

<file path=ppt/slides/_rels/slide1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2.png"/><Relationship Id="rId4" Type="http://schemas.openxmlformats.org/officeDocument/2006/relationships/hyperlink" Target="http://www.google.co.uk/url?sa=i&amp;rct=j&amp;q=&amp;esrc=s&amp;source=images&amp;cd=&amp;cad=rja&amp;uact=8&amp;ved=0ahUKEwiCttvp-LzUAhUHAcAKHSISAjsQjRwIBw&amp;url=http://www.woodlands.staffs.sch.uk/&amp;psig=AFQjCNFhz_a7YinN3qiR2GyGeAQWsJvTlA&amp;ust=1497516215965953" TargetMode="External"/></Relationships>
</file>

<file path=ppt/slides/_rels/slide1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2.png"/><Relationship Id="rId4" Type="http://schemas.openxmlformats.org/officeDocument/2006/relationships/hyperlink" Target="http://www.google.co.uk/url?sa=i&amp;rct=j&amp;q=&amp;esrc=s&amp;source=images&amp;cd=&amp;cad=rja&amp;uact=8&amp;ved=0ahUKEwiCttvp-LzUAhUHAcAKHSISAjsQjRwIBw&amp;url=http://www.woodlands.staffs.sch.uk/&amp;psig=AFQjCNFhz_a7YinN3qiR2GyGeAQWsJvTlA&amp;ust=1497516215965953" TargetMode="Externa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2.png"/><Relationship Id="rId4" Type="http://schemas.openxmlformats.org/officeDocument/2006/relationships/hyperlink" Target="http://www.google.co.uk/url?sa=i&amp;rct=j&amp;q=&amp;esrc=s&amp;source=images&amp;cd=&amp;cad=rja&amp;uact=8&amp;ved=0ahUKEwiCttvp-LzUAhUHAcAKHSISAjsQjRwIBw&amp;url=http://www.woodlands.staffs.sch.uk/&amp;psig=AFQjCNFhz_a7YinN3qiR2GyGeAQWsJvTlA&amp;ust=1497516215965953" TargetMode="External"/></Relationships>
</file>

<file path=ppt/slides/_rels/slide2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image" Target="../media/image6.jpeg"/><Relationship Id="rId5" Type="http://schemas.openxmlformats.org/officeDocument/2006/relationships/image" Target="../media/image2.png"/><Relationship Id="rId4" Type="http://schemas.openxmlformats.org/officeDocument/2006/relationships/hyperlink" Target="http://www.google.co.uk/url?sa=i&amp;rct=j&amp;q=&amp;esrc=s&amp;source=images&amp;cd=&amp;cad=rja&amp;uact=8&amp;ved=0ahUKEwiCttvp-LzUAhUHAcAKHSISAjsQjRwIBw&amp;url=http://www.woodlands.staffs.sch.uk/&amp;psig=AFQjCNFhz_a7YinN3qiR2GyGeAQWsJvTlA&amp;ust=1497516215965953" TargetMode="External"/></Relationships>
</file>

<file path=ppt/slides/_rels/slide2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2.png"/><Relationship Id="rId4" Type="http://schemas.openxmlformats.org/officeDocument/2006/relationships/hyperlink" Target="http://www.google.co.uk/url?sa=i&amp;rct=j&amp;q=&amp;esrc=s&amp;source=images&amp;cd=&amp;cad=rja&amp;uact=8&amp;ved=0ahUKEwiCttvp-LzUAhUHAcAKHSISAjsQjRwIBw&amp;url=http://www.woodlands.staffs.sch.uk/&amp;psig=AFQjCNFhz_a7YinN3qiR2GyGeAQWsJvTlA&amp;ust=1497516215965953" TargetMode="Externa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image" Target="../media/image4.jpeg"/><Relationship Id="rId5" Type="http://schemas.openxmlformats.org/officeDocument/2006/relationships/image" Target="../media/image2.png"/><Relationship Id="rId4" Type="http://schemas.openxmlformats.org/officeDocument/2006/relationships/hyperlink" Target="http://www.google.co.uk/url?sa=i&amp;rct=j&amp;q=&amp;esrc=s&amp;source=images&amp;cd=&amp;cad=rja&amp;uact=8&amp;ved=0ahUKEwiCttvp-LzUAhUHAcAKHSISAjsQjRwIBw&amp;url=http://www.woodlands.staffs.sch.uk/&amp;psig=AFQjCNFhz_a7YinN3qiR2GyGeAQWsJvTlA&amp;ust=1497516215965953" TargetMode="Externa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2.png"/><Relationship Id="rId4" Type="http://schemas.openxmlformats.org/officeDocument/2006/relationships/hyperlink" Target="http://www.google.co.uk/url?sa=i&amp;rct=j&amp;q=&amp;esrc=s&amp;source=images&amp;cd=&amp;cad=rja&amp;uact=8&amp;ved=0ahUKEwiCttvp-LzUAhUHAcAKHSISAjsQjRwIBw&amp;url=http://www.woodlands.staffs.sch.uk/&amp;psig=AFQjCNFhz_a7YinN3qiR2GyGeAQWsJvTlA&amp;ust=1497516215965953" TargetMode="External"/></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image" Target="../media/image5.jpeg"/><Relationship Id="rId5" Type="http://schemas.openxmlformats.org/officeDocument/2006/relationships/image" Target="../media/image2.png"/><Relationship Id="rId4" Type="http://schemas.openxmlformats.org/officeDocument/2006/relationships/hyperlink" Target="http://www.google.co.uk/url?sa=i&amp;rct=j&amp;q=&amp;esrc=s&amp;source=images&amp;cd=&amp;cad=rja&amp;uact=8&amp;ved=0ahUKEwiCttvp-LzUAhUHAcAKHSISAjsQjRwIBw&amp;url=http://www.woodlands.staffs.sch.uk/&amp;psig=AFQjCNFhz_a7YinN3qiR2GyGeAQWsJvTlA&amp;ust=1497516215965953"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6" y="-2664844"/>
            <a:ext cx="6853690" cy="12191998"/>
          </a:xfrm>
          <a:prstGeom prst="rect">
            <a:avLst/>
          </a:prstGeom>
        </p:spPr>
      </p:pic>
      <p:sp>
        <p:nvSpPr>
          <p:cNvPr id="3" name="TextBox 2"/>
          <p:cNvSpPr txBox="1"/>
          <p:nvPr/>
        </p:nvSpPr>
        <p:spPr>
          <a:xfrm>
            <a:off x="2839452" y="1043216"/>
            <a:ext cx="6645032" cy="2862322"/>
          </a:xfrm>
          <a:prstGeom prst="rect">
            <a:avLst/>
          </a:prstGeom>
          <a:noFill/>
        </p:spPr>
        <p:txBody>
          <a:bodyPr wrap="square" rtlCol="0">
            <a:spAutoFit/>
          </a:bodyPr>
          <a:lstStyle/>
          <a:p>
            <a:pPr algn="ctr"/>
            <a:r>
              <a:rPr lang="en-GB" sz="6600" dirty="0" smtClean="0">
                <a:solidFill>
                  <a:srgbClr val="FF0000"/>
                </a:solidFill>
                <a:latin typeface="Comic Sans MS" panose="030F0702030302020204" pitchFamily="66" charset="0"/>
              </a:rPr>
              <a:t>Wow Assembly</a:t>
            </a:r>
            <a:r>
              <a:rPr lang="en-GB" sz="6600" dirty="0">
                <a:solidFill>
                  <a:srgbClr val="FF0000"/>
                </a:solidFill>
                <a:latin typeface="Comic Sans MS" panose="030F0702030302020204" pitchFamily="66" charset="0"/>
              </a:rPr>
              <a:t>:</a:t>
            </a:r>
            <a:endParaRPr lang="en-GB" sz="6600" dirty="0" smtClean="0">
              <a:solidFill>
                <a:srgbClr val="FF0000"/>
              </a:solidFill>
              <a:latin typeface="Comic Sans MS" panose="030F0702030302020204" pitchFamily="66" charset="0"/>
            </a:endParaRPr>
          </a:p>
          <a:p>
            <a:r>
              <a:rPr lang="en-GB" sz="4800" dirty="0" smtClean="0">
                <a:latin typeface="Comic Sans MS" panose="030F0702030302020204" pitchFamily="66" charset="0"/>
              </a:rPr>
              <a:t>Friday 27</a:t>
            </a:r>
            <a:r>
              <a:rPr lang="en-GB" sz="4800" baseline="30000" dirty="0" smtClean="0">
                <a:latin typeface="Comic Sans MS" panose="030F0702030302020204" pitchFamily="66" charset="0"/>
              </a:rPr>
              <a:t>th</a:t>
            </a:r>
            <a:r>
              <a:rPr lang="en-GB" sz="4800" dirty="0" smtClean="0">
                <a:latin typeface="Comic Sans MS" panose="030F0702030302020204" pitchFamily="66" charset="0"/>
              </a:rPr>
              <a:t> November</a:t>
            </a:r>
          </a:p>
          <a:p>
            <a:endParaRPr lang="en-GB" sz="6600" dirty="0">
              <a:latin typeface="Comic Sans MS" panose="030F0702030302020204" pitchFamily="66" charset="0"/>
            </a:endParaRPr>
          </a:p>
        </p:txBody>
      </p:sp>
      <p:pic>
        <p:nvPicPr>
          <p:cNvPr id="4" name="Picture 6" descr="Image result for the woodlands community primary school logo">
            <a:hlinkClick r:id="rId3"/>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628811" y="3212789"/>
            <a:ext cx="2686390" cy="2507299"/>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4"/>
          <p:cNvPicPr>
            <a:picLocks noChangeAspect="1"/>
          </p:cNvPicPr>
          <p:nvPr/>
        </p:nvPicPr>
        <p:blipFill>
          <a:blip r:embed="rId5"/>
          <a:stretch>
            <a:fillRect/>
          </a:stretch>
        </p:blipFill>
        <p:spPr>
          <a:xfrm>
            <a:off x="1058145" y="4304374"/>
            <a:ext cx="1657350" cy="1743075"/>
          </a:xfrm>
          <a:prstGeom prst="rect">
            <a:avLst/>
          </a:prstGeom>
        </p:spPr>
      </p:pic>
      <p:pic>
        <p:nvPicPr>
          <p:cNvPr id="6" name="Picture 5"/>
          <p:cNvPicPr>
            <a:picLocks noChangeAspect="1"/>
          </p:cNvPicPr>
          <p:nvPr/>
        </p:nvPicPr>
        <p:blipFill>
          <a:blip r:embed="rId5"/>
          <a:stretch>
            <a:fillRect/>
          </a:stretch>
        </p:blipFill>
        <p:spPr>
          <a:xfrm>
            <a:off x="9484484" y="4304375"/>
            <a:ext cx="1657350" cy="1743075"/>
          </a:xfrm>
          <a:prstGeom prst="rect">
            <a:avLst/>
          </a:prstGeom>
        </p:spPr>
      </p:pic>
    </p:spTree>
    <p:extLst>
      <p:ext uri="{BB962C8B-B14F-4D97-AF65-F5344CB8AC3E}">
        <p14:creationId xmlns:p14="http://schemas.microsoft.com/office/powerpoint/2010/main" val="408078728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6" y="-2664844"/>
            <a:ext cx="6853690" cy="12191998"/>
          </a:xfrm>
          <a:prstGeom prst="rect">
            <a:avLst/>
          </a:prstGeom>
        </p:spPr>
      </p:pic>
      <p:sp>
        <p:nvSpPr>
          <p:cNvPr id="3" name="TextBox 2"/>
          <p:cNvSpPr txBox="1"/>
          <p:nvPr/>
        </p:nvSpPr>
        <p:spPr>
          <a:xfrm>
            <a:off x="1132764" y="1011236"/>
            <a:ext cx="9744502" cy="4955203"/>
          </a:xfrm>
          <a:prstGeom prst="rect">
            <a:avLst/>
          </a:prstGeom>
          <a:noFill/>
        </p:spPr>
        <p:txBody>
          <a:bodyPr wrap="square" rtlCol="0">
            <a:spAutoFit/>
          </a:bodyPr>
          <a:lstStyle/>
          <a:p>
            <a:pPr algn="ctr"/>
            <a:r>
              <a:rPr lang="en-GB" sz="6600" dirty="0" smtClean="0">
                <a:latin typeface="Comic Sans MS" panose="030F0702030302020204" pitchFamily="66" charset="0"/>
              </a:rPr>
              <a:t>Elm</a:t>
            </a:r>
          </a:p>
          <a:p>
            <a:pPr algn="ctr"/>
            <a:r>
              <a:rPr lang="en-GB" sz="6600" dirty="0" smtClean="0">
                <a:solidFill>
                  <a:srgbClr val="CC0099"/>
                </a:solidFill>
                <a:latin typeface="Comic Sans MS" panose="030F0702030302020204" pitchFamily="66" charset="0"/>
              </a:rPr>
              <a:t>Carla</a:t>
            </a:r>
          </a:p>
          <a:p>
            <a:pPr algn="ctr"/>
            <a:endParaRPr lang="en-GB" sz="1600" dirty="0" smtClean="0">
              <a:latin typeface="Comic Sans MS" panose="030F0702030302020204" pitchFamily="66" charset="0"/>
            </a:endParaRPr>
          </a:p>
          <a:p>
            <a:pPr algn="ctr"/>
            <a:r>
              <a:rPr lang="en-GB" sz="2400" dirty="0" smtClean="0">
                <a:latin typeface="Comic Sans MS" panose="030F0702030302020204" pitchFamily="66" charset="0"/>
              </a:rPr>
              <a:t>For</a:t>
            </a:r>
          </a:p>
          <a:p>
            <a:pPr algn="ctr"/>
            <a:r>
              <a:rPr lang="en-GB" sz="2400" dirty="0" smtClean="0">
                <a:latin typeface="Comic Sans MS" panose="030F0702030302020204" pitchFamily="66" charset="0"/>
              </a:rPr>
              <a:t>Working hard in all lessons, showing resilience and being kind and helpful!</a:t>
            </a:r>
          </a:p>
          <a:p>
            <a:pPr algn="ctr"/>
            <a:endParaRPr lang="en-GB" sz="2400" b="1" dirty="0" smtClean="0">
              <a:solidFill>
                <a:srgbClr val="0070C0"/>
              </a:solidFill>
              <a:latin typeface="Lucida Handwriting" panose="03010101010101010101" pitchFamily="66" charset="0"/>
            </a:endParaRPr>
          </a:p>
          <a:p>
            <a:pPr algn="ctr"/>
            <a:endParaRPr lang="en-GB" sz="2400" b="1" dirty="0">
              <a:solidFill>
                <a:srgbClr val="0070C0"/>
              </a:solidFill>
              <a:latin typeface="Lucida Handwriting" panose="03010101010101010101" pitchFamily="66" charset="0"/>
            </a:endParaRPr>
          </a:p>
          <a:p>
            <a:pPr algn="ctr"/>
            <a:r>
              <a:rPr lang="en-GB" sz="2400" b="1" dirty="0" smtClean="0">
                <a:solidFill>
                  <a:srgbClr val="0070C0"/>
                </a:solidFill>
                <a:latin typeface="Lucida Handwriting" panose="03010101010101010101" pitchFamily="66" charset="0"/>
              </a:rPr>
              <a:t>Miss Brady                                    27/11/20</a:t>
            </a:r>
            <a:endParaRPr lang="en-GB" sz="2400" b="1" dirty="0">
              <a:solidFill>
                <a:srgbClr val="0070C0"/>
              </a:solidFill>
              <a:latin typeface="Lucida Handwriting" panose="03010101010101010101" pitchFamily="66" charset="0"/>
            </a:endParaRPr>
          </a:p>
          <a:p>
            <a:pPr algn="ctr"/>
            <a:endParaRPr lang="en-GB" sz="2400" dirty="0">
              <a:latin typeface="Comic Sans MS" panose="030F0702030302020204" pitchFamily="66" charset="0"/>
            </a:endParaRPr>
          </a:p>
        </p:txBody>
      </p:sp>
      <p:pic>
        <p:nvPicPr>
          <p:cNvPr id="4" name="Picture 3"/>
          <p:cNvPicPr>
            <a:picLocks noChangeAspect="1"/>
          </p:cNvPicPr>
          <p:nvPr/>
        </p:nvPicPr>
        <p:blipFill>
          <a:blip r:embed="rId3"/>
          <a:stretch>
            <a:fillRect/>
          </a:stretch>
        </p:blipFill>
        <p:spPr>
          <a:xfrm>
            <a:off x="9484484" y="824196"/>
            <a:ext cx="1657350" cy="1743075"/>
          </a:xfrm>
          <a:prstGeom prst="rect">
            <a:avLst/>
          </a:prstGeom>
        </p:spPr>
      </p:pic>
      <p:pic>
        <p:nvPicPr>
          <p:cNvPr id="5" name="Picture 6" descr="Image result for the woodlands community primary school logo">
            <a:hlinkClick r:id="rId4"/>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32764" y="824196"/>
            <a:ext cx="1758342" cy="16411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2624539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6" y="-2664844"/>
            <a:ext cx="6853690" cy="12191998"/>
          </a:xfrm>
          <a:prstGeom prst="rect">
            <a:avLst/>
          </a:prstGeom>
        </p:spPr>
      </p:pic>
      <p:sp>
        <p:nvSpPr>
          <p:cNvPr id="3" name="TextBox 2"/>
          <p:cNvSpPr txBox="1"/>
          <p:nvPr/>
        </p:nvSpPr>
        <p:spPr>
          <a:xfrm>
            <a:off x="1132764" y="1011236"/>
            <a:ext cx="9744502" cy="5324535"/>
          </a:xfrm>
          <a:prstGeom prst="rect">
            <a:avLst/>
          </a:prstGeom>
          <a:noFill/>
        </p:spPr>
        <p:txBody>
          <a:bodyPr wrap="square" rtlCol="0">
            <a:spAutoFit/>
          </a:bodyPr>
          <a:lstStyle/>
          <a:p>
            <a:pPr algn="ctr"/>
            <a:r>
              <a:rPr lang="en-GB" sz="6600" dirty="0" smtClean="0">
                <a:latin typeface="Comic Sans MS" panose="030F0702030302020204" pitchFamily="66" charset="0"/>
              </a:rPr>
              <a:t>Birch</a:t>
            </a:r>
          </a:p>
          <a:p>
            <a:pPr algn="ctr"/>
            <a:r>
              <a:rPr lang="en-GB" sz="6600" dirty="0" err="1" smtClean="0">
                <a:solidFill>
                  <a:srgbClr val="CC0099"/>
                </a:solidFill>
                <a:latin typeface="Comic Sans MS" panose="030F0702030302020204" pitchFamily="66" charset="0"/>
              </a:rPr>
              <a:t>Issac</a:t>
            </a:r>
            <a:endParaRPr lang="en-GB" sz="6600" dirty="0" smtClean="0">
              <a:solidFill>
                <a:srgbClr val="CC0099"/>
              </a:solidFill>
              <a:latin typeface="Comic Sans MS" panose="030F0702030302020204" pitchFamily="66" charset="0"/>
            </a:endParaRPr>
          </a:p>
          <a:p>
            <a:pPr algn="ctr"/>
            <a:endParaRPr lang="en-GB" sz="1600" dirty="0" smtClean="0">
              <a:latin typeface="Comic Sans MS" panose="030F0702030302020204" pitchFamily="66" charset="0"/>
            </a:endParaRPr>
          </a:p>
          <a:p>
            <a:pPr algn="ctr"/>
            <a:r>
              <a:rPr lang="en-GB" sz="2400" dirty="0" smtClean="0">
                <a:latin typeface="Comic Sans MS" panose="030F0702030302020204" pitchFamily="66" charset="0"/>
              </a:rPr>
              <a:t>For</a:t>
            </a:r>
          </a:p>
          <a:p>
            <a:pPr algn="ctr"/>
            <a:r>
              <a:rPr lang="en-GB" sz="2400" dirty="0" smtClean="0">
                <a:latin typeface="Comic Sans MS" panose="030F0702030302020204" pitchFamily="66" charset="0"/>
              </a:rPr>
              <a:t>Demonstrating excellent communication and teamwork skills during our Forest day. </a:t>
            </a:r>
            <a:r>
              <a:rPr lang="en-GB" sz="2400" dirty="0" err="1" smtClean="0">
                <a:latin typeface="Comic Sans MS" panose="030F0702030302020204" pitchFamily="66" charset="0"/>
              </a:rPr>
              <a:t>Issac</a:t>
            </a:r>
            <a:r>
              <a:rPr lang="en-GB" sz="2400" dirty="0" smtClean="0">
                <a:latin typeface="Comic Sans MS" panose="030F0702030302020204" pitchFamily="66" charset="0"/>
              </a:rPr>
              <a:t> is a fantastic listener and always shows kindness and empathy to all children! We are very lucky to have you in our class </a:t>
            </a:r>
            <a:r>
              <a:rPr lang="en-GB" sz="2400" dirty="0" err="1" smtClean="0">
                <a:latin typeface="Comic Sans MS" panose="030F0702030302020204" pitchFamily="66" charset="0"/>
              </a:rPr>
              <a:t>Issac</a:t>
            </a:r>
            <a:r>
              <a:rPr lang="en-GB" sz="2400" dirty="0" smtClean="0">
                <a:latin typeface="Comic Sans MS" panose="030F0702030302020204" pitchFamily="66" charset="0"/>
              </a:rPr>
              <a:t>!</a:t>
            </a:r>
            <a:endParaRPr lang="en-GB" sz="2400" b="1" dirty="0" smtClean="0">
              <a:solidFill>
                <a:srgbClr val="0070C0"/>
              </a:solidFill>
              <a:latin typeface="Lucida Handwriting" panose="03010101010101010101" pitchFamily="66" charset="0"/>
            </a:endParaRPr>
          </a:p>
          <a:p>
            <a:pPr algn="ctr"/>
            <a:endParaRPr lang="en-GB" sz="2400" b="1" dirty="0">
              <a:solidFill>
                <a:srgbClr val="0070C0"/>
              </a:solidFill>
              <a:latin typeface="Lucida Handwriting" panose="03010101010101010101" pitchFamily="66" charset="0"/>
            </a:endParaRPr>
          </a:p>
          <a:p>
            <a:pPr algn="ctr"/>
            <a:r>
              <a:rPr lang="en-GB" sz="2400" b="1" dirty="0" smtClean="0">
                <a:solidFill>
                  <a:srgbClr val="0070C0"/>
                </a:solidFill>
                <a:latin typeface="Lucida Handwriting" panose="03010101010101010101" pitchFamily="66" charset="0"/>
              </a:rPr>
              <a:t>Miss Hewitt                                  26 /11 </a:t>
            </a:r>
            <a:r>
              <a:rPr lang="en-GB" sz="2400" b="1" dirty="0">
                <a:solidFill>
                  <a:srgbClr val="0070C0"/>
                </a:solidFill>
                <a:latin typeface="Lucida Handwriting" panose="03010101010101010101" pitchFamily="66" charset="0"/>
              </a:rPr>
              <a:t>/20</a:t>
            </a:r>
          </a:p>
          <a:p>
            <a:pPr algn="ctr"/>
            <a:endParaRPr lang="en-GB" sz="2400" dirty="0">
              <a:latin typeface="Comic Sans MS" panose="030F0702030302020204" pitchFamily="66" charset="0"/>
            </a:endParaRPr>
          </a:p>
        </p:txBody>
      </p:sp>
      <p:pic>
        <p:nvPicPr>
          <p:cNvPr id="4" name="Picture 3"/>
          <p:cNvPicPr>
            <a:picLocks noChangeAspect="1"/>
          </p:cNvPicPr>
          <p:nvPr/>
        </p:nvPicPr>
        <p:blipFill>
          <a:blip r:embed="rId3"/>
          <a:stretch>
            <a:fillRect/>
          </a:stretch>
        </p:blipFill>
        <p:spPr>
          <a:xfrm>
            <a:off x="9484484" y="824196"/>
            <a:ext cx="1657350" cy="1743075"/>
          </a:xfrm>
          <a:prstGeom prst="rect">
            <a:avLst/>
          </a:prstGeom>
        </p:spPr>
      </p:pic>
      <p:pic>
        <p:nvPicPr>
          <p:cNvPr id="5" name="Picture 6" descr="Image result for the woodlands community primary school logo">
            <a:hlinkClick r:id="rId4"/>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32764" y="824196"/>
            <a:ext cx="1758342" cy="16411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99241299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6" y="-2664844"/>
            <a:ext cx="6853690" cy="12191998"/>
          </a:xfrm>
          <a:prstGeom prst="rect">
            <a:avLst/>
          </a:prstGeom>
        </p:spPr>
      </p:pic>
      <p:sp>
        <p:nvSpPr>
          <p:cNvPr id="3" name="TextBox 2"/>
          <p:cNvSpPr txBox="1"/>
          <p:nvPr/>
        </p:nvSpPr>
        <p:spPr>
          <a:xfrm>
            <a:off x="1132764" y="1011236"/>
            <a:ext cx="9744502" cy="5324535"/>
          </a:xfrm>
          <a:prstGeom prst="rect">
            <a:avLst/>
          </a:prstGeom>
          <a:noFill/>
        </p:spPr>
        <p:txBody>
          <a:bodyPr wrap="square" rtlCol="0">
            <a:spAutoFit/>
          </a:bodyPr>
          <a:lstStyle/>
          <a:p>
            <a:pPr algn="ctr"/>
            <a:r>
              <a:rPr lang="en-GB" sz="6600" dirty="0" smtClean="0">
                <a:latin typeface="Comic Sans MS" panose="030F0702030302020204" pitchFamily="66" charset="0"/>
              </a:rPr>
              <a:t>Pine</a:t>
            </a:r>
          </a:p>
          <a:p>
            <a:pPr algn="ctr"/>
            <a:r>
              <a:rPr lang="en-GB" sz="6600" dirty="0" smtClean="0">
                <a:solidFill>
                  <a:srgbClr val="CC0099"/>
                </a:solidFill>
                <a:latin typeface="Comic Sans MS" panose="030F0702030302020204" pitchFamily="66" charset="0"/>
              </a:rPr>
              <a:t>Vinny</a:t>
            </a:r>
          </a:p>
          <a:p>
            <a:pPr algn="ctr"/>
            <a:endParaRPr lang="en-GB" sz="1600" dirty="0" smtClean="0">
              <a:latin typeface="Comic Sans MS" panose="030F0702030302020204" pitchFamily="66" charset="0"/>
            </a:endParaRPr>
          </a:p>
          <a:p>
            <a:pPr algn="ctr"/>
            <a:r>
              <a:rPr lang="en-GB" sz="2400" dirty="0" smtClean="0">
                <a:latin typeface="Comic Sans MS" panose="030F0702030302020204" pitchFamily="66" charset="0"/>
              </a:rPr>
              <a:t>For excellent communication and team work skills during Forest Day when completing the parachute activity. Vinny explained to others how to keep the ball from falling off the parachute. Well done </a:t>
            </a:r>
            <a:r>
              <a:rPr lang="en-GB" sz="2400" dirty="0" smtClean="0">
                <a:latin typeface="Comic Sans MS" panose="030F0702030302020204" pitchFamily="66" charset="0"/>
                <a:sym typeface="Wingdings" panose="05000000000000000000" pitchFamily="2" charset="2"/>
              </a:rPr>
              <a:t></a:t>
            </a:r>
            <a:endParaRPr lang="en-GB" sz="2400" dirty="0" smtClean="0">
              <a:latin typeface="Comic Sans MS" panose="030F0702030302020204" pitchFamily="66" charset="0"/>
            </a:endParaRPr>
          </a:p>
          <a:p>
            <a:pPr algn="ctr"/>
            <a:endParaRPr lang="en-GB" sz="2400" b="1" dirty="0" smtClean="0">
              <a:solidFill>
                <a:srgbClr val="0070C0"/>
              </a:solidFill>
              <a:latin typeface="Lucida Handwriting" panose="03010101010101010101" pitchFamily="66" charset="0"/>
            </a:endParaRPr>
          </a:p>
          <a:p>
            <a:pPr algn="ctr"/>
            <a:endParaRPr lang="en-GB" sz="2400" b="1" dirty="0">
              <a:solidFill>
                <a:srgbClr val="0070C0"/>
              </a:solidFill>
              <a:latin typeface="Lucida Handwriting" panose="03010101010101010101" pitchFamily="66" charset="0"/>
            </a:endParaRPr>
          </a:p>
          <a:p>
            <a:pPr algn="ctr"/>
            <a:r>
              <a:rPr lang="en-GB" sz="2400" b="1" dirty="0" smtClean="0">
                <a:solidFill>
                  <a:srgbClr val="0070C0"/>
                </a:solidFill>
                <a:latin typeface="Lucida Handwriting" panose="03010101010101010101" pitchFamily="66" charset="0"/>
              </a:rPr>
              <a:t>Mrs Leedham-Hawkes                                    27 /11 </a:t>
            </a:r>
            <a:r>
              <a:rPr lang="en-GB" sz="2400" b="1" dirty="0">
                <a:solidFill>
                  <a:srgbClr val="0070C0"/>
                </a:solidFill>
                <a:latin typeface="Lucida Handwriting" panose="03010101010101010101" pitchFamily="66" charset="0"/>
              </a:rPr>
              <a:t>/20</a:t>
            </a:r>
          </a:p>
          <a:p>
            <a:pPr algn="ctr"/>
            <a:endParaRPr lang="en-GB" sz="2400" dirty="0">
              <a:latin typeface="Comic Sans MS" panose="030F0702030302020204" pitchFamily="66" charset="0"/>
            </a:endParaRPr>
          </a:p>
        </p:txBody>
      </p:sp>
      <p:pic>
        <p:nvPicPr>
          <p:cNvPr id="4" name="Picture 3"/>
          <p:cNvPicPr>
            <a:picLocks noChangeAspect="1"/>
          </p:cNvPicPr>
          <p:nvPr/>
        </p:nvPicPr>
        <p:blipFill>
          <a:blip r:embed="rId3"/>
          <a:stretch>
            <a:fillRect/>
          </a:stretch>
        </p:blipFill>
        <p:spPr>
          <a:xfrm>
            <a:off x="9484484" y="824196"/>
            <a:ext cx="1657350" cy="1743075"/>
          </a:xfrm>
          <a:prstGeom prst="rect">
            <a:avLst/>
          </a:prstGeom>
        </p:spPr>
      </p:pic>
      <p:pic>
        <p:nvPicPr>
          <p:cNvPr id="5" name="Picture 6" descr="Image result for the woodlands community primary school logo">
            <a:hlinkClick r:id="rId4"/>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32764" y="824196"/>
            <a:ext cx="1758342" cy="16411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5323164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6" y="-2664844"/>
            <a:ext cx="6853690" cy="12191998"/>
          </a:xfrm>
          <a:prstGeom prst="rect">
            <a:avLst/>
          </a:prstGeom>
        </p:spPr>
      </p:pic>
      <p:sp>
        <p:nvSpPr>
          <p:cNvPr id="3" name="TextBox 2"/>
          <p:cNvSpPr txBox="1"/>
          <p:nvPr/>
        </p:nvSpPr>
        <p:spPr>
          <a:xfrm>
            <a:off x="949884" y="1076550"/>
            <a:ext cx="9744502" cy="4585871"/>
          </a:xfrm>
          <a:prstGeom prst="rect">
            <a:avLst/>
          </a:prstGeom>
          <a:noFill/>
        </p:spPr>
        <p:txBody>
          <a:bodyPr wrap="square" rtlCol="0">
            <a:spAutoFit/>
          </a:bodyPr>
          <a:lstStyle/>
          <a:p>
            <a:pPr algn="ctr"/>
            <a:r>
              <a:rPr lang="en-GB" sz="6600" dirty="0" smtClean="0">
                <a:latin typeface="Comic Sans MS" panose="030F0702030302020204" pitchFamily="66" charset="0"/>
              </a:rPr>
              <a:t>Maple</a:t>
            </a:r>
          </a:p>
          <a:p>
            <a:pPr algn="ctr"/>
            <a:r>
              <a:rPr lang="en-GB" sz="6600" dirty="0" smtClean="0">
                <a:solidFill>
                  <a:srgbClr val="CC0099"/>
                </a:solidFill>
                <a:latin typeface="Comic Sans MS" panose="030F0702030302020204" pitchFamily="66" charset="0"/>
              </a:rPr>
              <a:t>Charlie</a:t>
            </a:r>
          </a:p>
          <a:p>
            <a:pPr algn="ctr"/>
            <a:endParaRPr lang="en-GB" sz="1600" dirty="0" smtClean="0">
              <a:latin typeface="Comic Sans MS" panose="030F0702030302020204" pitchFamily="66" charset="0"/>
            </a:endParaRPr>
          </a:p>
          <a:p>
            <a:pPr algn="ctr"/>
            <a:r>
              <a:rPr lang="en-GB" sz="2400" dirty="0" smtClean="0">
                <a:latin typeface="Comic Sans MS" panose="030F0702030302020204" pitchFamily="66" charset="0"/>
              </a:rPr>
              <a:t>For fantastic home learning.</a:t>
            </a:r>
          </a:p>
          <a:p>
            <a:pPr algn="ctr"/>
            <a:endParaRPr lang="en-GB" sz="2400" b="1" dirty="0" smtClean="0">
              <a:solidFill>
                <a:srgbClr val="0070C0"/>
              </a:solidFill>
              <a:latin typeface="Lucida Handwriting" panose="03010101010101010101" pitchFamily="66" charset="0"/>
            </a:endParaRPr>
          </a:p>
          <a:p>
            <a:pPr algn="ctr"/>
            <a:endParaRPr lang="en-GB" sz="2400" b="1" dirty="0">
              <a:solidFill>
                <a:srgbClr val="0070C0"/>
              </a:solidFill>
              <a:latin typeface="Lucida Handwriting" panose="03010101010101010101" pitchFamily="66" charset="0"/>
            </a:endParaRPr>
          </a:p>
          <a:p>
            <a:pPr algn="ctr"/>
            <a:r>
              <a:rPr lang="en-GB" sz="2400" b="1" dirty="0" smtClean="0">
                <a:solidFill>
                  <a:srgbClr val="0070C0"/>
                </a:solidFill>
                <a:latin typeface="Lucida Handwriting" panose="03010101010101010101" pitchFamily="66" charset="0"/>
              </a:rPr>
              <a:t>Miss Dawson                                  27.11.2020</a:t>
            </a:r>
            <a:endParaRPr lang="en-GB" sz="2400" b="1" dirty="0">
              <a:solidFill>
                <a:srgbClr val="0070C0"/>
              </a:solidFill>
              <a:latin typeface="Lucida Handwriting" panose="03010101010101010101" pitchFamily="66" charset="0"/>
            </a:endParaRPr>
          </a:p>
          <a:p>
            <a:pPr algn="ctr"/>
            <a:endParaRPr lang="en-GB" sz="2400" b="1" dirty="0">
              <a:solidFill>
                <a:srgbClr val="0070C0"/>
              </a:solidFill>
              <a:latin typeface="Lucida Handwriting" panose="03010101010101010101" pitchFamily="66" charset="0"/>
            </a:endParaRPr>
          </a:p>
          <a:p>
            <a:pPr algn="ctr"/>
            <a:endParaRPr lang="en-GB" sz="2400" dirty="0">
              <a:latin typeface="Comic Sans MS" panose="030F0702030302020204" pitchFamily="66" charset="0"/>
            </a:endParaRPr>
          </a:p>
        </p:txBody>
      </p:sp>
      <p:pic>
        <p:nvPicPr>
          <p:cNvPr id="4" name="Picture 3"/>
          <p:cNvPicPr>
            <a:picLocks noChangeAspect="1"/>
          </p:cNvPicPr>
          <p:nvPr/>
        </p:nvPicPr>
        <p:blipFill>
          <a:blip r:embed="rId3"/>
          <a:stretch>
            <a:fillRect/>
          </a:stretch>
        </p:blipFill>
        <p:spPr>
          <a:xfrm>
            <a:off x="9484484" y="824196"/>
            <a:ext cx="1657350" cy="1743075"/>
          </a:xfrm>
          <a:prstGeom prst="rect">
            <a:avLst/>
          </a:prstGeom>
        </p:spPr>
      </p:pic>
      <p:pic>
        <p:nvPicPr>
          <p:cNvPr id="5" name="Picture 6" descr="Image result for the woodlands community primary school logo">
            <a:hlinkClick r:id="rId4"/>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32764" y="824196"/>
            <a:ext cx="1758342" cy="16411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38348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4" y="-2664844"/>
            <a:ext cx="6853690" cy="12191998"/>
          </a:xfrm>
          <a:prstGeom prst="rect">
            <a:avLst/>
          </a:prstGeom>
        </p:spPr>
      </p:pic>
      <p:sp>
        <p:nvSpPr>
          <p:cNvPr id="3" name="TextBox 2"/>
          <p:cNvSpPr txBox="1"/>
          <p:nvPr/>
        </p:nvSpPr>
        <p:spPr>
          <a:xfrm>
            <a:off x="1223747" y="824196"/>
            <a:ext cx="9744502" cy="830997"/>
          </a:xfrm>
          <a:prstGeom prst="rect">
            <a:avLst/>
          </a:prstGeom>
          <a:noFill/>
        </p:spPr>
        <p:txBody>
          <a:bodyPr wrap="square" rtlCol="0">
            <a:spAutoFit/>
          </a:bodyPr>
          <a:lstStyle/>
          <a:p>
            <a:pPr algn="ctr"/>
            <a:r>
              <a:rPr lang="en-GB" sz="4800" u="sng" dirty="0" smtClean="0">
                <a:latin typeface="Comic Sans MS" panose="030F0702030302020204" pitchFamily="66" charset="0"/>
              </a:rPr>
              <a:t>Maple Wow Work</a:t>
            </a:r>
          </a:p>
        </p:txBody>
      </p:sp>
      <p:pic>
        <p:nvPicPr>
          <p:cNvPr id="4" name="Picture 3"/>
          <p:cNvPicPr>
            <a:picLocks noChangeAspect="1"/>
          </p:cNvPicPr>
          <p:nvPr/>
        </p:nvPicPr>
        <p:blipFill>
          <a:blip r:embed="rId3"/>
          <a:stretch>
            <a:fillRect/>
          </a:stretch>
        </p:blipFill>
        <p:spPr>
          <a:xfrm>
            <a:off x="10325741" y="797142"/>
            <a:ext cx="805928" cy="847614"/>
          </a:xfrm>
          <a:prstGeom prst="rect">
            <a:avLst/>
          </a:prstGeom>
        </p:spPr>
      </p:pic>
      <p:pic>
        <p:nvPicPr>
          <p:cNvPr id="5" name="Picture 6" descr="Image result for the woodlands community primary school logo">
            <a:hlinkClick r:id="rId4"/>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1132764" y="824196"/>
            <a:ext cx="873457" cy="815227"/>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5"/>
          <p:cNvSpPr txBox="1"/>
          <p:nvPr/>
        </p:nvSpPr>
        <p:spPr>
          <a:xfrm>
            <a:off x="1319349" y="1920240"/>
            <a:ext cx="2168434" cy="2677656"/>
          </a:xfrm>
          <a:prstGeom prst="rect">
            <a:avLst/>
          </a:prstGeom>
          <a:noFill/>
        </p:spPr>
        <p:txBody>
          <a:bodyPr wrap="square" rtlCol="0">
            <a:spAutoFit/>
          </a:bodyPr>
          <a:lstStyle/>
          <a:p>
            <a:r>
              <a:rPr lang="en-GB" sz="2400" dirty="0" smtClean="0">
                <a:latin typeface="Comic Sans MS" panose="030F0702030302020204" pitchFamily="66" charset="0"/>
              </a:rPr>
              <a:t>Charlie worked hard every day at home and completed all tasks set online.</a:t>
            </a:r>
            <a:endParaRPr lang="en-GB" sz="2400" dirty="0">
              <a:latin typeface="Comic Sans MS" panose="030F0702030302020204" pitchFamily="66" charset="0"/>
            </a:endParaRPr>
          </a:p>
        </p:txBody>
      </p:sp>
      <p:sp>
        <p:nvSpPr>
          <p:cNvPr id="7" name="TextBox 6"/>
          <p:cNvSpPr txBox="1"/>
          <p:nvPr/>
        </p:nvSpPr>
        <p:spPr>
          <a:xfrm>
            <a:off x="8042367" y="1920240"/>
            <a:ext cx="2786742" cy="2308324"/>
          </a:xfrm>
          <a:prstGeom prst="rect">
            <a:avLst/>
          </a:prstGeom>
          <a:noFill/>
        </p:spPr>
        <p:txBody>
          <a:bodyPr wrap="square" rtlCol="0">
            <a:spAutoFit/>
          </a:bodyPr>
          <a:lstStyle/>
          <a:p>
            <a:r>
              <a:rPr lang="en-GB" sz="2400" dirty="0" smtClean="0">
                <a:latin typeface="Comic Sans MS" panose="030F0702030302020204" pitchFamily="66" charset="0"/>
              </a:rPr>
              <a:t>Charlie has been able to transfer his knowledge from home learning into the classroom.</a:t>
            </a:r>
            <a:endParaRPr lang="en-GB" sz="2400" dirty="0">
              <a:latin typeface="Comic Sans MS" panose="030F0702030302020204" pitchFamily="66" charset="0"/>
            </a:endParaRPr>
          </a:p>
        </p:txBody>
      </p:sp>
      <p:sp>
        <p:nvSpPr>
          <p:cNvPr id="8" name="6-Point Star 7"/>
          <p:cNvSpPr/>
          <p:nvPr/>
        </p:nvSpPr>
        <p:spPr>
          <a:xfrm>
            <a:off x="3644537" y="1682247"/>
            <a:ext cx="4010297" cy="4013159"/>
          </a:xfrm>
          <a:prstGeom prst="star6">
            <a:avLst/>
          </a:prstGeom>
          <a:solidFill>
            <a:srgbClr val="FFFF00"/>
          </a:solidFill>
        </p:spPr>
        <p:style>
          <a:lnRef idx="2">
            <a:schemeClr val="accent6"/>
          </a:lnRef>
          <a:fillRef idx="1">
            <a:schemeClr val="lt1"/>
          </a:fillRef>
          <a:effectRef idx="0">
            <a:schemeClr val="accent6"/>
          </a:effectRef>
          <a:fontRef idx="minor">
            <a:schemeClr val="dk1"/>
          </a:fontRef>
        </p:style>
        <p:txBody>
          <a:bodyPr rtlCol="0" anchor="ctr"/>
          <a:lstStyle/>
          <a:p>
            <a:pPr algn="ctr"/>
            <a:r>
              <a:rPr lang="en-GB" sz="4000" dirty="0" smtClean="0">
                <a:latin typeface="Comic Sans MS" panose="030F0702030302020204" pitchFamily="66" charset="0"/>
              </a:rPr>
              <a:t>Charlie is a superstar!</a:t>
            </a:r>
            <a:endParaRPr lang="en-GB" sz="4000" dirty="0">
              <a:latin typeface="Comic Sans MS" panose="030F0702030302020204" pitchFamily="66" charset="0"/>
            </a:endParaRPr>
          </a:p>
        </p:txBody>
      </p:sp>
    </p:spTree>
    <p:extLst>
      <p:ext uri="{BB962C8B-B14F-4D97-AF65-F5344CB8AC3E}">
        <p14:creationId xmlns:p14="http://schemas.microsoft.com/office/powerpoint/2010/main" val="332315751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6" y="-2664844"/>
            <a:ext cx="6853690" cy="12191998"/>
          </a:xfrm>
          <a:prstGeom prst="rect">
            <a:avLst/>
          </a:prstGeom>
        </p:spPr>
      </p:pic>
      <p:sp>
        <p:nvSpPr>
          <p:cNvPr id="3" name="TextBox 2"/>
          <p:cNvSpPr txBox="1"/>
          <p:nvPr/>
        </p:nvSpPr>
        <p:spPr>
          <a:xfrm>
            <a:off x="1132764" y="1011236"/>
            <a:ext cx="9744502" cy="4524315"/>
          </a:xfrm>
          <a:prstGeom prst="rect">
            <a:avLst/>
          </a:prstGeom>
          <a:noFill/>
        </p:spPr>
        <p:txBody>
          <a:bodyPr wrap="square" rtlCol="0">
            <a:spAutoFit/>
          </a:bodyPr>
          <a:lstStyle/>
          <a:p>
            <a:pPr algn="ctr"/>
            <a:r>
              <a:rPr lang="en-GB" sz="6600" dirty="0" smtClean="0">
                <a:latin typeface="Comic Sans MS" panose="030F0702030302020204" pitchFamily="66" charset="0"/>
              </a:rPr>
              <a:t>Willow</a:t>
            </a:r>
          </a:p>
          <a:p>
            <a:pPr algn="ctr"/>
            <a:r>
              <a:rPr lang="en-GB" sz="6600" dirty="0" smtClean="0">
                <a:solidFill>
                  <a:srgbClr val="CC0099"/>
                </a:solidFill>
                <a:latin typeface="Comic Sans MS" panose="030F0702030302020204" pitchFamily="66" charset="0"/>
              </a:rPr>
              <a:t>Liam </a:t>
            </a:r>
          </a:p>
          <a:p>
            <a:pPr algn="ctr"/>
            <a:endParaRPr lang="en-GB" sz="1600" dirty="0" smtClean="0">
              <a:latin typeface="Comic Sans MS" panose="030F0702030302020204" pitchFamily="66" charset="0"/>
            </a:endParaRPr>
          </a:p>
          <a:p>
            <a:pPr algn="ctr"/>
            <a:r>
              <a:rPr lang="en-GB" sz="2400" dirty="0" smtClean="0">
                <a:latin typeface="Comic Sans MS" panose="030F0702030302020204" pitchFamily="66" charset="0"/>
              </a:rPr>
              <a:t>For an incredible effort all week to work hard, write confidently and challenge himself! Well done Liam – keep it up!</a:t>
            </a:r>
          </a:p>
          <a:p>
            <a:pPr algn="ctr"/>
            <a:endParaRPr lang="en-GB" sz="2400" b="1" dirty="0" smtClean="0">
              <a:solidFill>
                <a:srgbClr val="0070C0"/>
              </a:solidFill>
              <a:latin typeface="Lucida Handwriting" panose="03010101010101010101" pitchFamily="66" charset="0"/>
            </a:endParaRPr>
          </a:p>
          <a:p>
            <a:pPr algn="ctr"/>
            <a:endParaRPr lang="en-GB" sz="2400" b="1" dirty="0">
              <a:solidFill>
                <a:srgbClr val="0070C0"/>
              </a:solidFill>
              <a:latin typeface="Lucida Handwriting" panose="03010101010101010101" pitchFamily="66" charset="0"/>
            </a:endParaRPr>
          </a:p>
          <a:p>
            <a:pPr algn="ctr"/>
            <a:r>
              <a:rPr lang="en-GB" sz="2000" b="1" dirty="0" smtClean="0">
                <a:solidFill>
                  <a:srgbClr val="0070C0"/>
                </a:solidFill>
                <a:latin typeface="Lucida Handwriting" panose="03010101010101010101" pitchFamily="66" charset="0"/>
              </a:rPr>
              <a:t>Mrs Maiden and Miss Higgins                                    27 /11 </a:t>
            </a:r>
            <a:r>
              <a:rPr lang="en-GB" sz="2000" b="1" dirty="0">
                <a:solidFill>
                  <a:srgbClr val="0070C0"/>
                </a:solidFill>
                <a:latin typeface="Lucida Handwriting" panose="03010101010101010101" pitchFamily="66" charset="0"/>
              </a:rPr>
              <a:t>/20</a:t>
            </a:r>
          </a:p>
          <a:p>
            <a:pPr algn="ctr"/>
            <a:endParaRPr lang="en-GB" sz="2400" dirty="0">
              <a:latin typeface="Comic Sans MS" panose="030F0702030302020204" pitchFamily="66" charset="0"/>
            </a:endParaRPr>
          </a:p>
        </p:txBody>
      </p:sp>
      <p:pic>
        <p:nvPicPr>
          <p:cNvPr id="4" name="Picture 3"/>
          <p:cNvPicPr>
            <a:picLocks noChangeAspect="1"/>
          </p:cNvPicPr>
          <p:nvPr/>
        </p:nvPicPr>
        <p:blipFill>
          <a:blip r:embed="rId3"/>
          <a:stretch>
            <a:fillRect/>
          </a:stretch>
        </p:blipFill>
        <p:spPr>
          <a:xfrm>
            <a:off x="9484484" y="824196"/>
            <a:ext cx="1657350" cy="1743075"/>
          </a:xfrm>
          <a:prstGeom prst="rect">
            <a:avLst/>
          </a:prstGeom>
        </p:spPr>
      </p:pic>
      <p:pic>
        <p:nvPicPr>
          <p:cNvPr id="5" name="Picture 6" descr="Image result for the woodlands community primary school logo">
            <a:hlinkClick r:id="rId4"/>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32764" y="824196"/>
            <a:ext cx="1758342" cy="16411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8308116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3" y="-2675817"/>
            <a:ext cx="6853690" cy="12191998"/>
          </a:xfrm>
          <a:prstGeom prst="rect">
            <a:avLst/>
          </a:prstGeom>
        </p:spPr>
      </p:pic>
      <p:sp>
        <p:nvSpPr>
          <p:cNvPr id="3" name="TextBox 2"/>
          <p:cNvSpPr txBox="1"/>
          <p:nvPr/>
        </p:nvSpPr>
        <p:spPr>
          <a:xfrm>
            <a:off x="1223747" y="824196"/>
            <a:ext cx="9744502" cy="830997"/>
          </a:xfrm>
          <a:prstGeom prst="rect">
            <a:avLst/>
          </a:prstGeom>
          <a:noFill/>
        </p:spPr>
        <p:txBody>
          <a:bodyPr wrap="square" rtlCol="0">
            <a:spAutoFit/>
          </a:bodyPr>
          <a:lstStyle/>
          <a:p>
            <a:pPr algn="ctr"/>
            <a:r>
              <a:rPr lang="en-GB" sz="4800" u="sng" dirty="0" smtClean="0">
                <a:latin typeface="Comic Sans MS" panose="030F0702030302020204" pitchFamily="66" charset="0"/>
              </a:rPr>
              <a:t>Willow Wow Work</a:t>
            </a:r>
          </a:p>
        </p:txBody>
      </p:sp>
      <p:pic>
        <p:nvPicPr>
          <p:cNvPr id="4" name="Picture 3"/>
          <p:cNvPicPr>
            <a:picLocks noChangeAspect="1"/>
          </p:cNvPicPr>
          <p:nvPr/>
        </p:nvPicPr>
        <p:blipFill>
          <a:blip r:embed="rId3"/>
          <a:stretch>
            <a:fillRect/>
          </a:stretch>
        </p:blipFill>
        <p:spPr>
          <a:xfrm>
            <a:off x="10325741" y="797142"/>
            <a:ext cx="805928" cy="847614"/>
          </a:xfrm>
          <a:prstGeom prst="rect">
            <a:avLst/>
          </a:prstGeom>
        </p:spPr>
      </p:pic>
      <p:pic>
        <p:nvPicPr>
          <p:cNvPr id="5" name="Picture 6" descr="Image result for the woodlands community primary school logo">
            <a:hlinkClick r:id="rId4"/>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1132764" y="824196"/>
            <a:ext cx="873457" cy="815227"/>
          </a:xfrm>
          <a:prstGeom prst="rect">
            <a:avLst/>
          </a:prstGeom>
          <a:noFill/>
          <a:extLst>
            <a:ext uri="{909E8E84-426E-40DD-AFC4-6F175D3DCCD1}">
              <a14:hiddenFill xmlns:a14="http://schemas.microsoft.com/office/drawing/2010/main">
                <a:solidFill>
                  <a:srgbClr val="FFFFFF"/>
                </a:solidFill>
              </a14:hiddenFill>
            </a:ext>
          </a:extLst>
        </p:spPr>
      </p:pic>
      <p:sp>
        <p:nvSpPr>
          <p:cNvPr id="6" name="5-Point Star 5"/>
          <p:cNvSpPr/>
          <p:nvPr/>
        </p:nvSpPr>
        <p:spPr>
          <a:xfrm>
            <a:off x="4634552" y="1682247"/>
            <a:ext cx="2165637" cy="1900141"/>
          </a:xfrm>
          <a:prstGeom prst="star5">
            <a:avLst/>
          </a:prstGeom>
          <a:solidFill>
            <a:srgbClr val="FFFF00"/>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TextBox 6"/>
          <p:cNvSpPr txBox="1"/>
          <p:nvPr/>
        </p:nvSpPr>
        <p:spPr>
          <a:xfrm>
            <a:off x="1294212" y="1674102"/>
            <a:ext cx="3269876" cy="1815882"/>
          </a:xfrm>
          <a:prstGeom prst="rect">
            <a:avLst/>
          </a:prstGeom>
          <a:noFill/>
          <a:ln>
            <a:solidFill>
              <a:srgbClr val="FF0066"/>
            </a:solidFill>
          </a:ln>
        </p:spPr>
        <p:txBody>
          <a:bodyPr wrap="square" rtlCol="0">
            <a:spAutoFit/>
          </a:bodyPr>
          <a:lstStyle/>
          <a:p>
            <a:pPr algn="ctr"/>
            <a:r>
              <a:rPr lang="en-GB" sz="2800" dirty="0" smtClean="0">
                <a:latin typeface="Comic Sans MS" panose="030F0702030302020204" pitchFamily="66" charset="0"/>
              </a:rPr>
              <a:t>Liam worked really hard, listening well in every lesson!</a:t>
            </a:r>
            <a:endParaRPr lang="en-US" sz="2800" dirty="0">
              <a:latin typeface="Comic Sans MS" panose="030F0702030302020204" pitchFamily="66" charset="0"/>
            </a:endParaRPr>
          </a:p>
        </p:txBody>
      </p:sp>
      <p:sp>
        <p:nvSpPr>
          <p:cNvPr id="8" name="TextBox 7"/>
          <p:cNvSpPr txBox="1"/>
          <p:nvPr/>
        </p:nvSpPr>
        <p:spPr>
          <a:xfrm>
            <a:off x="6941118" y="1674102"/>
            <a:ext cx="4027130" cy="1938992"/>
          </a:xfrm>
          <a:prstGeom prst="rect">
            <a:avLst/>
          </a:prstGeom>
          <a:noFill/>
          <a:ln>
            <a:solidFill>
              <a:srgbClr val="FF0066"/>
            </a:solidFill>
          </a:ln>
        </p:spPr>
        <p:txBody>
          <a:bodyPr wrap="square" rtlCol="0">
            <a:spAutoFit/>
          </a:bodyPr>
          <a:lstStyle/>
          <a:p>
            <a:pPr algn="ctr"/>
            <a:r>
              <a:rPr lang="en-GB" sz="2400" dirty="0" smtClean="0">
                <a:latin typeface="Comic Sans MS" panose="030F0702030302020204" pitchFamily="66" charset="0"/>
              </a:rPr>
              <a:t>Liam has worked confidently and enthusiastically in English all week – he writes so much independently now!</a:t>
            </a:r>
            <a:endParaRPr lang="en-US" sz="2400" dirty="0">
              <a:latin typeface="Comic Sans MS" panose="030F0702030302020204" pitchFamily="66" charset="0"/>
            </a:endParaRPr>
          </a:p>
        </p:txBody>
      </p:sp>
      <p:sp>
        <p:nvSpPr>
          <p:cNvPr id="9" name="TextBox 8"/>
          <p:cNvSpPr txBox="1"/>
          <p:nvPr/>
        </p:nvSpPr>
        <p:spPr>
          <a:xfrm>
            <a:off x="1258979" y="3699457"/>
            <a:ext cx="3340341" cy="2246769"/>
          </a:xfrm>
          <a:prstGeom prst="rect">
            <a:avLst/>
          </a:prstGeom>
          <a:noFill/>
          <a:ln>
            <a:solidFill>
              <a:srgbClr val="FF0066"/>
            </a:solidFill>
          </a:ln>
        </p:spPr>
        <p:txBody>
          <a:bodyPr wrap="square" rtlCol="0">
            <a:spAutoFit/>
          </a:bodyPr>
          <a:lstStyle/>
          <a:p>
            <a:pPr algn="ctr"/>
            <a:r>
              <a:rPr lang="en-GB" sz="2800" dirty="0" smtClean="0">
                <a:latin typeface="Comic Sans MS" panose="030F0702030302020204" pitchFamily="66" charset="0"/>
              </a:rPr>
              <a:t>Liam used some super scientific vocabulary, explaining friction to the class.</a:t>
            </a:r>
            <a:endParaRPr lang="en-US" sz="2800" dirty="0">
              <a:latin typeface="Comic Sans MS" panose="030F0702030302020204" pitchFamily="66" charset="0"/>
            </a:endParaRPr>
          </a:p>
        </p:txBody>
      </p:sp>
      <p:sp>
        <p:nvSpPr>
          <p:cNvPr id="11" name="TextBox 10"/>
          <p:cNvSpPr txBox="1"/>
          <p:nvPr/>
        </p:nvSpPr>
        <p:spPr>
          <a:xfrm>
            <a:off x="5512462" y="3914901"/>
            <a:ext cx="5455785" cy="1815882"/>
          </a:xfrm>
          <a:prstGeom prst="rect">
            <a:avLst/>
          </a:prstGeom>
          <a:noFill/>
          <a:ln>
            <a:solidFill>
              <a:srgbClr val="FF0066"/>
            </a:solidFill>
          </a:ln>
        </p:spPr>
        <p:txBody>
          <a:bodyPr wrap="square" rtlCol="0">
            <a:spAutoFit/>
          </a:bodyPr>
          <a:lstStyle/>
          <a:p>
            <a:pPr algn="ctr"/>
            <a:r>
              <a:rPr lang="en-GB" sz="2800" dirty="0" smtClean="0">
                <a:latin typeface="Comic Sans MS" panose="030F0702030302020204" pitchFamily="66" charset="0"/>
              </a:rPr>
              <a:t>Liam is always keen to read out the text from the board or give the instructions – his reading is becoming so fluent!</a:t>
            </a:r>
            <a:endParaRPr lang="en-US" sz="2800" dirty="0">
              <a:latin typeface="Comic Sans MS" panose="030F0702030302020204" pitchFamily="66" charset="0"/>
            </a:endParaRPr>
          </a:p>
        </p:txBody>
      </p:sp>
    </p:spTree>
    <p:extLst>
      <p:ext uri="{BB962C8B-B14F-4D97-AF65-F5344CB8AC3E}">
        <p14:creationId xmlns:p14="http://schemas.microsoft.com/office/powerpoint/2010/main" val="29539265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6" y="-2664844"/>
            <a:ext cx="6853690" cy="12191998"/>
          </a:xfrm>
          <a:prstGeom prst="rect">
            <a:avLst/>
          </a:prstGeom>
        </p:spPr>
      </p:pic>
      <p:sp>
        <p:nvSpPr>
          <p:cNvPr id="3" name="TextBox 2"/>
          <p:cNvSpPr txBox="1"/>
          <p:nvPr/>
        </p:nvSpPr>
        <p:spPr>
          <a:xfrm>
            <a:off x="1132764" y="1011236"/>
            <a:ext cx="9744502" cy="5324535"/>
          </a:xfrm>
          <a:prstGeom prst="rect">
            <a:avLst/>
          </a:prstGeom>
          <a:noFill/>
        </p:spPr>
        <p:txBody>
          <a:bodyPr wrap="square" rtlCol="0">
            <a:spAutoFit/>
          </a:bodyPr>
          <a:lstStyle/>
          <a:p>
            <a:pPr algn="ctr"/>
            <a:r>
              <a:rPr lang="en-GB" sz="6600" dirty="0" smtClean="0">
                <a:latin typeface="Comic Sans MS" panose="030F0702030302020204" pitchFamily="66" charset="0"/>
              </a:rPr>
              <a:t>Spruce</a:t>
            </a:r>
          </a:p>
          <a:p>
            <a:pPr algn="ctr"/>
            <a:r>
              <a:rPr lang="en-GB" sz="6600" dirty="0" smtClean="0">
                <a:solidFill>
                  <a:srgbClr val="CC0099"/>
                </a:solidFill>
                <a:latin typeface="Comic Sans MS" panose="030F0702030302020204" pitchFamily="66" charset="0"/>
              </a:rPr>
              <a:t>Philippa </a:t>
            </a:r>
          </a:p>
          <a:p>
            <a:pPr algn="ctr"/>
            <a:endParaRPr lang="en-GB" sz="1600" dirty="0" smtClean="0">
              <a:latin typeface="Comic Sans MS" panose="030F0702030302020204" pitchFamily="66" charset="0"/>
            </a:endParaRPr>
          </a:p>
          <a:p>
            <a:pPr algn="ctr"/>
            <a:r>
              <a:rPr lang="en-GB" sz="2400" dirty="0" smtClean="0">
                <a:latin typeface="Comic Sans MS" panose="030F0702030302020204" pitchFamily="66" charset="0"/>
              </a:rPr>
              <a:t>For</a:t>
            </a:r>
          </a:p>
          <a:p>
            <a:pPr algn="ctr"/>
            <a:r>
              <a:rPr lang="en-GB" sz="2400" dirty="0" smtClean="0">
                <a:latin typeface="Comic Sans MS" panose="030F0702030302020204" pitchFamily="66" charset="0"/>
              </a:rPr>
              <a:t>How well you have improved since joining our class and all the effort you show, especially in your reading and phonics.</a:t>
            </a:r>
          </a:p>
          <a:p>
            <a:pPr algn="ctr"/>
            <a:r>
              <a:rPr lang="en-GB" sz="2400" dirty="0" smtClean="0">
                <a:latin typeface="Comic Sans MS" panose="030F0702030302020204" pitchFamily="66" charset="0"/>
              </a:rPr>
              <a:t>Well done Philippa!</a:t>
            </a:r>
          </a:p>
          <a:p>
            <a:pPr algn="ctr"/>
            <a:endParaRPr lang="en-GB" sz="2400" b="1" dirty="0" smtClean="0">
              <a:solidFill>
                <a:srgbClr val="0070C0"/>
              </a:solidFill>
              <a:latin typeface="Lucida Handwriting" panose="03010101010101010101" pitchFamily="66" charset="0"/>
            </a:endParaRPr>
          </a:p>
          <a:p>
            <a:pPr algn="ctr"/>
            <a:endParaRPr lang="en-GB" sz="2400" b="1" dirty="0">
              <a:solidFill>
                <a:srgbClr val="0070C0"/>
              </a:solidFill>
              <a:latin typeface="Lucida Handwriting" panose="03010101010101010101" pitchFamily="66" charset="0"/>
            </a:endParaRPr>
          </a:p>
          <a:p>
            <a:pPr algn="ctr"/>
            <a:r>
              <a:rPr lang="en-GB" sz="2400" b="1" dirty="0" smtClean="0">
                <a:solidFill>
                  <a:srgbClr val="0070C0"/>
                </a:solidFill>
                <a:latin typeface="Lucida Handwriting" panose="03010101010101010101" pitchFamily="66" charset="0"/>
              </a:rPr>
              <a:t>Mr Tennuci                                            27 /_11/20</a:t>
            </a:r>
            <a:endParaRPr lang="en-GB" sz="2400" b="1" dirty="0">
              <a:solidFill>
                <a:srgbClr val="0070C0"/>
              </a:solidFill>
              <a:latin typeface="Lucida Handwriting" panose="03010101010101010101" pitchFamily="66" charset="0"/>
            </a:endParaRPr>
          </a:p>
          <a:p>
            <a:pPr algn="ctr"/>
            <a:endParaRPr lang="en-GB" sz="2400" dirty="0">
              <a:latin typeface="Comic Sans MS" panose="030F0702030302020204" pitchFamily="66" charset="0"/>
            </a:endParaRPr>
          </a:p>
        </p:txBody>
      </p:sp>
      <p:pic>
        <p:nvPicPr>
          <p:cNvPr id="4" name="Picture 3"/>
          <p:cNvPicPr>
            <a:picLocks noChangeAspect="1"/>
          </p:cNvPicPr>
          <p:nvPr/>
        </p:nvPicPr>
        <p:blipFill>
          <a:blip r:embed="rId3"/>
          <a:stretch>
            <a:fillRect/>
          </a:stretch>
        </p:blipFill>
        <p:spPr>
          <a:xfrm>
            <a:off x="9484484" y="824196"/>
            <a:ext cx="1657350" cy="1743075"/>
          </a:xfrm>
          <a:prstGeom prst="rect">
            <a:avLst/>
          </a:prstGeom>
        </p:spPr>
      </p:pic>
      <p:pic>
        <p:nvPicPr>
          <p:cNvPr id="5" name="Picture 6" descr="Image result for the woodlands community primary school logo">
            <a:hlinkClick r:id="rId4"/>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32764" y="824196"/>
            <a:ext cx="1758342" cy="16411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999817664"/>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6" y="-2664844"/>
            <a:ext cx="6853690" cy="12191998"/>
          </a:xfrm>
          <a:prstGeom prst="rect">
            <a:avLst/>
          </a:prstGeom>
        </p:spPr>
      </p:pic>
      <p:sp>
        <p:nvSpPr>
          <p:cNvPr id="3" name="TextBox 2"/>
          <p:cNvSpPr txBox="1"/>
          <p:nvPr/>
        </p:nvSpPr>
        <p:spPr>
          <a:xfrm>
            <a:off x="1132764" y="1011236"/>
            <a:ext cx="9744502" cy="4955203"/>
          </a:xfrm>
          <a:prstGeom prst="rect">
            <a:avLst/>
          </a:prstGeom>
          <a:noFill/>
        </p:spPr>
        <p:txBody>
          <a:bodyPr wrap="square" rtlCol="0">
            <a:spAutoFit/>
          </a:bodyPr>
          <a:lstStyle/>
          <a:p>
            <a:pPr algn="ctr"/>
            <a:r>
              <a:rPr lang="en-GB" sz="6600" dirty="0" smtClean="0">
                <a:latin typeface="Comic Sans MS" panose="030F0702030302020204" pitchFamily="66" charset="0"/>
              </a:rPr>
              <a:t>Chestnut</a:t>
            </a:r>
          </a:p>
          <a:p>
            <a:pPr algn="ctr"/>
            <a:r>
              <a:rPr lang="en-GB" sz="6600" dirty="0" smtClean="0">
                <a:solidFill>
                  <a:srgbClr val="CC0099"/>
                </a:solidFill>
                <a:latin typeface="Comic Sans MS" panose="030F0702030302020204" pitchFamily="66" charset="0"/>
              </a:rPr>
              <a:t>Lily </a:t>
            </a:r>
          </a:p>
          <a:p>
            <a:pPr algn="ctr"/>
            <a:endParaRPr lang="en-GB" sz="1600" dirty="0" smtClean="0">
              <a:latin typeface="Comic Sans MS" panose="030F0702030302020204" pitchFamily="66" charset="0"/>
            </a:endParaRPr>
          </a:p>
          <a:p>
            <a:pPr algn="ctr"/>
            <a:r>
              <a:rPr lang="en-GB" sz="2400" dirty="0" smtClean="0">
                <a:latin typeface="Comic Sans MS" panose="030F0702030302020204" pitchFamily="66" charset="0"/>
              </a:rPr>
              <a:t>For brilliant perseverance in Maths when calculating the perimeter of different shapes. Well done Lily.</a:t>
            </a:r>
          </a:p>
          <a:p>
            <a:pPr algn="ctr"/>
            <a:endParaRPr lang="en-GB" sz="2400" b="1" dirty="0" smtClean="0">
              <a:solidFill>
                <a:srgbClr val="0070C0"/>
              </a:solidFill>
              <a:latin typeface="Lucida Handwriting" panose="03010101010101010101" pitchFamily="66" charset="0"/>
            </a:endParaRPr>
          </a:p>
          <a:p>
            <a:pPr algn="ctr"/>
            <a:endParaRPr lang="en-GB" sz="2400" b="1" dirty="0">
              <a:solidFill>
                <a:srgbClr val="0070C0"/>
              </a:solidFill>
              <a:latin typeface="Lucida Handwriting" panose="03010101010101010101" pitchFamily="66" charset="0"/>
            </a:endParaRPr>
          </a:p>
          <a:p>
            <a:pPr algn="ctr"/>
            <a:r>
              <a:rPr lang="en-GB" sz="2400" b="1" dirty="0" smtClean="0">
                <a:solidFill>
                  <a:srgbClr val="0070C0"/>
                </a:solidFill>
                <a:latin typeface="Lucida Handwriting" panose="03010101010101010101" pitchFamily="66" charset="0"/>
              </a:rPr>
              <a:t>Miss Fisher                                   27/11/20</a:t>
            </a:r>
            <a:endParaRPr lang="en-GB" sz="2400" b="1" dirty="0">
              <a:solidFill>
                <a:srgbClr val="0070C0"/>
              </a:solidFill>
              <a:latin typeface="Lucida Handwriting" panose="03010101010101010101" pitchFamily="66" charset="0"/>
            </a:endParaRPr>
          </a:p>
          <a:p>
            <a:pPr algn="ctr"/>
            <a:endParaRPr lang="en-GB" sz="2400" b="1" dirty="0">
              <a:solidFill>
                <a:srgbClr val="0070C0"/>
              </a:solidFill>
              <a:latin typeface="Lucida Handwriting" panose="03010101010101010101" pitchFamily="66" charset="0"/>
            </a:endParaRPr>
          </a:p>
          <a:p>
            <a:pPr algn="ctr"/>
            <a:endParaRPr lang="en-GB" sz="2400" dirty="0">
              <a:latin typeface="Comic Sans MS" panose="030F0702030302020204" pitchFamily="66" charset="0"/>
            </a:endParaRPr>
          </a:p>
        </p:txBody>
      </p:sp>
      <p:pic>
        <p:nvPicPr>
          <p:cNvPr id="4" name="Picture 3"/>
          <p:cNvPicPr>
            <a:picLocks noChangeAspect="1"/>
          </p:cNvPicPr>
          <p:nvPr/>
        </p:nvPicPr>
        <p:blipFill>
          <a:blip r:embed="rId3"/>
          <a:stretch>
            <a:fillRect/>
          </a:stretch>
        </p:blipFill>
        <p:spPr>
          <a:xfrm>
            <a:off x="9484484" y="824196"/>
            <a:ext cx="1657350" cy="1743075"/>
          </a:xfrm>
          <a:prstGeom prst="rect">
            <a:avLst/>
          </a:prstGeom>
        </p:spPr>
      </p:pic>
      <p:pic>
        <p:nvPicPr>
          <p:cNvPr id="5" name="Picture 6" descr="Image result for the woodlands community primary school logo">
            <a:hlinkClick r:id="rId4"/>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32764" y="824196"/>
            <a:ext cx="1758342" cy="16411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97654714"/>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6" y="-2664844"/>
            <a:ext cx="6853690" cy="12191998"/>
          </a:xfrm>
          <a:prstGeom prst="rect">
            <a:avLst/>
          </a:prstGeom>
        </p:spPr>
      </p:pic>
      <p:sp>
        <p:nvSpPr>
          <p:cNvPr id="3" name="TextBox 2"/>
          <p:cNvSpPr txBox="1"/>
          <p:nvPr/>
        </p:nvSpPr>
        <p:spPr>
          <a:xfrm>
            <a:off x="1132764" y="1011236"/>
            <a:ext cx="9744502" cy="4339650"/>
          </a:xfrm>
          <a:prstGeom prst="rect">
            <a:avLst/>
          </a:prstGeom>
          <a:noFill/>
        </p:spPr>
        <p:txBody>
          <a:bodyPr wrap="square" rtlCol="0">
            <a:spAutoFit/>
          </a:bodyPr>
          <a:lstStyle/>
          <a:p>
            <a:pPr algn="ctr"/>
            <a:r>
              <a:rPr lang="en-GB" sz="6600" dirty="0" smtClean="0">
                <a:latin typeface="Comic Sans MS" panose="030F0702030302020204" pitchFamily="66" charset="0"/>
              </a:rPr>
              <a:t>Aspen</a:t>
            </a:r>
          </a:p>
          <a:p>
            <a:pPr algn="ctr"/>
            <a:r>
              <a:rPr lang="en-GB" sz="6600" smtClean="0">
                <a:solidFill>
                  <a:srgbClr val="CC0099"/>
                </a:solidFill>
                <a:latin typeface="Comic Sans MS" panose="030F0702030302020204" pitchFamily="66" charset="0"/>
              </a:rPr>
              <a:t>Amy</a:t>
            </a:r>
            <a:endParaRPr lang="en-GB" sz="1600" dirty="0" smtClean="0">
              <a:latin typeface="Comic Sans MS" panose="030F0702030302020204" pitchFamily="66" charset="0"/>
            </a:endParaRPr>
          </a:p>
          <a:p>
            <a:pPr algn="ctr"/>
            <a:r>
              <a:rPr lang="en-GB" sz="2400" dirty="0" smtClean="0">
                <a:latin typeface="Comic Sans MS" panose="030F0702030302020204" pitchFamily="66" charset="0"/>
              </a:rPr>
              <a:t>For superb passion and excellence in Maths focusing on squared and cubed numbers, common factors and prime numbers. Go girl!</a:t>
            </a:r>
          </a:p>
          <a:p>
            <a:pPr algn="ctr"/>
            <a:endParaRPr lang="en-GB" sz="2400" b="1" dirty="0" smtClean="0">
              <a:solidFill>
                <a:srgbClr val="0070C0"/>
              </a:solidFill>
              <a:latin typeface="Lucida Handwriting" panose="03010101010101010101" pitchFamily="66" charset="0"/>
            </a:endParaRPr>
          </a:p>
          <a:p>
            <a:pPr algn="ctr"/>
            <a:endParaRPr lang="en-GB" sz="2400" b="1" dirty="0">
              <a:solidFill>
                <a:srgbClr val="0070C0"/>
              </a:solidFill>
              <a:latin typeface="Lucida Handwriting" panose="03010101010101010101" pitchFamily="66" charset="0"/>
            </a:endParaRPr>
          </a:p>
          <a:p>
            <a:pPr algn="ctr"/>
            <a:r>
              <a:rPr lang="en-GB" sz="2400" b="1" dirty="0" smtClean="0">
                <a:solidFill>
                  <a:srgbClr val="0070C0"/>
                </a:solidFill>
                <a:latin typeface="Lucida Handwriting" panose="03010101010101010101" pitchFamily="66" charset="0"/>
              </a:rPr>
              <a:t>Mrs Davies                                                 27 /11 </a:t>
            </a:r>
            <a:r>
              <a:rPr lang="en-GB" sz="2400" b="1" dirty="0">
                <a:solidFill>
                  <a:srgbClr val="0070C0"/>
                </a:solidFill>
                <a:latin typeface="Lucida Handwriting" panose="03010101010101010101" pitchFamily="66" charset="0"/>
              </a:rPr>
              <a:t>/20</a:t>
            </a:r>
          </a:p>
          <a:p>
            <a:pPr algn="ctr"/>
            <a:endParaRPr lang="en-GB" sz="2400" dirty="0">
              <a:latin typeface="Comic Sans MS" panose="030F0702030302020204" pitchFamily="66" charset="0"/>
            </a:endParaRPr>
          </a:p>
        </p:txBody>
      </p:sp>
      <p:pic>
        <p:nvPicPr>
          <p:cNvPr id="4" name="Picture 3"/>
          <p:cNvPicPr>
            <a:picLocks noChangeAspect="1"/>
          </p:cNvPicPr>
          <p:nvPr/>
        </p:nvPicPr>
        <p:blipFill>
          <a:blip r:embed="rId3"/>
          <a:stretch>
            <a:fillRect/>
          </a:stretch>
        </p:blipFill>
        <p:spPr>
          <a:xfrm>
            <a:off x="9484484" y="824196"/>
            <a:ext cx="1657350" cy="1743075"/>
          </a:xfrm>
          <a:prstGeom prst="rect">
            <a:avLst/>
          </a:prstGeom>
        </p:spPr>
      </p:pic>
      <p:pic>
        <p:nvPicPr>
          <p:cNvPr id="5" name="Picture 6" descr="Image result for the woodlands community primary school logo">
            <a:hlinkClick r:id="rId4"/>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32764" y="824196"/>
            <a:ext cx="1758342" cy="16411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9934704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6" y="-2664844"/>
            <a:ext cx="6853690" cy="12191998"/>
          </a:xfrm>
          <a:prstGeom prst="rect">
            <a:avLst/>
          </a:prstGeom>
        </p:spPr>
      </p:pic>
      <p:sp>
        <p:nvSpPr>
          <p:cNvPr id="5" name="Rectangle 4"/>
          <p:cNvSpPr/>
          <p:nvPr/>
        </p:nvSpPr>
        <p:spPr>
          <a:xfrm>
            <a:off x="2210937" y="1248982"/>
            <a:ext cx="8311487" cy="2923877"/>
          </a:xfrm>
          <a:prstGeom prst="rect">
            <a:avLst/>
          </a:prstGeom>
        </p:spPr>
        <p:txBody>
          <a:bodyPr wrap="square">
            <a:spAutoFit/>
          </a:bodyPr>
          <a:lstStyle/>
          <a:p>
            <a:pPr algn="ctr">
              <a:lnSpc>
                <a:spcPct val="115000"/>
              </a:lnSpc>
              <a:spcAft>
                <a:spcPts val="0"/>
              </a:spcAft>
            </a:pPr>
            <a:r>
              <a:rPr lang="en-GB" sz="4000" u="sng" dirty="0" smtClean="0">
                <a:solidFill>
                  <a:srgbClr val="0070C0"/>
                </a:solidFill>
                <a:latin typeface="Comic Sans MS" panose="030F0702030302020204" pitchFamily="66" charset="0"/>
                <a:ea typeface="Calibri" panose="020F0502020204030204" pitchFamily="34" charset="0"/>
                <a:cs typeface="Times New Roman" panose="02020603050405020304" pitchFamily="18" charset="0"/>
              </a:rPr>
              <a:t>Phrase </a:t>
            </a:r>
            <a:r>
              <a:rPr lang="en-GB" sz="4000" u="sng" dirty="0">
                <a:solidFill>
                  <a:srgbClr val="0070C0"/>
                </a:solidFill>
                <a:latin typeface="Comic Sans MS" panose="030F0702030302020204" pitchFamily="66" charset="0"/>
                <a:ea typeface="Calibri" panose="020F0502020204030204" pitchFamily="34" charset="0"/>
                <a:cs typeface="Times New Roman" panose="02020603050405020304" pitchFamily="18" charset="0"/>
              </a:rPr>
              <a:t>of the Week</a:t>
            </a:r>
            <a:r>
              <a:rPr lang="en-GB" sz="4000" dirty="0">
                <a:solidFill>
                  <a:srgbClr val="0070C0"/>
                </a:solidFill>
                <a:latin typeface="Comic Sans MS" panose="030F0702030302020204" pitchFamily="66" charset="0"/>
                <a:ea typeface="Calibri" panose="020F0502020204030204" pitchFamily="34" charset="0"/>
                <a:cs typeface="Times New Roman" panose="02020603050405020304" pitchFamily="18" charset="0"/>
              </a:rPr>
              <a:t>:</a:t>
            </a:r>
            <a:endParaRPr lang="en-GB" sz="4000" dirty="0">
              <a:latin typeface="Comic Sans MS" panose="030F0702030302020204" pitchFamily="66" charset="0"/>
              <a:ea typeface="Calibri" panose="020F0502020204030204" pitchFamily="34" charset="0"/>
              <a:cs typeface="Times New Roman" panose="02020603050405020304" pitchFamily="18" charset="0"/>
            </a:endParaRPr>
          </a:p>
          <a:p>
            <a:pPr algn="ctr">
              <a:lnSpc>
                <a:spcPct val="115000"/>
              </a:lnSpc>
              <a:spcAft>
                <a:spcPts val="0"/>
              </a:spcAft>
            </a:pPr>
            <a:r>
              <a:rPr lang="en-GB" sz="4000" dirty="0" smtClean="0">
                <a:solidFill>
                  <a:srgbClr val="0070C0"/>
                </a:solidFill>
                <a:latin typeface="Comic Sans MS" panose="030F0702030302020204" pitchFamily="66" charset="0"/>
                <a:ea typeface="Calibri" panose="020F0502020204030204" pitchFamily="34" charset="0"/>
                <a:cs typeface="Times New Roman" panose="02020603050405020304" pitchFamily="18" charset="0"/>
              </a:rPr>
              <a:t>Worry is like a rocking horse: it passes the time but gets you nowhere.</a:t>
            </a:r>
            <a:endParaRPr lang="en-GB" sz="4000" dirty="0">
              <a:latin typeface="Comic Sans MS" panose="030F0702030302020204" pitchFamily="66" charset="0"/>
              <a:ea typeface="Calibri" panose="020F0502020204030204" pitchFamily="34" charset="0"/>
              <a:cs typeface="Times New Roman" panose="02020603050405020304" pitchFamily="18" charset="0"/>
            </a:endParaRPr>
          </a:p>
        </p:txBody>
      </p:sp>
      <p:sp>
        <p:nvSpPr>
          <p:cNvPr id="6" name="Rounded Rectangular Callout 5"/>
          <p:cNvSpPr/>
          <p:nvPr/>
        </p:nvSpPr>
        <p:spPr>
          <a:xfrm>
            <a:off x="2047164" y="1132764"/>
            <a:ext cx="8270543" cy="3664723"/>
          </a:xfrm>
          <a:prstGeom prst="wedgeRoundRectCallout">
            <a:avLst>
              <a:gd name="adj1" fmla="val -41281"/>
              <a:gd name="adj2" fmla="val 70330"/>
              <a:gd name="adj3" fmla="val 16667"/>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477620987"/>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6" y="-2664844"/>
            <a:ext cx="6853690" cy="12191998"/>
          </a:xfrm>
          <a:prstGeom prst="rect">
            <a:avLst/>
          </a:prstGeom>
        </p:spPr>
      </p:pic>
      <p:sp>
        <p:nvSpPr>
          <p:cNvPr id="3" name="TextBox 2"/>
          <p:cNvSpPr txBox="1"/>
          <p:nvPr/>
        </p:nvSpPr>
        <p:spPr>
          <a:xfrm>
            <a:off x="1132764" y="1011236"/>
            <a:ext cx="9744502" cy="4216539"/>
          </a:xfrm>
          <a:prstGeom prst="rect">
            <a:avLst/>
          </a:prstGeom>
          <a:noFill/>
        </p:spPr>
        <p:txBody>
          <a:bodyPr wrap="square" rtlCol="0">
            <a:spAutoFit/>
          </a:bodyPr>
          <a:lstStyle/>
          <a:p>
            <a:pPr algn="ctr"/>
            <a:r>
              <a:rPr lang="en-GB" sz="6600" dirty="0" smtClean="0">
                <a:latin typeface="Comic Sans MS" panose="030F0702030302020204" pitchFamily="66" charset="0"/>
              </a:rPr>
              <a:t>Redwood</a:t>
            </a:r>
          </a:p>
          <a:p>
            <a:pPr algn="ctr"/>
            <a:r>
              <a:rPr lang="en-GB" sz="6600" dirty="0" smtClean="0">
                <a:solidFill>
                  <a:srgbClr val="CC0099"/>
                </a:solidFill>
                <a:latin typeface="Comic Sans MS" panose="030F0702030302020204" pitchFamily="66" charset="0"/>
              </a:rPr>
              <a:t>Jake C</a:t>
            </a:r>
          </a:p>
          <a:p>
            <a:pPr algn="ctr"/>
            <a:endParaRPr lang="en-GB" sz="1600" dirty="0" smtClean="0">
              <a:latin typeface="Comic Sans MS" panose="030F0702030302020204" pitchFamily="66" charset="0"/>
            </a:endParaRPr>
          </a:p>
          <a:p>
            <a:pPr algn="ctr"/>
            <a:r>
              <a:rPr lang="en-GB" sz="2400" dirty="0" smtClean="0">
                <a:latin typeface="Comic Sans MS" panose="030F0702030302020204" pitchFamily="66" charset="0"/>
              </a:rPr>
              <a:t>For excellent empathy and resilience during Topic</a:t>
            </a:r>
          </a:p>
          <a:p>
            <a:pPr algn="ctr"/>
            <a:endParaRPr lang="en-GB" sz="2400" b="1" dirty="0" smtClean="0">
              <a:solidFill>
                <a:srgbClr val="0070C0"/>
              </a:solidFill>
              <a:latin typeface="Lucida Handwriting" panose="03010101010101010101" pitchFamily="66" charset="0"/>
            </a:endParaRPr>
          </a:p>
          <a:p>
            <a:pPr algn="ctr"/>
            <a:endParaRPr lang="en-GB" sz="2400" b="1" dirty="0">
              <a:solidFill>
                <a:srgbClr val="0070C0"/>
              </a:solidFill>
              <a:latin typeface="Lucida Handwriting" panose="03010101010101010101" pitchFamily="66" charset="0"/>
            </a:endParaRPr>
          </a:p>
          <a:p>
            <a:pPr algn="ctr"/>
            <a:r>
              <a:rPr lang="en-GB" sz="2400" b="1" dirty="0" smtClean="0">
                <a:solidFill>
                  <a:srgbClr val="0070C0"/>
                </a:solidFill>
                <a:latin typeface="Lucida Handwriting" panose="03010101010101010101" pitchFamily="66" charset="0"/>
              </a:rPr>
              <a:t>Miss Shipley                                   27 /1 </a:t>
            </a:r>
            <a:r>
              <a:rPr lang="en-GB" sz="2400" b="1" dirty="0">
                <a:solidFill>
                  <a:srgbClr val="0070C0"/>
                </a:solidFill>
                <a:latin typeface="Lucida Handwriting" panose="03010101010101010101" pitchFamily="66" charset="0"/>
              </a:rPr>
              <a:t>/20</a:t>
            </a:r>
          </a:p>
          <a:p>
            <a:pPr algn="ctr"/>
            <a:endParaRPr lang="en-GB" sz="2400" dirty="0">
              <a:latin typeface="Comic Sans MS" panose="030F0702030302020204" pitchFamily="66" charset="0"/>
            </a:endParaRPr>
          </a:p>
        </p:txBody>
      </p:sp>
      <p:pic>
        <p:nvPicPr>
          <p:cNvPr id="4" name="Picture 3"/>
          <p:cNvPicPr>
            <a:picLocks noChangeAspect="1"/>
          </p:cNvPicPr>
          <p:nvPr/>
        </p:nvPicPr>
        <p:blipFill>
          <a:blip r:embed="rId3"/>
          <a:stretch>
            <a:fillRect/>
          </a:stretch>
        </p:blipFill>
        <p:spPr>
          <a:xfrm>
            <a:off x="9484484" y="824196"/>
            <a:ext cx="1657350" cy="1743075"/>
          </a:xfrm>
          <a:prstGeom prst="rect">
            <a:avLst/>
          </a:prstGeom>
        </p:spPr>
      </p:pic>
      <p:pic>
        <p:nvPicPr>
          <p:cNvPr id="5" name="Picture 6" descr="Image result for the woodlands community primary school logo">
            <a:hlinkClick r:id="rId4"/>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32764" y="824196"/>
            <a:ext cx="1758342" cy="16411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33413586"/>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4" y="-2664844"/>
            <a:ext cx="6853690" cy="12191998"/>
          </a:xfrm>
          <a:prstGeom prst="rect">
            <a:avLst/>
          </a:prstGeom>
        </p:spPr>
      </p:pic>
      <p:sp>
        <p:nvSpPr>
          <p:cNvPr id="3" name="TextBox 2"/>
          <p:cNvSpPr txBox="1"/>
          <p:nvPr/>
        </p:nvSpPr>
        <p:spPr>
          <a:xfrm>
            <a:off x="1223747" y="824196"/>
            <a:ext cx="9744502" cy="830997"/>
          </a:xfrm>
          <a:prstGeom prst="rect">
            <a:avLst/>
          </a:prstGeom>
          <a:noFill/>
        </p:spPr>
        <p:txBody>
          <a:bodyPr wrap="square" rtlCol="0">
            <a:spAutoFit/>
          </a:bodyPr>
          <a:lstStyle/>
          <a:p>
            <a:pPr algn="ctr"/>
            <a:r>
              <a:rPr lang="en-GB" sz="4800" u="sng" dirty="0" smtClean="0">
                <a:latin typeface="Comic Sans MS" panose="030F0702030302020204" pitchFamily="66" charset="0"/>
              </a:rPr>
              <a:t>Redwood Wow Work</a:t>
            </a:r>
          </a:p>
        </p:txBody>
      </p:sp>
      <p:pic>
        <p:nvPicPr>
          <p:cNvPr id="4" name="Picture 3"/>
          <p:cNvPicPr>
            <a:picLocks noChangeAspect="1"/>
          </p:cNvPicPr>
          <p:nvPr/>
        </p:nvPicPr>
        <p:blipFill>
          <a:blip r:embed="rId3"/>
          <a:stretch>
            <a:fillRect/>
          </a:stretch>
        </p:blipFill>
        <p:spPr>
          <a:xfrm>
            <a:off x="10325741" y="797142"/>
            <a:ext cx="805928" cy="847614"/>
          </a:xfrm>
          <a:prstGeom prst="rect">
            <a:avLst/>
          </a:prstGeom>
        </p:spPr>
      </p:pic>
      <p:pic>
        <p:nvPicPr>
          <p:cNvPr id="5" name="Picture 6" descr="Image result for the woodlands community primary school logo">
            <a:hlinkClick r:id="rId4"/>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1132764" y="824196"/>
            <a:ext cx="873457" cy="815227"/>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https://assets.atlasobscura.com/media/W1siZiIsInVwbG9hZHMvcGxhY2VfaW1hZ2VzLzliZjFiZjQ2YzRmYmJkM2M5ZV9EYXduIDIuanBnIl0sWyJwIiwidGh1bWIiLCJ4MzkwPiJdLFsicCIsImNvbnZlcnQiLCItcXVhbGl0eSA4MSAtYXV0by1vcmllbnQiXV0/Dawn%202.jpg"/>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132764" y="2002110"/>
            <a:ext cx="5643218" cy="3631774"/>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5"/>
          <p:cNvSpPr txBox="1"/>
          <p:nvPr/>
        </p:nvSpPr>
        <p:spPr>
          <a:xfrm>
            <a:off x="6916994" y="2002110"/>
            <a:ext cx="4051255" cy="3416320"/>
          </a:xfrm>
          <a:prstGeom prst="rect">
            <a:avLst/>
          </a:prstGeom>
          <a:noFill/>
        </p:spPr>
        <p:txBody>
          <a:bodyPr wrap="square" rtlCol="0">
            <a:spAutoFit/>
          </a:bodyPr>
          <a:lstStyle/>
          <a:p>
            <a:r>
              <a:rPr lang="en-GB" dirty="0" smtClean="0">
                <a:latin typeface="XCCW Joined 33a" panose="03050602040000000000" pitchFamily="66" charset="0"/>
              </a:rPr>
              <a:t>Jake worked incredibly hard and showed an amazing empathy with the soldier he was investigating. </a:t>
            </a:r>
          </a:p>
          <a:p>
            <a:endParaRPr lang="en-GB" dirty="0">
              <a:latin typeface="XCCW Joined 33a" panose="03050602040000000000" pitchFamily="66" charset="0"/>
            </a:endParaRPr>
          </a:p>
          <a:p>
            <a:r>
              <a:rPr lang="en-GB" dirty="0" smtClean="0">
                <a:latin typeface="XCCW Joined 33a" panose="03050602040000000000" pitchFamily="66" charset="0"/>
              </a:rPr>
              <a:t>Jake asked fantastic questions and used his investigation skills to the answers.</a:t>
            </a:r>
          </a:p>
          <a:p>
            <a:endParaRPr lang="en-GB" dirty="0">
              <a:latin typeface="XCCW Joined 33a" panose="03050602040000000000" pitchFamily="66" charset="0"/>
            </a:endParaRPr>
          </a:p>
          <a:p>
            <a:r>
              <a:rPr lang="en-GB" dirty="0" smtClean="0">
                <a:latin typeface="XCCW Joined 33a" panose="03050602040000000000" pitchFamily="66" charset="0"/>
              </a:rPr>
              <a:t>Amazing work Jake!</a:t>
            </a:r>
            <a:endParaRPr lang="en-GB" dirty="0">
              <a:latin typeface="XCCW Joined 33a" panose="03050602040000000000" pitchFamily="66" charset="0"/>
            </a:endParaRPr>
          </a:p>
        </p:txBody>
      </p:sp>
    </p:spTree>
    <p:extLst>
      <p:ext uri="{BB962C8B-B14F-4D97-AF65-F5344CB8AC3E}">
        <p14:creationId xmlns:p14="http://schemas.microsoft.com/office/powerpoint/2010/main" val="3904132969"/>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6" y="-2664844"/>
            <a:ext cx="6853690" cy="12191998"/>
          </a:xfrm>
          <a:prstGeom prst="rect">
            <a:avLst/>
          </a:prstGeom>
        </p:spPr>
      </p:pic>
      <p:sp>
        <p:nvSpPr>
          <p:cNvPr id="5" name="Rectangle 4"/>
          <p:cNvSpPr/>
          <p:nvPr/>
        </p:nvSpPr>
        <p:spPr>
          <a:xfrm>
            <a:off x="2210937" y="1248982"/>
            <a:ext cx="8311487" cy="2782300"/>
          </a:xfrm>
          <a:prstGeom prst="rect">
            <a:avLst/>
          </a:prstGeom>
        </p:spPr>
        <p:txBody>
          <a:bodyPr wrap="square">
            <a:spAutoFit/>
          </a:bodyPr>
          <a:lstStyle/>
          <a:p>
            <a:pPr algn="ctr">
              <a:lnSpc>
                <a:spcPct val="115000"/>
              </a:lnSpc>
              <a:spcAft>
                <a:spcPts val="0"/>
              </a:spcAft>
            </a:pPr>
            <a:r>
              <a:rPr lang="en-GB" sz="4000" u="sng" dirty="0" smtClean="0">
                <a:solidFill>
                  <a:srgbClr val="0070C0"/>
                </a:solidFill>
                <a:latin typeface="Comic Sans MS" panose="030F0702030302020204" pitchFamily="66" charset="0"/>
                <a:ea typeface="Calibri" panose="020F0502020204030204" pitchFamily="34" charset="0"/>
                <a:cs typeface="Times New Roman" panose="02020603050405020304" pitchFamily="18" charset="0"/>
              </a:rPr>
              <a:t>Next Week’s</a:t>
            </a:r>
          </a:p>
          <a:p>
            <a:pPr algn="ctr">
              <a:lnSpc>
                <a:spcPct val="115000"/>
              </a:lnSpc>
              <a:spcAft>
                <a:spcPts val="0"/>
              </a:spcAft>
            </a:pPr>
            <a:r>
              <a:rPr lang="en-GB" sz="4000" u="sng" dirty="0" smtClean="0">
                <a:solidFill>
                  <a:srgbClr val="0070C0"/>
                </a:solidFill>
                <a:latin typeface="Comic Sans MS" panose="030F0702030302020204" pitchFamily="66" charset="0"/>
                <a:ea typeface="Calibri" panose="020F0502020204030204" pitchFamily="34" charset="0"/>
                <a:cs typeface="Times New Roman" panose="02020603050405020304" pitchFamily="18" charset="0"/>
              </a:rPr>
              <a:t>Phrase </a:t>
            </a:r>
            <a:r>
              <a:rPr lang="en-GB" sz="4000" u="sng" dirty="0">
                <a:solidFill>
                  <a:srgbClr val="0070C0"/>
                </a:solidFill>
                <a:latin typeface="Comic Sans MS" panose="030F0702030302020204" pitchFamily="66" charset="0"/>
                <a:ea typeface="Calibri" panose="020F0502020204030204" pitchFamily="34" charset="0"/>
                <a:cs typeface="Times New Roman" panose="02020603050405020304" pitchFamily="18" charset="0"/>
              </a:rPr>
              <a:t>of the Week</a:t>
            </a:r>
            <a:r>
              <a:rPr lang="en-GB" sz="4000" dirty="0">
                <a:solidFill>
                  <a:srgbClr val="0070C0"/>
                </a:solidFill>
                <a:latin typeface="Comic Sans MS" panose="030F0702030302020204" pitchFamily="66" charset="0"/>
                <a:ea typeface="Calibri" panose="020F0502020204030204" pitchFamily="34" charset="0"/>
                <a:cs typeface="Times New Roman" panose="02020603050405020304" pitchFamily="18" charset="0"/>
              </a:rPr>
              <a:t>:</a:t>
            </a:r>
            <a:endParaRPr lang="en-GB" sz="4000" dirty="0">
              <a:latin typeface="Comic Sans MS" panose="030F0702030302020204" pitchFamily="66" charset="0"/>
              <a:ea typeface="Calibri" panose="020F0502020204030204" pitchFamily="34" charset="0"/>
              <a:cs typeface="Times New Roman" panose="02020603050405020304" pitchFamily="18" charset="0"/>
            </a:endParaRPr>
          </a:p>
          <a:p>
            <a:pPr algn="ctr">
              <a:lnSpc>
                <a:spcPct val="115000"/>
              </a:lnSpc>
              <a:spcAft>
                <a:spcPts val="0"/>
              </a:spcAft>
            </a:pPr>
            <a:r>
              <a:rPr lang="en-GB" sz="3600" dirty="0" smtClean="0">
                <a:solidFill>
                  <a:srgbClr val="0070C0"/>
                </a:solidFill>
                <a:latin typeface="Comic Sans MS" panose="030F0702030302020204" pitchFamily="66" charset="0"/>
                <a:ea typeface="Calibri" panose="020F0502020204030204" pitchFamily="34" charset="0"/>
                <a:cs typeface="Times New Roman" panose="02020603050405020304" pitchFamily="18" charset="0"/>
              </a:rPr>
              <a:t>What is popular is not always right; what is right is not </a:t>
            </a:r>
            <a:r>
              <a:rPr lang="en-GB" sz="3600" smtClean="0">
                <a:solidFill>
                  <a:srgbClr val="0070C0"/>
                </a:solidFill>
                <a:latin typeface="Comic Sans MS" panose="030F0702030302020204" pitchFamily="66" charset="0"/>
                <a:ea typeface="Calibri" panose="020F0502020204030204" pitchFamily="34" charset="0"/>
                <a:cs typeface="Times New Roman" panose="02020603050405020304" pitchFamily="18" charset="0"/>
              </a:rPr>
              <a:t>always popular.</a:t>
            </a:r>
            <a:endParaRPr lang="en-GB" sz="3600" dirty="0">
              <a:latin typeface="Comic Sans MS" panose="030F0702030302020204" pitchFamily="66" charset="0"/>
              <a:ea typeface="Calibri" panose="020F0502020204030204" pitchFamily="34" charset="0"/>
              <a:cs typeface="Times New Roman" panose="02020603050405020304" pitchFamily="18" charset="0"/>
            </a:endParaRPr>
          </a:p>
        </p:txBody>
      </p:sp>
      <p:sp>
        <p:nvSpPr>
          <p:cNvPr id="6" name="Rounded Rectangular Callout 5"/>
          <p:cNvSpPr/>
          <p:nvPr/>
        </p:nvSpPr>
        <p:spPr>
          <a:xfrm>
            <a:off x="2047164" y="1132764"/>
            <a:ext cx="8270543" cy="3664723"/>
          </a:xfrm>
          <a:prstGeom prst="wedgeRoundRectCallout">
            <a:avLst>
              <a:gd name="adj1" fmla="val -41281"/>
              <a:gd name="adj2" fmla="val 70330"/>
              <a:gd name="adj3" fmla="val 16667"/>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413999557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6" y="-2664844"/>
            <a:ext cx="6853690" cy="12191998"/>
          </a:xfrm>
          <a:prstGeom prst="rect">
            <a:avLst/>
          </a:prstGeom>
        </p:spPr>
      </p:pic>
      <p:sp>
        <p:nvSpPr>
          <p:cNvPr id="3" name="TextBox 2"/>
          <p:cNvSpPr txBox="1"/>
          <p:nvPr/>
        </p:nvSpPr>
        <p:spPr>
          <a:xfrm>
            <a:off x="2839452" y="811203"/>
            <a:ext cx="6513095" cy="2123658"/>
          </a:xfrm>
          <a:prstGeom prst="rect">
            <a:avLst/>
          </a:prstGeom>
          <a:noFill/>
        </p:spPr>
        <p:txBody>
          <a:bodyPr wrap="square" rtlCol="0">
            <a:spAutoFit/>
          </a:bodyPr>
          <a:lstStyle/>
          <a:p>
            <a:pPr algn="ctr"/>
            <a:r>
              <a:rPr lang="en-GB" sz="6600" dirty="0" smtClean="0">
                <a:solidFill>
                  <a:srgbClr val="00B050"/>
                </a:solidFill>
                <a:latin typeface="Comic Sans MS" panose="030F0702030302020204" pitchFamily="66" charset="0"/>
              </a:rPr>
              <a:t>Green Cards!</a:t>
            </a:r>
          </a:p>
          <a:p>
            <a:endParaRPr lang="en-GB" sz="6600" dirty="0">
              <a:latin typeface="Comic Sans MS" panose="030F0702030302020204" pitchFamily="66" charset="0"/>
            </a:endParaRPr>
          </a:p>
        </p:txBody>
      </p:sp>
      <p:sp>
        <p:nvSpPr>
          <p:cNvPr id="4" name="Vertical Scroll 3"/>
          <p:cNvSpPr/>
          <p:nvPr/>
        </p:nvSpPr>
        <p:spPr>
          <a:xfrm rot="10800000">
            <a:off x="1241946" y="2015313"/>
            <a:ext cx="9703558" cy="3744042"/>
          </a:xfrm>
          <a:prstGeom prst="verticalScroll">
            <a:avLst/>
          </a:prstGeom>
          <a:solidFill>
            <a:srgbClr val="99FF99"/>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5" name="TextBox 4"/>
          <p:cNvSpPr txBox="1"/>
          <p:nvPr/>
        </p:nvSpPr>
        <p:spPr>
          <a:xfrm>
            <a:off x="2224433" y="2172095"/>
            <a:ext cx="4097990" cy="3046988"/>
          </a:xfrm>
          <a:prstGeom prst="rect">
            <a:avLst/>
          </a:prstGeom>
          <a:noFill/>
        </p:spPr>
        <p:txBody>
          <a:bodyPr wrap="square" rtlCol="0">
            <a:spAutoFit/>
          </a:bodyPr>
          <a:lstStyle/>
          <a:p>
            <a:r>
              <a:rPr lang="en-GB" sz="3200" dirty="0" smtClean="0">
                <a:latin typeface="Comic Sans MS" panose="030F0702030302020204" pitchFamily="66" charset="0"/>
              </a:rPr>
              <a:t>Jonah – Chestnut</a:t>
            </a:r>
          </a:p>
          <a:p>
            <a:r>
              <a:rPr lang="en-GB" sz="3200" dirty="0" smtClean="0">
                <a:latin typeface="Comic Sans MS" panose="030F0702030302020204" pitchFamily="66" charset="0"/>
              </a:rPr>
              <a:t>Amelia M – Chestnut</a:t>
            </a:r>
          </a:p>
          <a:p>
            <a:r>
              <a:rPr lang="en-GB" sz="3200" dirty="0" smtClean="0">
                <a:latin typeface="Comic Sans MS" panose="030F0702030302020204" pitchFamily="66" charset="0"/>
              </a:rPr>
              <a:t>Reilly – Redwood</a:t>
            </a:r>
          </a:p>
          <a:p>
            <a:r>
              <a:rPr lang="en-GB" sz="3200" dirty="0" smtClean="0">
                <a:latin typeface="Comic Sans MS" panose="030F0702030302020204" pitchFamily="66" charset="0"/>
              </a:rPr>
              <a:t>Freya- Aspen</a:t>
            </a:r>
          </a:p>
          <a:p>
            <a:r>
              <a:rPr lang="en-GB" sz="3200" dirty="0" smtClean="0">
                <a:latin typeface="Comic Sans MS" panose="030F0702030302020204" pitchFamily="66" charset="0"/>
              </a:rPr>
              <a:t>Eppie – Spruce</a:t>
            </a:r>
          </a:p>
          <a:p>
            <a:r>
              <a:rPr lang="en-GB" sz="3200" dirty="0" smtClean="0">
                <a:latin typeface="Comic Sans MS" panose="030F0702030302020204" pitchFamily="66" charset="0"/>
              </a:rPr>
              <a:t>Malakai - Spruce</a:t>
            </a:r>
            <a:endParaRPr lang="en-GB" sz="3200" dirty="0">
              <a:latin typeface="Comic Sans MS" panose="030F0702030302020204" pitchFamily="66" charset="0"/>
            </a:endParaRPr>
          </a:p>
        </p:txBody>
      </p:sp>
    </p:spTree>
    <p:extLst>
      <p:ext uri="{BB962C8B-B14F-4D97-AF65-F5344CB8AC3E}">
        <p14:creationId xmlns:p14="http://schemas.microsoft.com/office/powerpoint/2010/main" val="360998592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07571" y="-2439403"/>
            <a:ext cx="6853690" cy="12191998"/>
          </a:xfrm>
          <a:prstGeom prst="rect">
            <a:avLst/>
          </a:prstGeom>
        </p:spPr>
      </p:pic>
      <p:sp>
        <p:nvSpPr>
          <p:cNvPr id="3" name="TextBox 2"/>
          <p:cNvSpPr txBox="1"/>
          <p:nvPr/>
        </p:nvSpPr>
        <p:spPr>
          <a:xfrm>
            <a:off x="740251" y="886789"/>
            <a:ext cx="10711493" cy="1938992"/>
          </a:xfrm>
          <a:prstGeom prst="rect">
            <a:avLst/>
          </a:prstGeom>
          <a:noFill/>
        </p:spPr>
        <p:txBody>
          <a:bodyPr wrap="square" rtlCol="0">
            <a:spAutoFit/>
          </a:bodyPr>
          <a:lstStyle/>
          <a:p>
            <a:pPr algn="ctr"/>
            <a:r>
              <a:rPr lang="en-GB" sz="5400" dirty="0" smtClean="0">
                <a:solidFill>
                  <a:srgbClr val="00B0F0"/>
                </a:solidFill>
                <a:latin typeface="Comic Sans MS" panose="030F0702030302020204" pitchFamily="66" charset="0"/>
              </a:rPr>
              <a:t>Scientists of the Week!</a:t>
            </a:r>
          </a:p>
          <a:p>
            <a:endParaRPr lang="en-GB" sz="6600" dirty="0">
              <a:latin typeface="Comic Sans MS" panose="030F0702030302020204" pitchFamily="66" charset="0"/>
            </a:endParaRPr>
          </a:p>
        </p:txBody>
      </p:sp>
      <p:sp>
        <p:nvSpPr>
          <p:cNvPr id="4" name="TextBox 3"/>
          <p:cNvSpPr txBox="1"/>
          <p:nvPr/>
        </p:nvSpPr>
        <p:spPr>
          <a:xfrm>
            <a:off x="1120070" y="2647794"/>
            <a:ext cx="3928724" cy="1323439"/>
          </a:xfrm>
          <a:prstGeom prst="rect">
            <a:avLst/>
          </a:prstGeom>
          <a:noFill/>
        </p:spPr>
        <p:txBody>
          <a:bodyPr wrap="square" rtlCol="0">
            <a:spAutoFit/>
          </a:bodyPr>
          <a:lstStyle/>
          <a:p>
            <a:r>
              <a:rPr lang="en-GB" sz="4000" dirty="0" smtClean="0">
                <a:latin typeface="Comic Sans MS" panose="030F0702030302020204" pitchFamily="66" charset="0"/>
              </a:rPr>
              <a:t>Oak –Noel</a:t>
            </a:r>
          </a:p>
          <a:p>
            <a:r>
              <a:rPr lang="en-GB" sz="4000" dirty="0" smtClean="0">
                <a:latin typeface="Comic Sans MS" panose="030F0702030302020204" pitchFamily="66" charset="0"/>
              </a:rPr>
              <a:t>Ash – Adam </a:t>
            </a:r>
          </a:p>
        </p:txBody>
      </p:sp>
      <p:sp>
        <p:nvSpPr>
          <p:cNvPr id="5" name="TextBox 4"/>
          <p:cNvSpPr txBox="1"/>
          <p:nvPr/>
        </p:nvSpPr>
        <p:spPr>
          <a:xfrm>
            <a:off x="6623189" y="3495368"/>
            <a:ext cx="3347883" cy="523220"/>
          </a:xfrm>
          <a:prstGeom prst="rect">
            <a:avLst/>
          </a:prstGeom>
          <a:noFill/>
        </p:spPr>
        <p:txBody>
          <a:bodyPr wrap="square" rtlCol="0">
            <a:spAutoFit/>
          </a:bodyPr>
          <a:lstStyle/>
          <a:p>
            <a:r>
              <a:rPr lang="en-GB" sz="2800" dirty="0" smtClean="0"/>
              <a:t> </a:t>
            </a:r>
          </a:p>
        </p:txBody>
      </p:sp>
      <p:sp>
        <p:nvSpPr>
          <p:cNvPr id="7" name="Rectangle 6"/>
          <p:cNvSpPr/>
          <p:nvPr/>
        </p:nvSpPr>
        <p:spPr>
          <a:xfrm>
            <a:off x="6240192" y="2687099"/>
            <a:ext cx="4832380" cy="1938992"/>
          </a:xfrm>
          <a:prstGeom prst="rect">
            <a:avLst/>
          </a:prstGeom>
        </p:spPr>
        <p:txBody>
          <a:bodyPr wrap="square">
            <a:spAutoFit/>
          </a:bodyPr>
          <a:lstStyle/>
          <a:p>
            <a:pPr lvl="0"/>
            <a:r>
              <a:rPr lang="en-GB" sz="4000" dirty="0">
                <a:solidFill>
                  <a:prstClr val="black"/>
                </a:solidFill>
                <a:latin typeface="Comic Sans MS" panose="030F0702030302020204" pitchFamily="66" charset="0"/>
              </a:rPr>
              <a:t>Birch </a:t>
            </a:r>
            <a:r>
              <a:rPr lang="en-GB" sz="4000" dirty="0" smtClean="0">
                <a:solidFill>
                  <a:prstClr val="black"/>
                </a:solidFill>
                <a:latin typeface="Comic Sans MS" panose="030F0702030302020204" pitchFamily="66" charset="0"/>
              </a:rPr>
              <a:t>–  Lucy-Mae</a:t>
            </a:r>
            <a:endParaRPr lang="en-GB" sz="4000" dirty="0">
              <a:solidFill>
                <a:srgbClr val="CC0099"/>
              </a:solidFill>
              <a:latin typeface="Comic Sans MS" panose="030F0702030302020204" pitchFamily="66" charset="0"/>
            </a:endParaRPr>
          </a:p>
          <a:p>
            <a:pPr lvl="0"/>
            <a:r>
              <a:rPr lang="en-GB" sz="4000" dirty="0">
                <a:solidFill>
                  <a:prstClr val="black"/>
                </a:solidFill>
                <a:latin typeface="Comic Sans MS" panose="030F0702030302020204" pitchFamily="66" charset="0"/>
              </a:rPr>
              <a:t>Pine </a:t>
            </a:r>
            <a:r>
              <a:rPr lang="en-GB" sz="4000" dirty="0" smtClean="0">
                <a:solidFill>
                  <a:prstClr val="black"/>
                </a:solidFill>
                <a:latin typeface="Comic Sans MS" panose="030F0702030302020204" pitchFamily="66" charset="0"/>
              </a:rPr>
              <a:t>– </a:t>
            </a:r>
            <a:r>
              <a:rPr lang="en-GB" sz="4000" dirty="0" err="1" smtClean="0">
                <a:solidFill>
                  <a:prstClr val="black"/>
                </a:solidFill>
                <a:latin typeface="Comic Sans MS" panose="030F0702030302020204" pitchFamily="66" charset="0"/>
              </a:rPr>
              <a:t>Seb</a:t>
            </a:r>
            <a:endParaRPr lang="en-GB" sz="4000" dirty="0" smtClean="0">
              <a:solidFill>
                <a:prstClr val="black"/>
              </a:solidFill>
              <a:latin typeface="Comic Sans MS" panose="030F0702030302020204" pitchFamily="66" charset="0"/>
            </a:endParaRPr>
          </a:p>
          <a:p>
            <a:pPr lvl="0"/>
            <a:r>
              <a:rPr lang="en-GB" sz="4000" dirty="0" smtClean="0">
                <a:solidFill>
                  <a:prstClr val="black"/>
                </a:solidFill>
                <a:latin typeface="Comic Sans MS" panose="030F0702030302020204" pitchFamily="66" charset="0"/>
              </a:rPr>
              <a:t>Elm – </a:t>
            </a:r>
            <a:r>
              <a:rPr lang="en-GB" sz="4000" dirty="0" err="1" smtClean="0">
                <a:solidFill>
                  <a:prstClr val="black"/>
                </a:solidFill>
                <a:latin typeface="Comic Sans MS" panose="030F0702030302020204" pitchFamily="66" charset="0"/>
              </a:rPr>
              <a:t>Remey</a:t>
            </a:r>
            <a:r>
              <a:rPr lang="en-GB" sz="4000" dirty="0" smtClean="0">
                <a:solidFill>
                  <a:prstClr val="black"/>
                </a:solidFill>
                <a:latin typeface="Comic Sans MS" panose="030F0702030302020204" pitchFamily="66" charset="0"/>
              </a:rPr>
              <a:t>-Lei</a:t>
            </a:r>
            <a:endParaRPr lang="en-GB" sz="4000" dirty="0">
              <a:solidFill>
                <a:prstClr val="black"/>
              </a:solidFill>
            </a:endParaRPr>
          </a:p>
        </p:txBody>
      </p:sp>
      <p:sp>
        <p:nvSpPr>
          <p:cNvPr id="8" name="Rectangle 7"/>
          <p:cNvSpPr/>
          <p:nvPr/>
        </p:nvSpPr>
        <p:spPr>
          <a:xfrm>
            <a:off x="1055205" y="3971233"/>
            <a:ext cx="5120122" cy="707886"/>
          </a:xfrm>
          <a:prstGeom prst="rect">
            <a:avLst/>
          </a:prstGeom>
        </p:spPr>
        <p:txBody>
          <a:bodyPr wrap="square">
            <a:spAutoFit/>
          </a:bodyPr>
          <a:lstStyle/>
          <a:p>
            <a:pPr lvl="0"/>
            <a:r>
              <a:rPr lang="en-GB" sz="4000" dirty="0" smtClean="0">
                <a:solidFill>
                  <a:prstClr val="black"/>
                </a:solidFill>
                <a:latin typeface="Comic Sans MS" panose="030F0702030302020204" pitchFamily="66" charset="0"/>
              </a:rPr>
              <a:t>Chestnut </a:t>
            </a:r>
            <a:r>
              <a:rPr lang="en-GB" sz="4000" dirty="0" smtClean="0">
                <a:solidFill>
                  <a:prstClr val="black"/>
                </a:solidFill>
                <a:latin typeface="Comic Sans MS" panose="030F0702030302020204" pitchFamily="66" charset="0"/>
              </a:rPr>
              <a:t>– Amelia </a:t>
            </a:r>
            <a:r>
              <a:rPr lang="en-GB" sz="4000" dirty="0" smtClean="0">
                <a:solidFill>
                  <a:prstClr val="black"/>
                </a:solidFill>
                <a:latin typeface="Comic Sans MS" panose="030F0702030302020204" pitchFamily="66" charset="0"/>
              </a:rPr>
              <a:t>M</a:t>
            </a:r>
            <a:endParaRPr lang="en-GB" sz="4000" dirty="0">
              <a:solidFill>
                <a:prstClr val="black"/>
              </a:solidFill>
              <a:latin typeface="Comic Sans MS" panose="030F0702030302020204" pitchFamily="66" charset="0"/>
            </a:endParaRPr>
          </a:p>
        </p:txBody>
      </p:sp>
    </p:spTree>
    <p:extLst>
      <p:ext uri="{BB962C8B-B14F-4D97-AF65-F5344CB8AC3E}">
        <p14:creationId xmlns:p14="http://schemas.microsoft.com/office/powerpoint/2010/main" val="164833333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6" y="-2669154"/>
            <a:ext cx="6853690" cy="12191998"/>
          </a:xfrm>
          <a:prstGeom prst="rect">
            <a:avLst/>
          </a:prstGeom>
        </p:spPr>
      </p:pic>
      <p:sp>
        <p:nvSpPr>
          <p:cNvPr id="3" name="TextBox 2"/>
          <p:cNvSpPr txBox="1"/>
          <p:nvPr/>
        </p:nvSpPr>
        <p:spPr>
          <a:xfrm>
            <a:off x="3064042" y="946484"/>
            <a:ext cx="6513095" cy="1323439"/>
          </a:xfrm>
          <a:prstGeom prst="rect">
            <a:avLst/>
          </a:prstGeom>
          <a:noFill/>
        </p:spPr>
        <p:txBody>
          <a:bodyPr wrap="square" rtlCol="0">
            <a:spAutoFit/>
          </a:bodyPr>
          <a:lstStyle/>
          <a:p>
            <a:pPr algn="ctr"/>
            <a:r>
              <a:rPr lang="en-GB" sz="4800" u="sng" dirty="0" smtClean="0">
                <a:solidFill>
                  <a:srgbClr val="FF0066"/>
                </a:solidFill>
                <a:latin typeface="Comic Sans MS" panose="030F0702030302020204" pitchFamily="66" charset="0"/>
              </a:rPr>
              <a:t>Weekly Team Points!</a:t>
            </a:r>
          </a:p>
          <a:p>
            <a:pPr algn="ctr"/>
            <a:endParaRPr lang="en-GB" sz="3200" i="1" dirty="0">
              <a:latin typeface="Comic Sans MS" panose="030F0702030302020204" pitchFamily="66" charset="0"/>
            </a:endParaRPr>
          </a:p>
        </p:txBody>
      </p:sp>
      <p:graphicFrame>
        <p:nvGraphicFramePr>
          <p:cNvPr id="4" name="Table 3"/>
          <p:cNvGraphicFramePr>
            <a:graphicFrameLocks noGrp="1"/>
          </p:cNvGraphicFramePr>
          <p:nvPr>
            <p:extLst>
              <p:ext uri="{D42A27DB-BD31-4B8C-83A1-F6EECF244321}">
                <p14:modId xmlns:p14="http://schemas.microsoft.com/office/powerpoint/2010/main" val="1275949672"/>
              </p:ext>
            </p:extLst>
          </p:nvPr>
        </p:nvGraphicFramePr>
        <p:xfrm>
          <a:off x="1465178" y="2497564"/>
          <a:ext cx="9261644" cy="2464352"/>
        </p:xfrm>
        <a:graphic>
          <a:graphicData uri="http://schemas.openxmlformats.org/drawingml/2006/table">
            <a:tbl>
              <a:tblPr firstRow="1" bandRow="1">
                <a:tableStyleId>{5C22544A-7EE6-4342-B048-85BDC9FD1C3A}</a:tableStyleId>
              </a:tblPr>
              <a:tblGrid>
                <a:gridCol w="2315411">
                  <a:extLst>
                    <a:ext uri="{9D8B030D-6E8A-4147-A177-3AD203B41FA5}">
                      <a16:colId xmlns:a16="http://schemas.microsoft.com/office/drawing/2014/main" val="3299981363"/>
                    </a:ext>
                  </a:extLst>
                </a:gridCol>
                <a:gridCol w="2315411">
                  <a:extLst>
                    <a:ext uri="{9D8B030D-6E8A-4147-A177-3AD203B41FA5}">
                      <a16:colId xmlns:a16="http://schemas.microsoft.com/office/drawing/2014/main" val="3451166365"/>
                    </a:ext>
                  </a:extLst>
                </a:gridCol>
                <a:gridCol w="2315411">
                  <a:extLst>
                    <a:ext uri="{9D8B030D-6E8A-4147-A177-3AD203B41FA5}">
                      <a16:colId xmlns:a16="http://schemas.microsoft.com/office/drawing/2014/main" val="479396576"/>
                    </a:ext>
                  </a:extLst>
                </a:gridCol>
                <a:gridCol w="2315411">
                  <a:extLst>
                    <a:ext uri="{9D8B030D-6E8A-4147-A177-3AD203B41FA5}">
                      <a16:colId xmlns:a16="http://schemas.microsoft.com/office/drawing/2014/main" val="200857127"/>
                    </a:ext>
                  </a:extLst>
                </a:gridCol>
              </a:tblGrid>
              <a:tr h="1232176">
                <a:tc>
                  <a:txBody>
                    <a:bodyPr/>
                    <a:lstStyle/>
                    <a:p>
                      <a:pPr algn="ctr"/>
                      <a:r>
                        <a:rPr lang="en-GB" sz="3200" dirty="0" smtClean="0">
                          <a:solidFill>
                            <a:schemeClr val="tx1"/>
                          </a:solidFill>
                          <a:latin typeface="Comic Sans MS" panose="030F0702030302020204" pitchFamily="66" charset="0"/>
                        </a:rPr>
                        <a:t>Peel</a:t>
                      </a:r>
                      <a:endParaRPr lang="en-GB" sz="3200" dirty="0">
                        <a:solidFill>
                          <a:schemeClr val="tx1"/>
                        </a:solidFill>
                        <a:latin typeface="Comic Sans MS" panose="030F0702030302020204" pitchFamily="66"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ctr"/>
                      <a:r>
                        <a:rPr lang="en-GB" sz="3200" dirty="0" err="1" smtClean="0">
                          <a:solidFill>
                            <a:schemeClr val="tx1"/>
                          </a:solidFill>
                          <a:latin typeface="Comic Sans MS" panose="030F0702030302020204" pitchFamily="66" charset="0"/>
                        </a:rPr>
                        <a:t>Ethelfleda</a:t>
                      </a:r>
                      <a:endParaRPr lang="en-GB" sz="3200" dirty="0">
                        <a:solidFill>
                          <a:schemeClr val="tx1"/>
                        </a:solidFill>
                        <a:latin typeface="Comic Sans MS" panose="030F0702030302020204" pitchFamily="66"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ctr"/>
                      <a:r>
                        <a:rPr lang="en-GB" sz="3200" dirty="0" smtClean="0">
                          <a:solidFill>
                            <a:schemeClr val="tx1"/>
                          </a:solidFill>
                          <a:latin typeface="Comic Sans MS" panose="030F0702030302020204" pitchFamily="66" charset="0"/>
                        </a:rPr>
                        <a:t>Grazier</a:t>
                      </a:r>
                      <a:endParaRPr lang="en-GB" sz="3200" dirty="0">
                        <a:solidFill>
                          <a:schemeClr val="tx1"/>
                        </a:solidFill>
                        <a:latin typeface="Comic Sans MS" panose="030F0702030302020204" pitchFamily="66"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2D050"/>
                    </a:solidFill>
                  </a:tcPr>
                </a:tc>
                <a:tc>
                  <a:txBody>
                    <a:bodyPr/>
                    <a:lstStyle/>
                    <a:p>
                      <a:pPr algn="ctr"/>
                      <a:r>
                        <a:rPr lang="en-GB" sz="3200" dirty="0" smtClean="0">
                          <a:solidFill>
                            <a:schemeClr val="tx1"/>
                          </a:solidFill>
                          <a:latin typeface="Comic Sans MS" panose="030F0702030302020204" pitchFamily="66" charset="0"/>
                        </a:rPr>
                        <a:t>Offa</a:t>
                      </a:r>
                      <a:endParaRPr lang="en-GB" sz="3200" dirty="0">
                        <a:solidFill>
                          <a:schemeClr val="tx1"/>
                        </a:solidFill>
                        <a:latin typeface="Comic Sans MS" panose="030F0702030302020204" pitchFamily="66"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extLst>
                  <a:ext uri="{0D108BD9-81ED-4DB2-BD59-A6C34878D82A}">
                    <a16:rowId xmlns:a16="http://schemas.microsoft.com/office/drawing/2014/main" val="3117705136"/>
                  </a:ext>
                </a:extLst>
              </a:tr>
              <a:tr h="1232176">
                <a:tc>
                  <a:txBody>
                    <a:bodyPr/>
                    <a:lstStyle/>
                    <a:p>
                      <a:pPr algn="ctr"/>
                      <a:endParaRPr lang="en-GB" dirty="0">
                        <a:solidFill>
                          <a:schemeClr val="tx1"/>
                        </a:solidFill>
                        <a:latin typeface="Comic Sans MS" panose="030F0702030302020204" pitchFamily="66"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en-GB" dirty="0">
                        <a:solidFill>
                          <a:schemeClr val="tx1"/>
                        </a:solidFill>
                        <a:latin typeface="Comic Sans MS" panose="030F0702030302020204" pitchFamily="66"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en-GB" dirty="0">
                        <a:solidFill>
                          <a:schemeClr val="tx1"/>
                        </a:solidFill>
                        <a:latin typeface="Comic Sans MS" panose="030F0702030302020204" pitchFamily="66"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en-GB" dirty="0">
                        <a:solidFill>
                          <a:schemeClr val="tx1"/>
                        </a:solidFill>
                        <a:latin typeface="Comic Sans MS" panose="030F0702030302020204" pitchFamily="66"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017769375"/>
                  </a:ext>
                </a:extLst>
              </a:tr>
            </a:tbl>
          </a:graphicData>
        </a:graphic>
      </p:graphicFrame>
      <p:sp>
        <p:nvSpPr>
          <p:cNvPr id="5" name="TextBox 4"/>
          <p:cNvSpPr txBox="1"/>
          <p:nvPr/>
        </p:nvSpPr>
        <p:spPr>
          <a:xfrm>
            <a:off x="1959427" y="4023357"/>
            <a:ext cx="1397725" cy="646331"/>
          </a:xfrm>
          <a:prstGeom prst="rect">
            <a:avLst/>
          </a:prstGeom>
          <a:noFill/>
        </p:spPr>
        <p:txBody>
          <a:bodyPr wrap="square" rtlCol="0">
            <a:spAutoFit/>
          </a:bodyPr>
          <a:lstStyle/>
          <a:p>
            <a:pPr algn="ctr"/>
            <a:r>
              <a:rPr lang="en-GB" sz="3600" dirty="0" smtClean="0">
                <a:solidFill>
                  <a:srgbClr val="FF0000"/>
                </a:solidFill>
                <a:latin typeface="Comic Sans MS" panose="030F0702030302020204" pitchFamily="66" charset="0"/>
              </a:rPr>
              <a:t>167</a:t>
            </a:r>
            <a:endParaRPr lang="en-US" sz="3600" dirty="0">
              <a:solidFill>
                <a:srgbClr val="FF0000"/>
              </a:solidFill>
              <a:latin typeface="Comic Sans MS" panose="030F0702030302020204" pitchFamily="66" charset="0"/>
            </a:endParaRPr>
          </a:p>
        </p:txBody>
      </p:sp>
      <p:sp>
        <p:nvSpPr>
          <p:cNvPr id="6" name="TextBox 5"/>
          <p:cNvSpPr txBox="1"/>
          <p:nvPr/>
        </p:nvSpPr>
        <p:spPr>
          <a:xfrm>
            <a:off x="4123468" y="4023359"/>
            <a:ext cx="1397725" cy="646331"/>
          </a:xfrm>
          <a:prstGeom prst="rect">
            <a:avLst/>
          </a:prstGeom>
          <a:noFill/>
        </p:spPr>
        <p:txBody>
          <a:bodyPr wrap="square" rtlCol="0">
            <a:spAutoFit/>
          </a:bodyPr>
          <a:lstStyle/>
          <a:p>
            <a:pPr algn="ctr"/>
            <a:r>
              <a:rPr lang="en-GB" sz="3600" dirty="0" smtClean="0">
                <a:solidFill>
                  <a:srgbClr val="FFC000"/>
                </a:solidFill>
                <a:latin typeface="Comic Sans MS" panose="030F0702030302020204" pitchFamily="66" charset="0"/>
              </a:rPr>
              <a:t>119</a:t>
            </a:r>
            <a:endParaRPr lang="en-US" sz="3600" dirty="0">
              <a:solidFill>
                <a:srgbClr val="FFC000"/>
              </a:solidFill>
              <a:latin typeface="Comic Sans MS" panose="030F0702030302020204" pitchFamily="66" charset="0"/>
            </a:endParaRPr>
          </a:p>
        </p:txBody>
      </p:sp>
      <p:sp>
        <p:nvSpPr>
          <p:cNvPr id="7" name="TextBox 6"/>
          <p:cNvSpPr txBox="1"/>
          <p:nvPr/>
        </p:nvSpPr>
        <p:spPr>
          <a:xfrm>
            <a:off x="6508547" y="4023358"/>
            <a:ext cx="1397725" cy="646331"/>
          </a:xfrm>
          <a:prstGeom prst="rect">
            <a:avLst/>
          </a:prstGeom>
          <a:noFill/>
        </p:spPr>
        <p:txBody>
          <a:bodyPr wrap="square" rtlCol="0">
            <a:spAutoFit/>
          </a:bodyPr>
          <a:lstStyle/>
          <a:p>
            <a:pPr algn="ctr"/>
            <a:r>
              <a:rPr lang="en-US" sz="3600" dirty="0" smtClean="0">
                <a:solidFill>
                  <a:srgbClr val="00B050"/>
                </a:solidFill>
                <a:latin typeface="Comic Sans MS" panose="030F0702030302020204" pitchFamily="66" charset="0"/>
              </a:rPr>
              <a:t>161</a:t>
            </a:r>
            <a:endParaRPr lang="en-US" sz="3600" dirty="0">
              <a:solidFill>
                <a:srgbClr val="00B050"/>
              </a:solidFill>
              <a:latin typeface="Comic Sans MS" panose="030F0702030302020204" pitchFamily="66" charset="0"/>
            </a:endParaRPr>
          </a:p>
        </p:txBody>
      </p:sp>
      <p:sp>
        <p:nvSpPr>
          <p:cNvPr id="8" name="TextBox 7"/>
          <p:cNvSpPr txBox="1"/>
          <p:nvPr/>
        </p:nvSpPr>
        <p:spPr>
          <a:xfrm>
            <a:off x="8878274" y="4023357"/>
            <a:ext cx="1397725" cy="646331"/>
          </a:xfrm>
          <a:prstGeom prst="rect">
            <a:avLst/>
          </a:prstGeom>
          <a:noFill/>
        </p:spPr>
        <p:txBody>
          <a:bodyPr wrap="square" rtlCol="0">
            <a:spAutoFit/>
          </a:bodyPr>
          <a:lstStyle/>
          <a:p>
            <a:pPr algn="ctr"/>
            <a:r>
              <a:rPr lang="en-GB" sz="3600" dirty="0" smtClean="0">
                <a:solidFill>
                  <a:srgbClr val="0070C0"/>
                </a:solidFill>
                <a:latin typeface="Comic Sans MS" panose="030F0702030302020204" pitchFamily="66" charset="0"/>
              </a:rPr>
              <a:t>112</a:t>
            </a:r>
            <a:endParaRPr lang="en-US" sz="3600" dirty="0">
              <a:solidFill>
                <a:srgbClr val="0070C0"/>
              </a:solidFill>
              <a:latin typeface="Comic Sans MS" panose="030F0702030302020204" pitchFamily="66" charset="0"/>
            </a:endParaRPr>
          </a:p>
        </p:txBody>
      </p:sp>
    </p:spTree>
    <p:extLst>
      <p:ext uri="{BB962C8B-B14F-4D97-AF65-F5344CB8AC3E}">
        <p14:creationId xmlns:p14="http://schemas.microsoft.com/office/powerpoint/2010/main" val="40311145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arn(inVertical)">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barn(inVertical)">
                                      <p:cBhvr>
                                        <p:cTn id="12" dur="500"/>
                                        <p:tgtEl>
                                          <p:spTgt spid="6"/>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barn(inVertical)">
                                      <p:cBhvr>
                                        <p:cTn id="17" dur="500"/>
                                        <p:tgtEl>
                                          <p:spTgt spid="7"/>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8"/>
                                        </p:tgtEl>
                                        <p:attrNameLst>
                                          <p:attrName>style.visibility</p:attrName>
                                        </p:attrNameLst>
                                      </p:cBhvr>
                                      <p:to>
                                        <p:strVal val="visible"/>
                                      </p:to>
                                    </p:set>
                                    <p:animEffect transition="in" filter="barn(inVertical)">
                                      <p:cBhvr>
                                        <p:cTn id="22"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7" grpId="0"/>
      <p:bldP spid="8"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6" y="-2664844"/>
            <a:ext cx="6853690" cy="12191998"/>
          </a:xfrm>
          <a:prstGeom prst="rect">
            <a:avLst/>
          </a:prstGeom>
        </p:spPr>
      </p:pic>
      <p:sp>
        <p:nvSpPr>
          <p:cNvPr id="3" name="TextBox 2"/>
          <p:cNvSpPr txBox="1"/>
          <p:nvPr/>
        </p:nvSpPr>
        <p:spPr>
          <a:xfrm>
            <a:off x="1132764" y="1011236"/>
            <a:ext cx="9744502" cy="4216539"/>
          </a:xfrm>
          <a:prstGeom prst="rect">
            <a:avLst/>
          </a:prstGeom>
          <a:noFill/>
        </p:spPr>
        <p:txBody>
          <a:bodyPr wrap="square" rtlCol="0">
            <a:spAutoFit/>
          </a:bodyPr>
          <a:lstStyle/>
          <a:p>
            <a:pPr algn="ctr"/>
            <a:r>
              <a:rPr lang="en-GB" sz="6600" dirty="0" smtClean="0">
                <a:latin typeface="Comic Sans MS" panose="030F0702030302020204" pitchFamily="66" charset="0"/>
              </a:rPr>
              <a:t>Oak</a:t>
            </a:r>
          </a:p>
          <a:p>
            <a:pPr algn="ctr"/>
            <a:r>
              <a:rPr lang="en-GB" sz="6600" dirty="0" err="1" smtClean="0">
                <a:solidFill>
                  <a:srgbClr val="CC0099"/>
                </a:solidFill>
                <a:latin typeface="Comic Sans MS" panose="030F0702030302020204" pitchFamily="66" charset="0"/>
              </a:rPr>
              <a:t>Franceseca</a:t>
            </a:r>
            <a:endParaRPr lang="en-GB" sz="6600" dirty="0" smtClean="0">
              <a:solidFill>
                <a:srgbClr val="CC0099"/>
              </a:solidFill>
              <a:latin typeface="Comic Sans MS" panose="030F0702030302020204" pitchFamily="66" charset="0"/>
            </a:endParaRPr>
          </a:p>
          <a:p>
            <a:pPr algn="ctr"/>
            <a:endParaRPr lang="en-GB" sz="1600" dirty="0" smtClean="0">
              <a:latin typeface="Comic Sans MS" panose="030F0702030302020204" pitchFamily="66" charset="0"/>
            </a:endParaRPr>
          </a:p>
          <a:p>
            <a:pPr algn="ctr"/>
            <a:r>
              <a:rPr lang="en-GB" sz="2400" dirty="0" smtClean="0">
                <a:latin typeface="Comic Sans MS" panose="030F0702030302020204" pitchFamily="66" charset="0"/>
              </a:rPr>
              <a:t>For</a:t>
            </a:r>
          </a:p>
          <a:p>
            <a:pPr algn="ctr"/>
            <a:r>
              <a:rPr lang="en-GB" sz="2400" b="1" dirty="0" smtClean="0">
                <a:solidFill>
                  <a:srgbClr val="0070C0"/>
                </a:solidFill>
                <a:latin typeface="Lucida Handwriting" panose="03010101010101010101" pitchFamily="66" charset="0"/>
              </a:rPr>
              <a:t>A fantastic letter to Santa.</a:t>
            </a:r>
          </a:p>
          <a:p>
            <a:pPr algn="ctr"/>
            <a:endParaRPr lang="en-GB" sz="2400" b="1" dirty="0" smtClean="0">
              <a:solidFill>
                <a:srgbClr val="0070C0"/>
              </a:solidFill>
              <a:latin typeface="Lucida Handwriting" panose="03010101010101010101" pitchFamily="66" charset="0"/>
            </a:endParaRPr>
          </a:p>
          <a:p>
            <a:pPr algn="ctr"/>
            <a:r>
              <a:rPr lang="en-GB" sz="2400" b="1" dirty="0" smtClean="0">
                <a:solidFill>
                  <a:srgbClr val="0070C0"/>
                </a:solidFill>
                <a:latin typeface="Lucida Handwriting" panose="03010101010101010101" pitchFamily="66" charset="0"/>
              </a:rPr>
              <a:t>Mrs Laffan                                      27 /11/20</a:t>
            </a:r>
          </a:p>
          <a:p>
            <a:pPr algn="ctr"/>
            <a:endParaRPr lang="en-GB" sz="2400" dirty="0">
              <a:latin typeface="Comic Sans MS" panose="030F0702030302020204" pitchFamily="66" charset="0"/>
            </a:endParaRPr>
          </a:p>
        </p:txBody>
      </p:sp>
      <p:pic>
        <p:nvPicPr>
          <p:cNvPr id="4" name="Picture 3"/>
          <p:cNvPicPr>
            <a:picLocks noChangeAspect="1"/>
          </p:cNvPicPr>
          <p:nvPr/>
        </p:nvPicPr>
        <p:blipFill>
          <a:blip r:embed="rId3"/>
          <a:stretch>
            <a:fillRect/>
          </a:stretch>
        </p:blipFill>
        <p:spPr>
          <a:xfrm>
            <a:off x="9484484" y="824196"/>
            <a:ext cx="1657350" cy="1743075"/>
          </a:xfrm>
          <a:prstGeom prst="rect">
            <a:avLst/>
          </a:prstGeom>
        </p:spPr>
      </p:pic>
      <p:pic>
        <p:nvPicPr>
          <p:cNvPr id="5" name="Picture 6" descr="Image result for the woodlands community primary school logo">
            <a:hlinkClick r:id="rId4"/>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32764" y="824196"/>
            <a:ext cx="1758342" cy="16411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0017467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4" y="-2664844"/>
            <a:ext cx="6853690" cy="12191998"/>
          </a:xfrm>
          <a:prstGeom prst="rect">
            <a:avLst/>
          </a:prstGeom>
        </p:spPr>
      </p:pic>
      <p:sp>
        <p:nvSpPr>
          <p:cNvPr id="3" name="TextBox 2"/>
          <p:cNvSpPr txBox="1"/>
          <p:nvPr/>
        </p:nvSpPr>
        <p:spPr>
          <a:xfrm>
            <a:off x="1132764" y="824196"/>
            <a:ext cx="9744502" cy="830997"/>
          </a:xfrm>
          <a:prstGeom prst="rect">
            <a:avLst/>
          </a:prstGeom>
          <a:noFill/>
        </p:spPr>
        <p:txBody>
          <a:bodyPr wrap="square" rtlCol="0">
            <a:spAutoFit/>
          </a:bodyPr>
          <a:lstStyle/>
          <a:p>
            <a:pPr algn="ctr"/>
            <a:r>
              <a:rPr lang="en-GB" sz="4800" u="sng" dirty="0" smtClean="0">
                <a:latin typeface="Comic Sans MS" panose="030F0702030302020204" pitchFamily="66" charset="0"/>
              </a:rPr>
              <a:t>Oak Wow Work</a:t>
            </a:r>
          </a:p>
        </p:txBody>
      </p:sp>
      <p:pic>
        <p:nvPicPr>
          <p:cNvPr id="4" name="Picture 3"/>
          <p:cNvPicPr>
            <a:picLocks noChangeAspect="1"/>
          </p:cNvPicPr>
          <p:nvPr/>
        </p:nvPicPr>
        <p:blipFill>
          <a:blip r:embed="rId3"/>
          <a:stretch>
            <a:fillRect/>
          </a:stretch>
        </p:blipFill>
        <p:spPr>
          <a:xfrm>
            <a:off x="10325741" y="797142"/>
            <a:ext cx="805928" cy="847614"/>
          </a:xfrm>
          <a:prstGeom prst="rect">
            <a:avLst/>
          </a:prstGeom>
        </p:spPr>
      </p:pic>
      <p:pic>
        <p:nvPicPr>
          <p:cNvPr id="5" name="Picture 6" descr="Image result for the woodlands community primary school logo">
            <a:hlinkClick r:id="rId4"/>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1132764" y="824196"/>
            <a:ext cx="873457" cy="815227"/>
          </a:xfrm>
          <a:prstGeom prst="rect">
            <a:avLst/>
          </a:prstGeom>
          <a:noFill/>
          <a:extLst>
            <a:ext uri="{909E8E84-426E-40DD-AFC4-6F175D3DCCD1}">
              <a14:hiddenFill xmlns:a14="http://schemas.microsoft.com/office/drawing/2010/main">
                <a:solidFill>
                  <a:srgbClr val="FFFFFF"/>
                </a:solidFill>
              </a14:hiddenFill>
            </a:ext>
          </a:extLst>
        </p:spPr>
      </p:pic>
      <p:pic>
        <p:nvPicPr>
          <p:cNvPr id="1026" name="Picture 2" descr="Image preview"/>
          <p:cNvPicPr>
            <a:picLocks noChangeAspect="1" noChangeArrowheads="1"/>
          </p:cNvPicPr>
          <p:nvPr/>
        </p:nvPicPr>
        <p:blipFill rotWithShape="1">
          <a:blip r:embed="rId6">
            <a:extLst>
              <a:ext uri="{28A0092B-C50C-407E-A947-70E740481C1C}">
                <a14:useLocalDpi xmlns:a14="http://schemas.microsoft.com/office/drawing/2010/main" val="0"/>
              </a:ext>
            </a:extLst>
          </a:blip>
          <a:srcRect r="24768"/>
          <a:stretch/>
        </p:blipFill>
        <p:spPr bwMode="auto">
          <a:xfrm rot="5400000">
            <a:off x="3898647" y="1661699"/>
            <a:ext cx="4212735" cy="419972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42401320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6" y="-2664844"/>
            <a:ext cx="6853690" cy="12191998"/>
          </a:xfrm>
          <a:prstGeom prst="rect">
            <a:avLst/>
          </a:prstGeom>
        </p:spPr>
      </p:pic>
      <p:sp>
        <p:nvSpPr>
          <p:cNvPr id="3" name="TextBox 2"/>
          <p:cNvSpPr txBox="1"/>
          <p:nvPr/>
        </p:nvSpPr>
        <p:spPr>
          <a:xfrm>
            <a:off x="1132764" y="1011236"/>
            <a:ext cx="9744502" cy="4216539"/>
          </a:xfrm>
          <a:prstGeom prst="rect">
            <a:avLst/>
          </a:prstGeom>
          <a:noFill/>
        </p:spPr>
        <p:txBody>
          <a:bodyPr wrap="square" rtlCol="0">
            <a:spAutoFit/>
          </a:bodyPr>
          <a:lstStyle/>
          <a:p>
            <a:pPr algn="ctr"/>
            <a:r>
              <a:rPr lang="en-GB" sz="6600" dirty="0" smtClean="0">
                <a:latin typeface="Comic Sans MS" panose="030F0702030302020204" pitchFamily="66" charset="0"/>
              </a:rPr>
              <a:t>Ash</a:t>
            </a:r>
          </a:p>
          <a:p>
            <a:pPr algn="ctr"/>
            <a:r>
              <a:rPr lang="en-GB" sz="6600" dirty="0" smtClean="0">
                <a:solidFill>
                  <a:srgbClr val="CC0099"/>
                </a:solidFill>
                <a:latin typeface="Comic Sans MS" panose="030F0702030302020204" pitchFamily="66" charset="0"/>
              </a:rPr>
              <a:t>Alaina</a:t>
            </a:r>
          </a:p>
          <a:p>
            <a:pPr algn="ctr"/>
            <a:endParaRPr lang="en-GB" sz="1600" dirty="0" smtClean="0">
              <a:latin typeface="Comic Sans MS" panose="030F0702030302020204" pitchFamily="66" charset="0"/>
            </a:endParaRPr>
          </a:p>
          <a:p>
            <a:pPr algn="ctr"/>
            <a:r>
              <a:rPr lang="en-GB" sz="2400" dirty="0" smtClean="0">
                <a:latin typeface="Comic Sans MS" panose="030F0702030302020204" pitchFamily="66" charset="0"/>
              </a:rPr>
              <a:t>For exploring different ways to partition the number 8.</a:t>
            </a:r>
          </a:p>
          <a:p>
            <a:pPr algn="ctr"/>
            <a:endParaRPr lang="en-GB" sz="2400" b="1" dirty="0" smtClean="0">
              <a:solidFill>
                <a:srgbClr val="0070C0"/>
              </a:solidFill>
              <a:latin typeface="Lucida Handwriting" panose="03010101010101010101" pitchFamily="66" charset="0"/>
            </a:endParaRPr>
          </a:p>
          <a:p>
            <a:pPr algn="ctr"/>
            <a:endParaRPr lang="en-GB" sz="2400" b="1" dirty="0">
              <a:solidFill>
                <a:srgbClr val="0070C0"/>
              </a:solidFill>
              <a:latin typeface="Lucida Handwriting" panose="03010101010101010101" pitchFamily="66" charset="0"/>
            </a:endParaRPr>
          </a:p>
          <a:p>
            <a:pPr algn="ctr"/>
            <a:r>
              <a:rPr lang="en-GB" sz="2400" b="1" dirty="0" smtClean="0">
                <a:solidFill>
                  <a:srgbClr val="0070C0"/>
                </a:solidFill>
                <a:latin typeface="Lucida Handwriting" panose="03010101010101010101" pitchFamily="66" charset="0"/>
              </a:rPr>
              <a:t>Miss Bailey                                     26/11/20</a:t>
            </a:r>
            <a:endParaRPr lang="en-GB" sz="2400" b="1" dirty="0">
              <a:solidFill>
                <a:srgbClr val="0070C0"/>
              </a:solidFill>
              <a:latin typeface="Lucida Handwriting" panose="03010101010101010101" pitchFamily="66" charset="0"/>
            </a:endParaRPr>
          </a:p>
          <a:p>
            <a:pPr algn="ctr"/>
            <a:endParaRPr lang="en-GB" sz="2400" dirty="0">
              <a:latin typeface="Comic Sans MS" panose="030F0702030302020204" pitchFamily="66" charset="0"/>
            </a:endParaRPr>
          </a:p>
        </p:txBody>
      </p:sp>
      <p:pic>
        <p:nvPicPr>
          <p:cNvPr id="4" name="Picture 3"/>
          <p:cNvPicPr>
            <a:picLocks noChangeAspect="1"/>
          </p:cNvPicPr>
          <p:nvPr/>
        </p:nvPicPr>
        <p:blipFill>
          <a:blip r:embed="rId3"/>
          <a:stretch>
            <a:fillRect/>
          </a:stretch>
        </p:blipFill>
        <p:spPr>
          <a:xfrm>
            <a:off x="9484484" y="824196"/>
            <a:ext cx="1657350" cy="1743075"/>
          </a:xfrm>
          <a:prstGeom prst="rect">
            <a:avLst/>
          </a:prstGeom>
        </p:spPr>
      </p:pic>
      <p:pic>
        <p:nvPicPr>
          <p:cNvPr id="5" name="Picture 6" descr="Image result for the woodlands community primary school logo">
            <a:hlinkClick r:id="rId4"/>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32764" y="824196"/>
            <a:ext cx="1758342" cy="16411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17933877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4" y="-2664844"/>
            <a:ext cx="6853690" cy="12191998"/>
          </a:xfrm>
          <a:prstGeom prst="rect">
            <a:avLst/>
          </a:prstGeom>
        </p:spPr>
      </p:pic>
      <p:sp>
        <p:nvSpPr>
          <p:cNvPr id="3" name="TextBox 2"/>
          <p:cNvSpPr txBox="1"/>
          <p:nvPr/>
        </p:nvSpPr>
        <p:spPr>
          <a:xfrm>
            <a:off x="1223747" y="824196"/>
            <a:ext cx="9744502" cy="830997"/>
          </a:xfrm>
          <a:prstGeom prst="rect">
            <a:avLst/>
          </a:prstGeom>
          <a:noFill/>
        </p:spPr>
        <p:txBody>
          <a:bodyPr wrap="square" rtlCol="0">
            <a:spAutoFit/>
          </a:bodyPr>
          <a:lstStyle/>
          <a:p>
            <a:pPr algn="ctr"/>
            <a:r>
              <a:rPr lang="en-GB" sz="4800" u="sng" dirty="0" smtClean="0">
                <a:latin typeface="Comic Sans MS" panose="030F0702030302020204" pitchFamily="66" charset="0"/>
              </a:rPr>
              <a:t>Ash Wow Work</a:t>
            </a:r>
          </a:p>
        </p:txBody>
      </p:sp>
      <p:pic>
        <p:nvPicPr>
          <p:cNvPr id="4" name="Picture 3"/>
          <p:cNvPicPr>
            <a:picLocks noChangeAspect="1"/>
          </p:cNvPicPr>
          <p:nvPr/>
        </p:nvPicPr>
        <p:blipFill>
          <a:blip r:embed="rId3"/>
          <a:stretch>
            <a:fillRect/>
          </a:stretch>
        </p:blipFill>
        <p:spPr>
          <a:xfrm>
            <a:off x="10325741" y="797142"/>
            <a:ext cx="805928" cy="847614"/>
          </a:xfrm>
          <a:prstGeom prst="rect">
            <a:avLst/>
          </a:prstGeom>
        </p:spPr>
      </p:pic>
      <p:pic>
        <p:nvPicPr>
          <p:cNvPr id="5" name="Picture 6" descr="Image result for the woodlands community primary school logo">
            <a:hlinkClick r:id="rId4"/>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1132764" y="824196"/>
            <a:ext cx="873457" cy="815227"/>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5"/>
          <p:cNvPicPr>
            <a:picLocks noChangeAspect="1"/>
          </p:cNvPicPr>
          <p:nvPr/>
        </p:nvPicPr>
        <p:blipFill rotWithShape="1">
          <a:blip r:embed="rId6" cstate="print">
            <a:extLst>
              <a:ext uri="{28A0092B-C50C-407E-A947-70E740481C1C}">
                <a14:useLocalDpi xmlns:a14="http://schemas.microsoft.com/office/drawing/2010/main" val="0"/>
              </a:ext>
            </a:extLst>
          </a:blip>
          <a:srcRect l="35914" t="34139" b="7987"/>
          <a:stretch/>
        </p:blipFill>
        <p:spPr>
          <a:xfrm rot="5400000">
            <a:off x="3898489" y="2354719"/>
            <a:ext cx="4395016" cy="2964425"/>
          </a:xfrm>
          <a:prstGeom prst="rect">
            <a:avLst/>
          </a:prstGeom>
        </p:spPr>
      </p:pic>
    </p:spTree>
    <p:extLst>
      <p:ext uri="{BB962C8B-B14F-4D97-AF65-F5344CB8AC3E}">
        <p14:creationId xmlns:p14="http://schemas.microsoft.com/office/powerpoint/2010/main" val="2366368097"/>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1150</TotalTime>
  <Words>548</Words>
  <Application>Microsoft Office PowerPoint</Application>
  <PresentationFormat>Widescreen</PresentationFormat>
  <Paragraphs>127</Paragraphs>
  <Slides>22</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22</vt:i4>
      </vt:variant>
    </vt:vector>
  </HeadingPairs>
  <TitlesOfParts>
    <vt:vector size="31" baseType="lpstr">
      <vt:lpstr>Arial</vt:lpstr>
      <vt:lpstr>Calibri</vt:lpstr>
      <vt:lpstr>Calibri Light</vt:lpstr>
      <vt:lpstr>Comic Sans MS</vt:lpstr>
      <vt:lpstr>Lucida Handwriting</vt:lpstr>
      <vt:lpstr>Times New Roman</vt:lpstr>
      <vt:lpstr>Wingdings</vt:lpstr>
      <vt:lpstr>XCCW Joined 33a</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Woodlands Primary School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Mrs Maiden</dc:creator>
  <cp:lastModifiedBy>Megan Bailey</cp:lastModifiedBy>
  <cp:revision>192</cp:revision>
  <cp:lastPrinted>2020-11-27T07:55:51Z</cp:lastPrinted>
  <dcterms:created xsi:type="dcterms:W3CDTF">2020-05-30T07:30:34Z</dcterms:created>
  <dcterms:modified xsi:type="dcterms:W3CDTF">2020-11-27T11:47:11Z</dcterms:modified>
</cp:coreProperties>
</file>