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8" r:id="rId2"/>
    <p:sldId id="277" r:id="rId3"/>
    <p:sldId id="259" r:id="rId4"/>
    <p:sldId id="260" r:id="rId5"/>
    <p:sldId id="261" r:id="rId6"/>
    <p:sldId id="262" r:id="rId7"/>
    <p:sldId id="281" r:id="rId8"/>
    <p:sldId id="282" r:id="rId9"/>
    <p:sldId id="283" r:id="rId10"/>
    <p:sldId id="284" r:id="rId11"/>
    <p:sldId id="286" r:id="rId12"/>
    <p:sldId id="288" r:id="rId13"/>
    <p:sldId id="290" r:id="rId14"/>
    <p:sldId id="291" r:id="rId15"/>
    <p:sldId id="292" r:id="rId16"/>
    <p:sldId id="302" r:id="rId17"/>
    <p:sldId id="294" r:id="rId18"/>
    <p:sldId id="296" r:id="rId19"/>
    <p:sldId id="298" r:id="rId20"/>
    <p:sldId id="300" r:id="rId21"/>
    <p:sldId id="301" r:id="rId22"/>
    <p:sldId id="278"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B4B09B-DA36-4D6D-9AC6-F9111DE72252}" type="datetimeFigureOut">
              <a:rPr lang="en-GB" smtClean="0"/>
              <a:t>27/11/2020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3D39B03-4FC9-4506-BAE3-6651D4C5AB37}" type="slidenum">
              <a:rPr lang="en-GB" smtClean="0"/>
              <a:t>‹#›</a:t>
            </a:fld>
            <a:endParaRPr lang="en-GB"/>
          </a:p>
        </p:txBody>
      </p:sp>
    </p:spTree>
    <p:extLst>
      <p:ext uri="{BB962C8B-B14F-4D97-AF65-F5344CB8AC3E}">
        <p14:creationId xmlns:p14="http://schemas.microsoft.com/office/powerpoint/2010/main" val="24356956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smtClean="0">
                <a:solidFill>
                  <a:srgbClr val="FF0000"/>
                </a:solidFill>
                <a:latin typeface="Comic Sans MS" panose="030F0702030302020204" pitchFamily="66" charset="0"/>
              </a:rPr>
              <a:t>Wow Assembly</a:t>
            </a:r>
            <a:r>
              <a:rPr lang="en-GB" sz="6600" dirty="0">
                <a:solidFill>
                  <a:srgbClr val="FF0000"/>
                </a:solidFill>
                <a:latin typeface="Comic Sans MS" panose="030F0702030302020204" pitchFamily="66" charset="0"/>
              </a:rPr>
              <a:t>:</a:t>
            </a:r>
            <a:endParaRPr lang="en-GB" sz="6600" dirty="0" smtClean="0">
              <a:solidFill>
                <a:srgbClr val="FF0000"/>
              </a:solidFill>
              <a:latin typeface="Comic Sans MS" panose="030F0702030302020204" pitchFamily="66" charset="0"/>
            </a:endParaRPr>
          </a:p>
          <a:p>
            <a:r>
              <a:rPr lang="en-GB" sz="4800" dirty="0" smtClean="0">
                <a:latin typeface="Comic Sans MS" panose="030F0702030302020204" pitchFamily="66" charset="0"/>
              </a:rPr>
              <a:t>Friday 27</a:t>
            </a:r>
            <a:r>
              <a:rPr lang="en-GB" sz="4800" baseline="30000" dirty="0" smtClean="0">
                <a:latin typeface="Comic Sans MS" panose="030F0702030302020204" pitchFamily="66" charset="0"/>
              </a:rPr>
              <a:t>th</a:t>
            </a:r>
            <a:r>
              <a:rPr lang="en-GB" sz="4800" dirty="0" smtClean="0">
                <a:latin typeface="Comic Sans MS" panose="030F0702030302020204" pitchFamily="66" charset="0"/>
              </a:rPr>
              <a:t> November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smtClean="0">
                <a:latin typeface="Comic Sans MS" panose="030F0702030302020204" pitchFamily="66" charset="0"/>
              </a:rPr>
              <a:t>Elm</a:t>
            </a:r>
          </a:p>
          <a:p>
            <a:pPr algn="ctr"/>
            <a:r>
              <a:rPr lang="en-GB" sz="6600" dirty="0" smtClean="0">
                <a:solidFill>
                  <a:srgbClr val="CC0099"/>
                </a:solidFill>
                <a:latin typeface="Comic Sans MS" panose="030F0702030302020204" pitchFamily="66" charset="0"/>
              </a:rPr>
              <a:t>Carla</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Working hard in all lessons, showing resilience and being kind and helpful!</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Brady                                    27/11/20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324535"/>
          </a:xfrm>
          <a:prstGeom prst="rect">
            <a:avLst/>
          </a:prstGeom>
          <a:noFill/>
        </p:spPr>
        <p:txBody>
          <a:bodyPr wrap="square" rtlCol="0">
            <a:spAutoFit/>
          </a:bodyPr>
          <a:lstStyle/>
          <a:p>
            <a:pPr algn="ctr"/>
            <a:r>
              <a:rPr lang="en-GB" sz="6600" dirty="0" smtClean="0">
                <a:latin typeface="Comic Sans MS" panose="030F0702030302020204" pitchFamily="66" charset="0"/>
              </a:rPr>
              <a:t>Birch</a:t>
            </a:r>
          </a:p>
          <a:p>
            <a:pPr algn="ctr"/>
            <a:r>
              <a:rPr lang="en-GB" sz="6600" dirty="0" err="1" smtClean="0">
                <a:solidFill>
                  <a:srgbClr val="CC0099"/>
                </a:solidFill>
                <a:latin typeface="Comic Sans MS" panose="030F0702030302020204" pitchFamily="66" charset="0"/>
              </a:rPr>
              <a:t>Issac</a:t>
            </a:r>
            <a:endParaRPr lang="en-GB" sz="6600" dirty="0" smtClean="0">
              <a:solidFill>
                <a:srgbClr val="CC0099"/>
              </a:solidFill>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Demonstrating excellent communication and teamwork skills during our Forest day. </a:t>
            </a:r>
            <a:r>
              <a:rPr lang="en-GB" sz="2400" dirty="0" err="1" smtClean="0">
                <a:latin typeface="Comic Sans MS" panose="030F0702030302020204" pitchFamily="66" charset="0"/>
              </a:rPr>
              <a:t>Issac</a:t>
            </a:r>
            <a:r>
              <a:rPr lang="en-GB" sz="2400" dirty="0" smtClean="0">
                <a:latin typeface="Comic Sans MS" panose="030F0702030302020204" pitchFamily="66" charset="0"/>
              </a:rPr>
              <a:t> is a fantastic listener and always shows kindness and empathy to all children! We are very lucky to have you in our class </a:t>
            </a:r>
            <a:r>
              <a:rPr lang="en-GB" sz="2400" dirty="0" err="1" smtClean="0">
                <a:latin typeface="Comic Sans MS" panose="030F0702030302020204" pitchFamily="66" charset="0"/>
              </a:rPr>
              <a:t>Issac</a:t>
            </a:r>
            <a:r>
              <a:rPr lang="en-GB" sz="2400" dirty="0" smtClean="0">
                <a:latin typeface="Comic Sans MS" panose="030F0702030302020204" pitchFamily="66" charset="0"/>
              </a:rPr>
              <a:t>!</a:t>
            </a: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Hewitt                                  26 /11 </a:t>
            </a:r>
            <a:r>
              <a:rPr lang="en-GB" sz="2400" b="1" dirty="0">
                <a:solidFill>
                  <a:srgbClr val="0070C0"/>
                </a:solidFill>
                <a:latin typeface="Lucida Handwriting" panose="03010101010101010101" pitchFamily="66" charset="0"/>
              </a:rPr>
              <a:t>/20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324535"/>
          </a:xfrm>
          <a:prstGeom prst="rect">
            <a:avLst/>
          </a:prstGeom>
          <a:noFill/>
        </p:spPr>
        <p:txBody>
          <a:bodyPr wrap="square" rtlCol="0">
            <a:spAutoFit/>
          </a:bodyPr>
          <a:lstStyle/>
          <a:p>
            <a:pPr algn="ctr"/>
            <a:r>
              <a:rPr lang="en-GB" sz="6600" dirty="0" smtClean="0">
                <a:latin typeface="Comic Sans MS" panose="030F0702030302020204" pitchFamily="66" charset="0"/>
              </a:rPr>
              <a:t>Pine</a:t>
            </a:r>
          </a:p>
          <a:p>
            <a:pPr algn="ctr"/>
            <a:r>
              <a:rPr lang="en-GB" sz="6600" dirty="0" smtClean="0">
                <a:solidFill>
                  <a:srgbClr val="CC0099"/>
                </a:solidFill>
                <a:latin typeface="Comic Sans MS" panose="030F0702030302020204" pitchFamily="66" charset="0"/>
              </a:rPr>
              <a:t>Vinny</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excellent communication and team work skills during Forest Day when completing the parachute activity. Vinny explained to others how to keep the ball from falling off the parachute. Well done </a:t>
            </a:r>
            <a:r>
              <a:rPr lang="en-GB" sz="2400" dirty="0" smtClean="0">
                <a:latin typeface="Comic Sans MS" panose="030F0702030302020204" pitchFamily="66" charset="0"/>
                <a:sym typeface="Wingdings" panose="05000000000000000000" pitchFamily="2" charset="2"/>
              </a:rPr>
              <a:t></a:t>
            </a:r>
            <a:endParaRPr lang="en-GB" sz="2400" dirty="0" smtClean="0">
              <a:latin typeface="Comic Sans MS" panose="030F0702030302020204" pitchFamily="66" charset="0"/>
            </a:endParaRP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Mrs Leedham-Hawkes                                    27 /11 </a:t>
            </a:r>
            <a:r>
              <a:rPr lang="en-GB" sz="2400" b="1" dirty="0">
                <a:solidFill>
                  <a:srgbClr val="0070C0"/>
                </a:solidFill>
                <a:latin typeface="Lucida Handwriting" panose="03010101010101010101" pitchFamily="66" charset="0"/>
              </a:rPr>
              <a:t>/20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949884" y="1076550"/>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Maple</a:t>
            </a:r>
          </a:p>
          <a:p>
            <a:pPr algn="ctr"/>
            <a:r>
              <a:rPr lang="en-GB" sz="6600" dirty="0" smtClean="0">
                <a:solidFill>
                  <a:srgbClr val="CC0099"/>
                </a:solidFill>
                <a:latin typeface="Comic Sans MS" panose="030F0702030302020204" pitchFamily="66" charset="0"/>
              </a:rPr>
              <a:t>Charlie</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fantastic home learning.</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Dawson                                  27.11.2020</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Maple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19349" y="1920240"/>
            <a:ext cx="2168434" cy="2677656"/>
          </a:xfrm>
          <a:prstGeom prst="rect">
            <a:avLst/>
          </a:prstGeom>
          <a:noFill/>
        </p:spPr>
        <p:txBody>
          <a:bodyPr wrap="square" rtlCol="0">
            <a:spAutoFit/>
          </a:bodyPr>
          <a:lstStyle/>
          <a:p>
            <a:r>
              <a:rPr lang="en-GB" sz="2400" dirty="0" smtClean="0">
                <a:latin typeface="Comic Sans MS" panose="030F0702030302020204" pitchFamily="66" charset="0"/>
              </a:rPr>
              <a:t>Charlie worked hard every day at home and completed all tasks set online.</a:t>
            </a:r>
            <a:endParaRPr lang="en-GB" sz="2400" dirty="0">
              <a:latin typeface="Comic Sans MS" panose="030F0702030302020204" pitchFamily="66" charset="0"/>
            </a:endParaRPr>
          </a:p>
        </p:txBody>
      </p:sp>
      <p:sp>
        <p:nvSpPr>
          <p:cNvPr id="7" name="TextBox 6"/>
          <p:cNvSpPr txBox="1"/>
          <p:nvPr/>
        </p:nvSpPr>
        <p:spPr>
          <a:xfrm>
            <a:off x="8042367" y="1920240"/>
            <a:ext cx="2786742" cy="2308324"/>
          </a:xfrm>
          <a:prstGeom prst="rect">
            <a:avLst/>
          </a:prstGeom>
          <a:noFill/>
        </p:spPr>
        <p:txBody>
          <a:bodyPr wrap="square" rtlCol="0">
            <a:spAutoFit/>
          </a:bodyPr>
          <a:lstStyle/>
          <a:p>
            <a:r>
              <a:rPr lang="en-GB" sz="2400" dirty="0" smtClean="0">
                <a:latin typeface="Comic Sans MS" panose="030F0702030302020204" pitchFamily="66" charset="0"/>
              </a:rPr>
              <a:t>Charlie has been able to transfer his knowledge from home learning into the classroom.</a:t>
            </a:r>
            <a:endParaRPr lang="en-GB" sz="2400" dirty="0">
              <a:latin typeface="Comic Sans MS" panose="030F0702030302020204" pitchFamily="66" charset="0"/>
            </a:endParaRPr>
          </a:p>
        </p:txBody>
      </p:sp>
      <p:sp>
        <p:nvSpPr>
          <p:cNvPr id="8" name="6-Point Star 7"/>
          <p:cNvSpPr/>
          <p:nvPr/>
        </p:nvSpPr>
        <p:spPr>
          <a:xfrm>
            <a:off x="3644537" y="1682247"/>
            <a:ext cx="4010297" cy="4013159"/>
          </a:xfrm>
          <a:prstGeom prst="star6">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dirty="0" smtClean="0">
                <a:latin typeface="Comic Sans MS" panose="030F0702030302020204" pitchFamily="66" charset="0"/>
              </a:rPr>
              <a:t>Charlie is a superstar!</a:t>
            </a:r>
            <a:endParaRPr lang="en-GB" sz="4000" dirty="0">
              <a:latin typeface="Comic Sans MS" panose="030F0702030302020204" pitchFamily="66" charset="0"/>
            </a:endParaRPr>
          </a:p>
        </p:txBody>
      </p:sp>
    </p:spTree>
    <p:extLst>
      <p:ext uri="{BB962C8B-B14F-4D97-AF65-F5344CB8AC3E}">
        <p14:creationId xmlns:p14="http://schemas.microsoft.com/office/powerpoint/2010/main" val="3323157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24315"/>
          </a:xfrm>
          <a:prstGeom prst="rect">
            <a:avLst/>
          </a:prstGeom>
          <a:noFill/>
        </p:spPr>
        <p:txBody>
          <a:bodyPr wrap="square" rtlCol="0">
            <a:spAutoFit/>
          </a:bodyPr>
          <a:lstStyle/>
          <a:p>
            <a:pPr algn="ctr"/>
            <a:r>
              <a:rPr lang="en-GB" sz="6600" dirty="0" smtClean="0">
                <a:latin typeface="Comic Sans MS" panose="030F0702030302020204" pitchFamily="66" charset="0"/>
              </a:rPr>
              <a:t>Willow</a:t>
            </a:r>
          </a:p>
          <a:p>
            <a:pPr algn="ctr"/>
            <a:r>
              <a:rPr lang="en-GB" sz="6600" dirty="0" smtClean="0">
                <a:solidFill>
                  <a:srgbClr val="CC0099"/>
                </a:solidFill>
                <a:latin typeface="Comic Sans MS" panose="030F0702030302020204" pitchFamily="66" charset="0"/>
              </a:rPr>
              <a:t>Liam </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an incredible effort all week to work hard, write confidently and challenge himself! Well done Liam – keep it up!</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smtClean="0">
                <a:solidFill>
                  <a:srgbClr val="0070C0"/>
                </a:solidFill>
                <a:latin typeface="Lucida Handwriting" panose="03010101010101010101" pitchFamily="66" charset="0"/>
              </a:rPr>
              <a:t>Mrs Maiden and Miss Higgins                                    27 /11 </a:t>
            </a:r>
            <a:r>
              <a:rPr lang="en-GB" sz="2000" b="1" dirty="0">
                <a:solidFill>
                  <a:srgbClr val="0070C0"/>
                </a:solidFill>
                <a:latin typeface="Lucida Handwriting" panose="03010101010101010101" pitchFamily="66" charset="0"/>
              </a:rPr>
              <a:t>/20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3" y="-2675817"/>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Willow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sp>
        <p:nvSpPr>
          <p:cNvPr id="6" name="5-Point Star 5"/>
          <p:cNvSpPr/>
          <p:nvPr/>
        </p:nvSpPr>
        <p:spPr>
          <a:xfrm>
            <a:off x="4634552" y="1682247"/>
            <a:ext cx="2165637" cy="1900141"/>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94212" y="1674102"/>
            <a:ext cx="3269876" cy="1815882"/>
          </a:xfrm>
          <a:prstGeom prst="rect">
            <a:avLst/>
          </a:prstGeom>
          <a:noFill/>
          <a:ln>
            <a:solidFill>
              <a:srgbClr val="FF0066"/>
            </a:solidFill>
          </a:ln>
        </p:spPr>
        <p:txBody>
          <a:bodyPr wrap="square" rtlCol="0">
            <a:spAutoFit/>
          </a:bodyPr>
          <a:lstStyle/>
          <a:p>
            <a:pPr algn="ctr"/>
            <a:r>
              <a:rPr lang="en-GB" sz="2800" dirty="0" smtClean="0">
                <a:latin typeface="Comic Sans MS" panose="030F0702030302020204" pitchFamily="66" charset="0"/>
              </a:rPr>
              <a:t>Liam worked really hard, listening well in every lesson!</a:t>
            </a:r>
            <a:endParaRPr lang="en-US" sz="2800" dirty="0">
              <a:latin typeface="Comic Sans MS" panose="030F0702030302020204" pitchFamily="66" charset="0"/>
            </a:endParaRPr>
          </a:p>
        </p:txBody>
      </p:sp>
      <p:sp>
        <p:nvSpPr>
          <p:cNvPr id="8" name="TextBox 7"/>
          <p:cNvSpPr txBox="1"/>
          <p:nvPr/>
        </p:nvSpPr>
        <p:spPr>
          <a:xfrm>
            <a:off x="6941118" y="1674102"/>
            <a:ext cx="4027130" cy="1938992"/>
          </a:xfrm>
          <a:prstGeom prst="rect">
            <a:avLst/>
          </a:prstGeom>
          <a:noFill/>
          <a:ln>
            <a:solidFill>
              <a:srgbClr val="FF0066"/>
            </a:solidFill>
          </a:ln>
        </p:spPr>
        <p:txBody>
          <a:bodyPr wrap="square" rtlCol="0">
            <a:spAutoFit/>
          </a:bodyPr>
          <a:lstStyle/>
          <a:p>
            <a:pPr algn="ctr"/>
            <a:r>
              <a:rPr lang="en-GB" sz="2400" dirty="0" smtClean="0">
                <a:latin typeface="Comic Sans MS" panose="030F0702030302020204" pitchFamily="66" charset="0"/>
              </a:rPr>
              <a:t>Liam has worked confidently and enthusiastically in English all week – he writes so much independently now!</a:t>
            </a:r>
            <a:endParaRPr lang="en-US" sz="2400" dirty="0">
              <a:latin typeface="Comic Sans MS" panose="030F0702030302020204" pitchFamily="66" charset="0"/>
            </a:endParaRPr>
          </a:p>
        </p:txBody>
      </p:sp>
      <p:sp>
        <p:nvSpPr>
          <p:cNvPr id="9" name="TextBox 8"/>
          <p:cNvSpPr txBox="1"/>
          <p:nvPr/>
        </p:nvSpPr>
        <p:spPr>
          <a:xfrm>
            <a:off x="1258979" y="3699457"/>
            <a:ext cx="3340341" cy="2246769"/>
          </a:xfrm>
          <a:prstGeom prst="rect">
            <a:avLst/>
          </a:prstGeom>
          <a:noFill/>
          <a:ln>
            <a:solidFill>
              <a:srgbClr val="FF0066"/>
            </a:solidFill>
          </a:ln>
        </p:spPr>
        <p:txBody>
          <a:bodyPr wrap="square" rtlCol="0">
            <a:spAutoFit/>
          </a:bodyPr>
          <a:lstStyle/>
          <a:p>
            <a:pPr algn="ctr"/>
            <a:r>
              <a:rPr lang="en-GB" sz="2800" dirty="0" smtClean="0">
                <a:latin typeface="Comic Sans MS" panose="030F0702030302020204" pitchFamily="66" charset="0"/>
              </a:rPr>
              <a:t>Liam used some super scientific vocabulary, explaining friction to the class.</a:t>
            </a:r>
            <a:endParaRPr lang="en-US" sz="2800" dirty="0">
              <a:latin typeface="Comic Sans MS" panose="030F0702030302020204" pitchFamily="66" charset="0"/>
            </a:endParaRPr>
          </a:p>
        </p:txBody>
      </p:sp>
      <p:sp>
        <p:nvSpPr>
          <p:cNvPr id="11" name="TextBox 10"/>
          <p:cNvSpPr txBox="1"/>
          <p:nvPr/>
        </p:nvSpPr>
        <p:spPr>
          <a:xfrm>
            <a:off x="5512462" y="3914901"/>
            <a:ext cx="5455785" cy="1815882"/>
          </a:xfrm>
          <a:prstGeom prst="rect">
            <a:avLst/>
          </a:prstGeom>
          <a:noFill/>
          <a:ln>
            <a:solidFill>
              <a:srgbClr val="FF0066"/>
            </a:solidFill>
          </a:ln>
        </p:spPr>
        <p:txBody>
          <a:bodyPr wrap="square" rtlCol="0">
            <a:spAutoFit/>
          </a:bodyPr>
          <a:lstStyle/>
          <a:p>
            <a:pPr algn="ctr"/>
            <a:r>
              <a:rPr lang="en-GB" sz="2800" dirty="0" smtClean="0">
                <a:latin typeface="Comic Sans MS" panose="030F0702030302020204" pitchFamily="66" charset="0"/>
              </a:rPr>
              <a:t>Liam is always keen to read out the text from the board or give the instructions – his reading is becoming so fluent!</a:t>
            </a:r>
            <a:endParaRPr lang="en-US" sz="2800" dirty="0">
              <a:latin typeface="Comic Sans MS" panose="030F0702030302020204" pitchFamily="66" charset="0"/>
            </a:endParaRPr>
          </a:p>
        </p:txBody>
      </p:sp>
    </p:spTree>
    <p:extLst>
      <p:ext uri="{BB962C8B-B14F-4D97-AF65-F5344CB8AC3E}">
        <p14:creationId xmlns:p14="http://schemas.microsoft.com/office/powerpoint/2010/main" val="295392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324535"/>
          </a:xfrm>
          <a:prstGeom prst="rect">
            <a:avLst/>
          </a:prstGeom>
          <a:noFill/>
        </p:spPr>
        <p:txBody>
          <a:bodyPr wrap="square" rtlCol="0">
            <a:spAutoFit/>
          </a:bodyPr>
          <a:lstStyle/>
          <a:p>
            <a:pPr algn="ctr"/>
            <a:r>
              <a:rPr lang="en-GB" sz="6600" dirty="0" smtClean="0">
                <a:latin typeface="Comic Sans MS" panose="030F0702030302020204" pitchFamily="66" charset="0"/>
              </a:rPr>
              <a:t>Spruce</a:t>
            </a:r>
          </a:p>
          <a:p>
            <a:pPr algn="ctr"/>
            <a:r>
              <a:rPr lang="en-GB" sz="6600" dirty="0" smtClean="0">
                <a:solidFill>
                  <a:srgbClr val="CC0099"/>
                </a:solidFill>
                <a:latin typeface="Comic Sans MS" panose="030F0702030302020204" pitchFamily="66" charset="0"/>
              </a:rPr>
              <a:t>Philippa </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How well you have improved since joining our class and all the effort you show, especially in your reading and phonics.</a:t>
            </a:r>
          </a:p>
          <a:p>
            <a:pPr algn="ctr"/>
            <a:r>
              <a:rPr lang="en-GB" sz="2400" dirty="0" smtClean="0">
                <a:latin typeface="Comic Sans MS" panose="030F0702030302020204" pitchFamily="66" charset="0"/>
              </a:rPr>
              <a:t>Well done Philippa!</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 Tennuci                                            27 /_11/20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smtClean="0">
                <a:latin typeface="Comic Sans MS" panose="030F0702030302020204" pitchFamily="66" charset="0"/>
              </a:rPr>
              <a:t>Chestnut</a:t>
            </a:r>
          </a:p>
          <a:p>
            <a:pPr algn="ctr"/>
            <a:r>
              <a:rPr lang="en-GB" sz="6600" dirty="0" smtClean="0">
                <a:solidFill>
                  <a:srgbClr val="CC0099"/>
                </a:solidFill>
                <a:latin typeface="Comic Sans MS" panose="030F0702030302020204" pitchFamily="66" charset="0"/>
              </a:rPr>
              <a:t>Lily </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brilliant perseverance in Maths when calculating the perimeter of different shapes. Well done Lily.</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Fisher                                   27/11/20</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algn="ctr"/>
            <a:r>
              <a:rPr lang="en-GB" sz="6600" dirty="0" smtClean="0">
                <a:latin typeface="Comic Sans MS" panose="030F0702030302020204" pitchFamily="66" charset="0"/>
              </a:rPr>
              <a:t>Aspen</a:t>
            </a:r>
          </a:p>
          <a:p>
            <a:pPr algn="ctr"/>
            <a:r>
              <a:rPr lang="en-GB" sz="6600" smtClean="0">
                <a:solidFill>
                  <a:srgbClr val="CC0099"/>
                </a:solidFill>
                <a:latin typeface="Comic Sans MS" panose="030F0702030302020204" pitchFamily="66" charset="0"/>
              </a:rPr>
              <a:t>Amy</a:t>
            </a: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superb passion and excellence in Maths focusing on squared and cubed numbers, common factors and prime numbers. Go girl!</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Mrs Davies                                                 27 /11 </a:t>
            </a:r>
            <a:r>
              <a:rPr lang="en-GB" sz="2400" b="1" dirty="0">
                <a:solidFill>
                  <a:srgbClr val="0070C0"/>
                </a:solidFill>
                <a:latin typeface="Lucida Handwriting" panose="03010101010101010101" pitchFamily="66" charset="0"/>
              </a:rPr>
              <a:t>/20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923877"/>
          </a:xfrm>
          <a:prstGeom prst="rect">
            <a:avLst/>
          </a:prstGeom>
        </p:spPr>
        <p:txBody>
          <a:bodyPr wrap="square">
            <a:spAutoFit/>
          </a:bodyPr>
          <a:lstStyle/>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a:t>
            </a: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4000"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Worry is like a rocking horse: it passes the time but gets you nowhere.</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7620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smtClean="0">
                <a:latin typeface="Comic Sans MS" panose="030F0702030302020204" pitchFamily="66" charset="0"/>
              </a:rPr>
              <a:t>Redwood</a:t>
            </a:r>
          </a:p>
          <a:p>
            <a:pPr algn="ctr"/>
            <a:r>
              <a:rPr lang="en-GB" sz="6600" dirty="0" smtClean="0">
                <a:solidFill>
                  <a:srgbClr val="CC0099"/>
                </a:solidFill>
                <a:latin typeface="Comic Sans MS" panose="030F0702030302020204" pitchFamily="66" charset="0"/>
              </a:rPr>
              <a:t>Jake C</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excellent empathy and resilience during Topic</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Shipley                                   27 /1 </a:t>
            </a:r>
            <a:r>
              <a:rPr lang="en-GB" sz="2400" b="1" dirty="0">
                <a:solidFill>
                  <a:srgbClr val="0070C0"/>
                </a:solidFill>
                <a:latin typeface="Lucida Handwriting" panose="03010101010101010101" pitchFamily="66" charset="0"/>
              </a:rPr>
              <a:t>/20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Redwood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ssets.atlasobscura.com/media/W1siZiIsInVwbG9hZHMvcGxhY2VfaW1hZ2VzLzliZjFiZjQ2YzRmYmJkM2M5ZV9EYXduIDIuanBnIl0sWyJwIiwidGh1bWIiLCJ4MzkwPiJdLFsicCIsImNvbnZlcnQiLCItcXVhbGl0eSA4MSAtYXV0by1vcmllbnQiXV0/Dawn%20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2764" y="2002110"/>
            <a:ext cx="5643218" cy="363177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916994" y="2002110"/>
            <a:ext cx="4051255" cy="3416320"/>
          </a:xfrm>
          <a:prstGeom prst="rect">
            <a:avLst/>
          </a:prstGeom>
          <a:noFill/>
        </p:spPr>
        <p:txBody>
          <a:bodyPr wrap="square" rtlCol="0">
            <a:spAutoFit/>
          </a:bodyPr>
          <a:lstStyle/>
          <a:p>
            <a:r>
              <a:rPr lang="en-GB" dirty="0" smtClean="0">
                <a:latin typeface="XCCW Joined 33a" panose="03050602040000000000" pitchFamily="66" charset="0"/>
              </a:rPr>
              <a:t>Jake worked incredibly hard and showed an amazing empathy with the soldier he was investigating. </a:t>
            </a:r>
          </a:p>
          <a:p>
            <a:endParaRPr lang="en-GB" dirty="0">
              <a:latin typeface="XCCW Joined 33a" panose="03050602040000000000" pitchFamily="66" charset="0"/>
            </a:endParaRPr>
          </a:p>
          <a:p>
            <a:r>
              <a:rPr lang="en-GB" dirty="0" smtClean="0">
                <a:latin typeface="XCCW Joined 33a" panose="03050602040000000000" pitchFamily="66" charset="0"/>
              </a:rPr>
              <a:t>Jake asked fantastic questions and used his investigation skills to the answers.</a:t>
            </a:r>
          </a:p>
          <a:p>
            <a:endParaRPr lang="en-GB" dirty="0">
              <a:latin typeface="XCCW Joined 33a" panose="03050602040000000000" pitchFamily="66" charset="0"/>
            </a:endParaRPr>
          </a:p>
          <a:p>
            <a:r>
              <a:rPr lang="en-GB" dirty="0" smtClean="0">
                <a:latin typeface="XCCW Joined 33a" panose="03050602040000000000" pitchFamily="66" charset="0"/>
              </a:rPr>
              <a:t>Amazing work Jake!</a:t>
            </a:r>
            <a:endParaRPr lang="en-GB" dirty="0">
              <a:latin typeface="XCCW Joined 33a" panose="03050602040000000000" pitchFamily="66" charset="0"/>
            </a:endParaRPr>
          </a:p>
        </p:txBody>
      </p:sp>
    </p:spTree>
    <p:extLst>
      <p:ext uri="{BB962C8B-B14F-4D97-AF65-F5344CB8AC3E}">
        <p14:creationId xmlns:p14="http://schemas.microsoft.com/office/powerpoint/2010/main" val="3904132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782300"/>
          </a:xfrm>
          <a:prstGeom prst="rect">
            <a:avLst/>
          </a:prstGeom>
        </p:spPr>
        <p:txBody>
          <a:bodyPr wrap="square">
            <a:spAutoFit/>
          </a:bodyPr>
          <a:lstStyle/>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a:t>
            </a: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3600"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What is popular is not always right; what is right is not </a:t>
            </a:r>
            <a:r>
              <a:rPr lang="en-GB" sz="360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always popular.</a:t>
            </a: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smtClean="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224433" y="2172095"/>
            <a:ext cx="4097990" cy="3046988"/>
          </a:xfrm>
          <a:prstGeom prst="rect">
            <a:avLst/>
          </a:prstGeom>
          <a:noFill/>
        </p:spPr>
        <p:txBody>
          <a:bodyPr wrap="square" rtlCol="0">
            <a:spAutoFit/>
          </a:bodyPr>
          <a:lstStyle/>
          <a:p>
            <a:r>
              <a:rPr lang="en-GB" sz="3200" dirty="0" smtClean="0">
                <a:latin typeface="Comic Sans MS" panose="030F0702030302020204" pitchFamily="66" charset="0"/>
              </a:rPr>
              <a:t>Jonah – Chestnut</a:t>
            </a:r>
          </a:p>
          <a:p>
            <a:r>
              <a:rPr lang="en-GB" sz="3200" dirty="0" smtClean="0">
                <a:latin typeface="Comic Sans MS" panose="030F0702030302020204" pitchFamily="66" charset="0"/>
              </a:rPr>
              <a:t>Amelia M – Chestnut</a:t>
            </a:r>
          </a:p>
          <a:p>
            <a:r>
              <a:rPr lang="en-GB" sz="3200" dirty="0" smtClean="0">
                <a:latin typeface="Comic Sans MS" panose="030F0702030302020204" pitchFamily="66" charset="0"/>
              </a:rPr>
              <a:t>Reilly – Redwood</a:t>
            </a:r>
          </a:p>
          <a:p>
            <a:r>
              <a:rPr lang="en-GB" sz="3200" dirty="0" smtClean="0">
                <a:latin typeface="Comic Sans MS" panose="030F0702030302020204" pitchFamily="66" charset="0"/>
              </a:rPr>
              <a:t>Freya- Aspen</a:t>
            </a:r>
          </a:p>
          <a:p>
            <a:r>
              <a:rPr lang="en-GB" sz="3200" dirty="0" smtClean="0">
                <a:latin typeface="Comic Sans MS" panose="030F0702030302020204" pitchFamily="66" charset="0"/>
              </a:rPr>
              <a:t>Eppie – Spruce</a:t>
            </a:r>
          </a:p>
          <a:p>
            <a:r>
              <a:rPr lang="en-GB" sz="3200" dirty="0" smtClean="0">
                <a:latin typeface="Comic Sans MS" panose="030F0702030302020204" pitchFamily="66" charset="0"/>
              </a:rPr>
              <a:t>Malakai - Spruce</a:t>
            </a:r>
            <a:endParaRPr lang="en-GB" sz="3200" dirty="0">
              <a:latin typeface="Comic Sans MS" panose="030F0702030302020204" pitchFamily="66" charset="0"/>
            </a:endParaRPr>
          </a:p>
        </p:txBody>
      </p:sp>
    </p:spTree>
    <p:extLst>
      <p:ext uri="{BB962C8B-B14F-4D97-AF65-F5344CB8AC3E}">
        <p14:creationId xmlns:p14="http://schemas.microsoft.com/office/powerpoint/2010/main" val="3609985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07571" y="-2439403"/>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smtClean="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120070" y="2647794"/>
            <a:ext cx="3928724" cy="1323439"/>
          </a:xfrm>
          <a:prstGeom prst="rect">
            <a:avLst/>
          </a:prstGeom>
          <a:noFill/>
        </p:spPr>
        <p:txBody>
          <a:bodyPr wrap="square" rtlCol="0">
            <a:spAutoFit/>
          </a:bodyPr>
          <a:lstStyle/>
          <a:p>
            <a:r>
              <a:rPr lang="en-GB" sz="4000" dirty="0" smtClean="0">
                <a:latin typeface="Comic Sans MS" panose="030F0702030302020204" pitchFamily="66" charset="0"/>
              </a:rPr>
              <a:t>Oak –Noel</a:t>
            </a:r>
          </a:p>
          <a:p>
            <a:r>
              <a:rPr lang="en-GB" sz="4000" dirty="0" smtClean="0">
                <a:latin typeface="Comic Sans MS" panose="030F0702030302020204" pitchFamily="66" charset="0"/>
              </a:rPr>
              <a:t>Ash – Adam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smtClean="0"/>
              <a:t> </a:t>
            </a:r>
          </a:p>
        </p:txBody>
      </p:sp>
      <p:sp>
        <p:nvSpPr>
          <p:cNvPr id="7" name="Rectangle 6"/>
          <p:cNvSpPr/>
          <p:nvPr/>
        </p:nvSpPr>
        <p:spPr>
          <a:xfrm>
            <a:off x="6240192" y="2687099"/>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a:t>
            </a:r>
            <a:r>
              <a:rPr lang="en-GB" sz="4000" dirty="0" smtClean="0">
                <a:solidFill>
                  <a:prstClr val="black"/>
                </a:solidFill>
                <a:latin typeface="Comic Sans MS" panose="030F0702030302020204" pitchFamily="66" charset="0"/>
              </a:rPr>
              <a:t>–  Lucy-Mae</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a:t>
            </a:r>
            <a:r>
              <a:rPr lang="en-GB" sz="4000" dirty="0" smtClean="0">
                <a:solidFill>
                  <a:prstClr val="black"/>
                </a:solidFill>
                <a:latin typeface="Comic Sans MS" panose="030F0702030302020204" pitchFamily="66" charset="0"/>
              </a:rPr>
              <a:t>– </a:t>
            </a:r>
            <a:r>
              <a:rPr lang="en-GB" sz="4000" dirty="0" err="1" smtClean="0">
                <a:solidFill>
                  <a:prstClr val="black"/>
                </a:solidFill>
                <a:latin typeface="Comic Sans MS" panose="030F0702030302020204" pitchFamily="66" charset="0"/>
              </a:rPr>
              <a:t>Seb</a:t>
            </a:r>
            <a:endParaRPr lang="en-GB" sz="4000" dirty="0" smtClean="0">
              <a:solidFill>
                <a:prstClr val="black"/>
              </a:solidFill>
              <a:latin typeface="Comic Sans MS" panose="030F0702030302020204" pitchFamily="66" charset="0"/>
            </a:endParaRPr>
          </a:p>
          <a:p>
            <a:pPr lvl="0"/>
            <a:r>
              <a:rPr lang="en-GB" sz="4000" dirty="0" smtClean="0">
                <a:solidFill>
                  <a:prstClr val="black"/>
                </a:solidFill>
                <a:latin typeface="Comic Sans MS" panose="030F0702030302020204" pitchFamily="66" charset="0"/>
              </a:rPr>
              <a:t>Elm – </a:t>
            </a:r>
            <a:r>
              <a:rPr lang="en-GB" sz="4000" dirty="0" err="1" smtClean="0">
                <a:solidFill>
                  <a:prstClr val="black"/>
                </a:solidFill>
                <a:latin typeface="Comic Sans MS" panose="030F0702030302020204" pitchFamily="66" charset="0"/>
              </a:rPr>
              <a:t>Remey</a:t>
            </a:r>
            <a:r>
              <a:rPr lang="en-GB" sz="4000" dirty="0" smtClean="0">
                <a:solidFill>
                  <a:prstClr val="black"/>
                </a:solidFill>
                <a:latin typeface="Comic Sans MS" panose="030F0702030302020204" pitchFamily="66" charset="0"/>
              </a:rPr>
              <a:t>-Lei</a:t>
            </a:r>
            <a:endParaRPr lang="en-GB" sz="4000" dirty="0">
              <a:solidFill>
                <a:prstClr val="black"/>
              </a:solidFill>
            </a:endParaRPr>
          </a:p>
        </p:txBody>
      </p:sp>
      <p:sp>
        <p:nvSpPr>
          <p:cNvPr id="8" name="Rectangle 7"/>
          <p:cNvSpPr/>
          <p:nvPr/>
        </p:nvSpPr>
        <p:spPr>
          <a:xfrm>
            <a:off x="1055205" y="3971233"/>
            <a:ext cx="5120122" cy="707886"/>
          </a:xfrm>
          <a:prstGeom prst="rect">
            <a:avLst/>
          </a:prstGeom>
        </p:spPr>
        <p:txBody>
          <a:bodyPr wrap="square">
            <a:spAutoFit/>
          </a:bodyPr>
          <a:lstStyle/>
          <a:p>
            <a:pPr lvl="0"/>
            <a:r>
              <a:rPr lang="en-GB" sz="4000" dirty="0" smtClean="0">
                <a:solidFill>
                  <a:prstClr val="black"/>
                </a:solidFill>
                <a:latin typeface="Comic Sans MS" panose="030F0702030302020204" pitchFamily="66" charset="0"/>
              </a:rPr>
              <a:t>Chestnut </a:t>
            </a:r>
            <a:r>
              <a:rPr lang="en-GB" sz="4000" dirty="0" smtClean="0">
                <a:solidFill>
                  <a:prstClr val="black"/>
                </a:solidFill>
                <a:latin typeface="Comic Sans MS" panose="030F0702030302020204" pitchFamily="66" charset="0"/>
              </a:rPr>
              <a:t>– Amelia </a:t>
            </a:r>
            <a:r>
              <a:rPr lang="en-GB" sz="4000" dirty="0" smtClean="0">
                <a:solidFill>
                  <a:prstClr val="black"/>
                </a:solidFill>
                <a:latin typeface="Comic Sans MS" panose="030F0702030302020204" pitchFamily="66" charset="0"/>
              </a:rPr>
              <a:t>M</a:t>
            </a:r>
            <a:endParaRPr lang="en-GB" sz="40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648333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smtClean="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75949672"/>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smtClean="0">
                          <a:solidFill>
                            <a:schemeClr val="tx1"/>
                          </a:solidFill>
                          <a:latin typeface="Comic Sans MS" panose="030F0702030302020204" pitchFamily="66" charset="0"/>
                        </a:rPr>
                        <a:t>Peel</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smtClean="0">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smtClean="0">
                          <a:solidFill>
                            <a:schemeClr val="tx1"/>
                          </a:solidFill>
                          <a:latin typeface="Comic Sans MS" panose="030F0702030302020204" pitchFamily="66" charset="0"/>
                        </a:rPr>
                        <a:t>Grazier</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smtClean="0">
                          <a:solidFill>
                            <a:schemeClr val="tx1"/>
                          </a:solidFill>
                          <a:latin typeface="Comic Sans MS" panose="030F0702030302020204" pitchFamily="66" charset="0"/>
                        </a:rPr>
                        <a:t>Offa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
        <p:nvSpPr>
          <p:cNvPr id="5" name="TextBox 4"/>
          <p:cNvSpPr txBox="1"/>
          <p:nvPr/>
        </p:nvSpPr>
        <p:spPr>
          <a:xfrm>
            <a:off x="1959427" y="4023357"/>
            <a:ext cx="1397725" cy="646331"/>
          </a:xfrm>
          <a:prstGeom prst="rect">
            <a:avLst/>
          </a:prstGeom>
          <a:noFill/>
        </p:spPr>
        <p:txBody>
          <a:bodyPr wrap="square" rtlCol="0">
            <a:spAutoFit/>
          </a:bodyPr>
          <a:lstStyle/>
          <a:p>
            <a:pPr algn="ctr"/>
            <a:r>
              <a:rPr lang="en-GB" sz="3600" dirty="0" smtClean="0">
                <a:solidFill>
                  <a:srgbClr val="FF0000"/>
                </a:solidFill>
                <a:latin typeface="Comic Sans MS" panose="030F0702030302020204" pitchFamily="66" charset="0"/>
              </a:rPr>
              <a:t>167</a:t>
            </a:r>
            <a:endParaRPr lang="en-US" sz="3600" dirty="0">
              <a:solidFill>
                <a:srgbClr val="FF0000"/>
              </a:solidFill>
              <a:latin typeface="Comic Sans MS" panose="030F0702030302020204" pitchFamily="66" charset="0"/>
            </a:endParaRPr>
          </a:p>
        </p:txBody>
      </p:sp>
      <p:sp>
        <p:nvSpPr>
          <p:cNvPr id="6" name="TextBox 5"/>
          <p:cNvSpPr txBox="1"/>
          <p:nvPr/>
        </p:nvSpPr>
        <p:spPr>
          <a:xfrm>
            <a:off x="4123468" y="4023359"/>
            <a:ext cx="1397725" cy="646331"/>
          </a:xfrm>
          <a:prstGeom prst="rect">
            <a:avLst/>
          </a:prstGeom>
          <a:noFill/>
        </p:spPr>
        <p:txBody>
          <a:bodyPr wrap="square" rtlCol="0">
            <a:spAutoFit/>
          </a:bodyPr>
          <a:lstStyle/>
          <a:p>
            <a:pPr algn="ctr"/>
            <a:r>
              <a:rPr lang="en-GB" sz="3600" dirty="0" smtClean="0">
                <a:solidFill>
                  <a:srgbClr val="FFC000"/>
                </a:solidFill>
                <a:latin typeface="Comic Sans MS" panose="030F0702030302020204" pitchFamily="66" charset="0"/>
              </a:rPr>
              <a:t>119</a:t>
            </a:r>
            <a:endParaRPr lang="en-US" sz="3600" dirty="0">
              <a:solidFill>
                <a:srgbClr val="FFC000"/>
              </a:solidFill>
              <a:latin typeface="Comic Sans MS" panose="030F0702030302020204" pitchFamily="66" charset="0"/>
            </a:endParaRPr>
          </a:p>
        </p:txBody>
      </p:sp>
      <p:sp>
        <p:nvSpPr>
          <p:cNvPr id="7" name="TextBox 6"/>
          <p:cNvSpPr txBox="1"/>
          <p:nvPr/>
        </p:nvSpPr>
        <p:spPr>
          <a:xfrm>
            <a:off x="6508547" y="4023358"/>
            <a:ext cx="1397725" cy="646331"/>
          </a:xfrm>
          <a:prstGeom prst="rect">
            <a:avLst/>
          </a:prstGeom>
          <a:noFill/>
        </p:spPr>
        <p:txBody>
          <a:bodyPr wrap="square" rtlCol="0">
            <a:spAutoFit/>
          </a:bodyPr>
          <a:lstStyle/>
          <a:p>
            <a:pPr algn="ctr"/>
            <a:r>
              <a:rPr lang="en-US" sz="3600" dirty="0" smtClean="0">
                <a:solidFill>
                  <a:srgbClr val="00B050"/>
                </a:solidFill>
                <a:latin typeface="Comic Sans MS" panose="030F0702030302020204" pitchFamily="66" charset="0"/>
              </a:rPr>
              <a:t>161</a:t>
            </a:r>
            <a:endParaRPr lang="en-US" sz="3600" dirty="0">
              <a:solidFill>
                <a:srgbClr val="00B050"/>
              </a:solidFill>
              <a:latin typeface="Comic Sans MS" panose="030F0702030302020204" pitchFamily="66" charset="0"/>
            </a:endParaRPr>
          </a:p>
        </p:txBody>
      </p:sp>
      <p:sp>
        <p:nvSpPr>
          <p:cNvPr id="8" name="TextBox 7"/>
          <p:cNvSpPr txBox="1"/>
          <p:nvPr/>
        </p:nvSpPr>
        <p:spPr>
          <a:xfrm>
            <a:off x="8878274" y="4023357"/>
            <a:ext cx="1397725" cy="646331"/>
          </a:xfrm>
          <a:prstGeom prst="rect">
            <a:avLst/>
          </a:prstGeom>
          <a:noFill/>
        </p:spPr>
        <p:txBody>
          <a:bodyPr wrap="square" rtlCol="0">
            <a:spAutoFit/>
          </a:bodyPr>
          <a:lstStyle/>
          <a:p>
            <a:pPr algn="ctr"/>
            <a:r>
              <a:rPr lang="en-GB" sz="3600" dirty="0" smtClean="0">
                <a:solidFill>
                  <a:srgbClr val="0070C0"/>
                </a:solidFill>
                <a:latin typeface="Comic Sans MS" panose="030F0702030302020204" pitchFamily="66" charset="0"/>
              </a:rPr>
              <a:t>112</a:t>
            </a:r>
            <a:endParaRPr lang="en-US" sz="36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40311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smtClean="0">
                <a:latin typeface="Comic Sans MS" panose="030F0702030302020204" pitchFamily="66" charset="0"/>
              </a:rPr>
              <a:t>Oak</a:t>
            </a:r>
          </a:p>
          <a:p>
            <a:pPr algn="ctr"/>
            <a:r>
              <a:rPr lang="en-GB" sz="6600" dirty="0" err="1" smtClean="0">
                <a:solidFill>
                  <a:srgbClr val="CC0099"/>
                </a:solidFill>
                <a:latin typeface="Comic Sans MS" panose="030F0702030302020204" pitchFamily="66" charset="0"/>
              </a:rPr>
              <a:t>Franceseca</a:t>
            </a:r>
            <a:endParaRPr lang="en-GB" sz="6600" dirty="0" smtClean="0">
              <a:solidFill>
                <a:srgbClr val="CC0099"/>
              </a:solidFill>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b="1" dirty="0" smtClean="0">
                <a:solidFill>
                  <a:srgbClr val="0070C0"/>
                </a:solidFill>
                <a:latin typeface="Lucida Handwriting" panose="03010101010101010101" pitchFamily="66" charset="0"/>
              </a:rPr>
              <a:t>A fantastic letter to Santa.</a:t>
            </a:r>
          </a:p>
          <a:p>
            <a:pPr algn="ctr"/>
            <a:endParaRPr lang="en-GB" sz="2400" b="1" dirty="0" smtClean="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Mrs Laffan                                      27 /11/20</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132764"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Oak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preview"/>
          <p:cNvPicPr>
            <a:picLocks noChangeAspect="1" noChangeArrowheads="1"/>
          </p:cNvPicPr>
          <p:nvPr/>
        </p:nvPicPr>
        <p:blipFill rotWithShape="1">
          <a:blip r:embed="rId6">
            <a:extLst>
              <a:ext uri="{28A0092B-C50C-407E-A947-70E740481C1C}">
                <a14:useLocalDpi xmlns:a14="http://schemas.microsoft.com/office/drawing/2010/main" val="0"/>
              </a:ext>
            </a:extLst>
          </a:blip>
          <a:srcRect r="24768"/>
          <a:stretch/>
        </p:blipFill>
        <p:spPr bwMode="auto">
          <a:xfrm rot="5400000">
            <a:off x="3898647" y="1661699"/>
            <a:ext cx="4212735" cy="4199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013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smtClean="0">
                <a:latin typeface="Comic Sans MS" panose="030F0702030302020204" pitchFamily="66" charset="0"/>
              </a:rPr>
              <a:t>Ash</a:t>
            </a:r>
          </a:p>
          <a:p>
            <a:pPr algn="ctr"/>
            <a:r>
              <a:rPr lang="en-GB" sz="6600" dirty="0" smtClean="0">
                <a:solidFill>
                  <a:srgbClr val="CC0099"/>
                </a:solidFill>
                <a:latin typeface="Comic Sans MS" panose="030F0702030302020204" pitchFamily="66" charset="0"/>
              </a:rPr>
              <a:t>Alaina</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exploring different ways to partition the number 8.</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Bailey                                     26/11/20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Ash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l="35914" t="34139" b="7987"/>
          <a:stretch/>
        </p:blipFill>
        <p:spPr>
          <a:xfrm rot="5400000">
            <a:off x="3898489" y="2354719"/>
            <a:ext cx="4395016" cy="2964425"/>
          </a:xfrm>
          <a:prstGeom prst="rect">
            <a:avLst/>
          </a:prstGeom>
        </p:spPr>
      </p:pic>
    </p:spTree>
    <p:extLst>
      <p:ext uri="{BB962C8B-B14F-4D97-AF65-F5344CB8AC3E}">
        <p14:creationId xmlns:p14="http://schemas.microsoft.com/office/powerpoint/2010/main" val="2366368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1150</TotalTime>
  <Words>548</Words>
  <Application>Microsoft Office PowerPoint</Application>
  <PresentationFormat>Widescreen</PresentationFormat>
  <Paragraphs>127</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Comic Sans MS</vt:lpstr>
      <vt:lpstr>Lucida Handwriting</vt:lpstr>
      <vt:lpstr>Times New Roman</vt:lpstr>
      <vt:lpstr>Wingdings</vt:lpstr>
      <vt:lpstr>XCCW Joined 33a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Megan Bailey</cp:lastModifiedBy>
  <cp:revision>192</cp:revision>
  <cp:lastPrinted>2020-11-27T07:55:51Z</cp:lastPrinted>
  <dcterms:created xsi:type="dcterms:W3CDTF">2020-05-30T07:30:34Z</dcterms:created>
  <dcterms:modified xsi:type="dcterms:W3CDTF">2020-11-27T11:47:11Z</dcterms:modified>
</cp:coreProperties>
</file>