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8" r:id="rId2"/>
    <p:sldId id="277" r:id="rId3"/>
    <p:sldId id="259" r:id="rId4"/>
    <p:sldId id="260" r:id="rId5"/>
    <p:sldId id="261" r:id="rId6"/>
    <p:sldId id="301" r:id="rId7"/>
    <p:sldId id="282" r:id="rId8"/>
    <p:sldId id="284" r:id="rId9"/>
    <p:sldId id="304" r:id="rId10"/>
    <p:sldId id="288" r:id="rId11"/>
    <p:sldId id="290" r:id="rId12"/>
    <p:sldId id="292" r:id="rId13"/>
    <p:sldId id="294" r:id="rId14"/>
    <p:sldId id="296" r:id="rId15"/>
    <p:sldId id="298" r:id="rId16"/>
    <p:sldId id="300" r:id="rId17"/>
    <p:sldId id="303" r:id="rId18"/>
    <p:sldId id="278"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3" d="100"/>
          <a:sy n="73" d="100"/>
        </p:scale>
        <p:origin x="6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D380508-E503-408A-922F-A5B095F53627}" type="datetimeFigureOut">
              <a:rPr lang="en-GB" smtClean="0"/>
              <a:t>18/02/2022</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A75E118-4410-4981-BE75-59B329067522}" type="slidenum">
              <a:rPr lang="en-GB" smtClean="0"/>
              <a:t>‹#›</a:t>
            </a:fld>
            <a:endParaRPr lang="en-GB"/>
          </a:p>
        </p:txBody>
      </p:sp>
    </p:spTree>
    <p:extLst>
      <p:ext uri="{BB962C8B-B14F-4D97-AF65-F5344CB8AC3E}">
        <p14:creationId xmlns:p14="http://schemas.microsoft.com/office/powerpoint/2010/main" val="35989001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18/02/2022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18/02/2022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18/02/2022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18/02/2022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18/02/2022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18/02/2022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18/02/2022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1043216"/>
            <a:ext cx="6645032"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r>
              <a:rPr lang="en-GB" sz="4800" dirty="0">
                <a:latin typeface="Comic Sans MS" panose="030F0702030302020204" pitchFamily="66" charset="0"/>
              </a:rPr>
              <a:t>  Friday 18</a:t>
            </a:r>
            <a:r>
              <a:rPr lang="en-GB" sz="4800" baseline="30000" dirty="0">
                <a:latin typeface="Comic Sans MS" panose="030F0702030302020204" pitchFamily="66" charset="0"/>
              </a:rPr>
              <a:t>th</a:t>
            </a:r>
            <a:r>
              <a:rPr lang="en-GB" sz="4800" dirty="0">
                <a:latin typeface="Comic Sans MS" panose="030F0702030302020204" pitchFamily="66" charset="0"/>
              </a:rPr>
              <a:t> February</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39759"/>
          </a:xfrm>
          <a:prstGeom prst="rect">
            <a:avLst/>
          </a:prstGeom>
          <a:noFill/>
        </p:spPr>
        <p:txBody>
          <a:bodyPr wrap="square" rtlCol="0">
            <a:spAutoFit/>
          </a:bodyPr>
          <a:lstStyle/>
          <a:p>
            <a:pPr algn="ctr"/>
            <a:r>
              <a:rPr lang="en-GB" sz="6600" dirty="0">
                <a:latin typeface="Comic Sans MS" panose="030F0702030302020204" pitchFamily="66" charset="0"/>
              </a:rPr>
              <a:t>Pine</a:t>
            </a:r>
            <a:endParaRPr lang="en-GB" sz="2400" dirty="0">
              <a:latin typeface="Comic Sans MS" panose="030F0702030302020204" pitchFamily="66" charset="0"/>
            </a:endParaRPr>
          </a:p>
          <a:p>
            <a:pPr algn="ctr"/>
            <a:r>
              <a:rPr lang="en-GB" sz="6600" b="1" dirty="0">
                <a:solidFill>
                  <a:srgbClr val="FF0066"/>
                </a:solidFill>
                <a:latin typeface="Comic Sans MS" panose="030F0702030302020204" pitchFamily="66" charset="0"/>
              </a:rPr>
              <a:t>Jaycee</a:t>
            </a:r>
          </a:p>
          <a:p>
            <a:pPr algn="ctr"/>
            <a:endParaRPr lang="en-GB" sz="3200" b="1" dirty="0">
              <a:solidFill>
                <a:srgbClr val="FF0066"/>
              </a:solidFill>
              <a:latin typeface="Comic Sans MS" panose="030F0702030302020204" pitchFamily="66" charset="0"/>
            </a:endParaRPr>
          </a:p>
          <a:p>
            <a:r>
              <a:rPr lang="en-GB" b="1" dirty="0">
                <a:solidFill>
                  <a:srgbClr val="FF0066"/>
                </a:solidFill>
                <a:latin typeface="Comic Sans MS" panose="030F0702030302020204" pitchFamily="66" charset="0"/>
              </a:rPr>
              <a:t>For using resilience and excellence joining our Pine class team. Jaycee has started Pine class and made lovely friends, completing superb work and we are so happy she has joined our class. Welcome to The Woodlands Jaycee. </a:t>
            </a:r>
            <a:r>
              <a:rPr lang="en-GB" b="1" dirty="0">
                <a:solidFill>
                  <a:srgbClr val="FF0066"/>
                </a:solidFill>
                <a:latin typeface="Comic Sans MS" panose="030F0702030302020204" pitchFamily="66" charset="0"/>
                <a:sym typeface="Wingdings" panose="05000000000000000000" pitchFamily="2" charset="2"/>
              </a:rPr>
              <a:t> </a:t>
            </a:r>
          </a:p>
          <a:p>
            <a:endParaRPr lang="en-GB" b="1" dirty="0">
              <a:solidFill>
                <a:srgbClr val="FF0066"/>
              </a:solidFill>
              <a:latin typeface="Comic Sans MS" panose="030F0702030302020204" pitchFamily="66" charset="0"/>
              <a:sym typeface="Wingdings" panose="05000000000000000000" pitchFamily="2" charset="2"/>
            </a:endParaRPr>
          </a:p>
          <a:p>
            <a:endParaRPr lang="en-GB" b="1"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Leedham-Hawkes                          18.02.22</a:t>
            </a:r>
          </a:p>
          <a:p>
            <a:pPr algn="ctr"/>
            <a:endParaRPr lang="en-GB" sz="2400" dirty="0">
              <a:solidFill>
                <a:srgbClr val="0070C0"/>
              </a:solidFill>
              <a:latin typeface="Lucida Handwriting" panose="03010101010101010101"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231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062651"/>
          </a:xfrm>
          <a:prstGeom prst="rect">
            <a:avLst/>
          </a:prstGeom>
          <a:noFill/>
        </p:spPr>
        <p:txBody>
          <a:bodyPr wrap="square" rtlCol="0">
            <a:spAutoFit/>
          </a:bodyPr>
          <a:lstStyle/>
          <a:p>
            <a:pPr algn="ctr"/>
            <a:r>
              <a:rPr lang="en-GB" sz="6600" dirty="0">
                <a:latin typeface="Comic Sans MS" panose="030F0702030302020204" pitchFamily="66" charset="0"/>
              </a:rPr>
              <a:t>Maple</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Ollie T</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adding fractions that equal one whole independently.</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18.02.22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70293"/>
            <a:ext cx="9744502" cy="4308872"/>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Isabella</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a fantastic attitude towards her learning and her perseverance when accessing problems that she finds challenging.</a:t>
            </a:r>
          </a:p>
          <a:p>
            <a:pPr algn="ctr"/>
            <a:endParaRPr lang="en-GB" sz="24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Fisher  		18.02.22</a:t>
            </a:r>
          </a:p>
          <a:p>
            <a:pPr algn="ctr"/>
            <a:endParaRPr lang="en-GB" sz="2000" b="1" dirty="0">
              <a:solidFill>
                <a:srgbClr val="0070C0"/>
              </a:solidFill>
              <a:latin typeface="Lucida Handwriting" panose="03010101010101010101"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50993"/>
            <a:ext cx="9744502" cy="4708981"/>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66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Ruby D</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a beautiful stone age drawing using effective colours, tone and textures.</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Draper                                            18.02.22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801314"/>
          </a:xfrm>
          <a:prstGeom prst="rect">
            <a:avLst/>
          </a:prstGeom>
          <a:noFill/>
        </p:spPr>
        <p:txBody>
          <a:bodyPr wrap="square" rtlCol="0">
            <a:spAutoFit/>
          </a:bodyPr>
          <a:lstStyle/>
          <a:p>
            <a:pPr algn="ctr"/>
            <a:r>
              <a:rPr lang="en-GB" sz="6600" dirty="0">
                <a:latin typeface="Comic Sans MS" panose="030F0702030302020204" pitchFamily="66" charset="0"/>
              </a:rPr>
              <a:t>Chestnut</a:t>
            </a:r>
          </a:p>
          <a:p>
            <a:pPr algn="ctr"/>
            <a:endParaRPr lang="en-GB" sz="3600" b="1" dirty="0">
              <a:solidFill>
                <a:srgbClr val="CC0099"/>
              </a:solidFill>
              <a:latin typeface="Lucida Handwriting" panose="03010101010101010101" pitchFamily="66" charset="0"/>
            </a:endParaRPr>
          </a:p>
          <a:p>
            <a:pPr algn="ctr"/>
            <a:r>
              <a:rPr lang="en-GB" sz="3600" b="1" dirty="0">
                <a:solidFill>
                  <a:srgbClr val="CC0099"/>
                </a:solidFill>
                <a:latin typeface="Lucida Handwriting" panose="03010101010101010101" pitchFamily="66" charset="0"/>
              </a:rPr>
              <a:t>Liam</a:t>
            </a:r>
            <a:r>
              <a:rPr lang="en-GB" sz="2400" b="1" dirty="0">
                <a:solidFill>
                  <a:srgbClr val="0070C0"/>
                </a:solidFill>
                <a:latin typeface="Lucida Handwriting" panose="03010101010101010101" pitchFamily="66" charset="0"/>
              </a:rPr>
              <a:t>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being someone who values advice and help from teachers and his peers. He listens patiently and applies new information to his understanding and learning.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18.02.22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109091"/>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4800" b="1" dirty="0">
              <a:solidFill>
                <a:srgbClr val="CC0099"/>
              </a:solidFill>
              <a:latin typeface="Lucida Handwriting" panose="03010101010101010101" pitchFamily="66" charset="0"/>
            </a:endParaRPr>
          </a:p>
          <a:p>
            <a:pPr algn="ctr"/>
            <a:r>
              <a:rPr lang="en-GB" sz="4800" b="1" dirty="0">
                <a:solidFill>
                  <a:srgbClr val="CC0099"/>
                </a:solidFill>
                <a:latin typeface="Lucida Handwriting" panose="03010101010101010101" pitchFamily="66" charset="0"/>
              </a:rPr>
              <a:t>Lily Ct</a:t>
            </a:r>
          </a:p>
          <a:p>
            <a:pPr algn="ctr"/>
            <a:r>
              <a:rPr lang="en-GB" sz="2400" b="1" dirty="0">
                <a:solidFill>
                  <a:srgbClr val="0070C0"/>
                </a:solidFill>
                <a:latin typeface="Lucida Handwriting" panose="03010101010101010101" pitchFamily="66" charset="0"/>
              </a:rPr>
              <a:t>For showing great teamwork skills during our forest day activities. Thought and care show for others. Super qualities to have!</a:t>
            </a:r>
          </a:p>
          <a:p>
            <a:pPr algn="ctr"/>
            <a:endParaRPr lang="en-GB" sz="20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and Miss Bennett		16.02.22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966743"/>
            <a:ext cx="9744502" cy="5724644"/>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endParaRPr lang="en-GB" sz="2400" dirty="0">
              <a:latin typeface="Comic Sans MS" panose="030F0702030302020204" pitchFamily="66" charset="0"/>
            </a:endParaRPr>
          </a:p>
          <a:p>
            <a:pPr algn="ctr"/>
            <a:r>
              <a:rPr lang="en-GB" sz="6000" dirty="0">
                <a:solidFill>
                  <a:srgbClr val="CC0099"/>
                </a:solidFill>
                <a:latin typeface="Comic Sans MS" panose="030F0702030302020204" pitchFamily="66" charset="0"/>
              </a:rPr>
              <a:t>Jimi</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super use of teamwork and communication skills during our Apollo-13, junk model challenge. Jimi worked so well with his team, listening to others and sharing his own ideas with respect and maturity – Excellent work Jimi!</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Shipley                                   11.02.22</a:t>
            </a:r>
          </a:p>
          <a:p>
            <a:pPr algn="ct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333,988 BEST Wow IMAGES, STOCK PHOTOS &amp;amp; VECTORS | Adobe Stock">
            <a:extLst>
              <a:ext uri="{FF2B5EF4-FFF2-40B4-BE49-F238E27FC236}">
                <a16:creationId xmlns:a16="http://schemas.microsoft.com/office/drawing/2014/main" id="{4B940B34-EA4B-4199-93FE-09101EC165F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427912">
            <a:off x="7713220" y="2338921"/>
            <a:ext cx="3542528" cy="248114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333,988 BEST Wow IMAGES, STOCK PHOTOS &amp;amp; VECTORS | Adobe Stock">
            <a:extLst>
              <a:ext uri="{FF2B5EF4-FFF2-40B4-BE49-F238E27FC236}">
                <a16:creationId xmlns:a16="http://schemas.microsoft.com/office/drawing/2014/main" id="{157BFDDA-4327-4275-A531-DD74EF75A2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8752338">
            <a:off x="1337582" y="3536279"/>
            <a:ext cx="2536213" cy="17763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71775572-6937-4CBA-A7D2-86CC18AEA001}"/>
              </a:ext>
            </a:extLst>
          </p:cNvPr>
          <p:cNvPicPr>
            <a:picLocks noChangeAspect="1"/>
          </p:cNvPicPr>
          <p:nvPr/>
        </p:nvPicPr>
        <p:blipFill rotWithShape="1">
          <a:blip r:embed="rId7"/>
          <a:srcRect b="26983"/>
          <a:stretch/>
        </p:blipFill>
        <p:spPr>
          <a:xfrm>
            <a:off x="3630637" y="960371"/>
            <a:ext cx="4172187" cy="4937258"/>
          </a:xfrm>
          <a:prstGeom prst="rect">
            <a:avLst/>
          </a:prstGeom>
        </p:spPr>
      </p:pic>
    </p:spTree>
    <p:extLst>
      <p:ext uri="{BB962C8B-B14F-4D97-AF65-F5344CB8AC3E}">
        <p14:creationId xmlns:p14="http://schemas.microsoft.com/office/powerpoint/2010/main" val="18638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9154"/>
            <a:ext cx="6853690" cy="12191998"/>
          </a:xfrm>
          <a:prstGeom prst="rect">
            <a:avLst/>
          </a:prstGeom>
        </p:spPr>
      </p:pic>
      <p:sp>
        <p:nvSpPr>
          <p:cNvPr id="5" name="Rectangle 4"/>
          <p:cNvSpPr/>
          <p:nvPr/>
        </p:nvSpPr>
        <p:spPr>
          <a:xfrm>
            <a:off x="2210937" y="1248982"/>
            <a:ext cx="8311487" cy="3570208"/>
          </a:xfrm>
          <a:prstGeom prst="rect">
            <a:avLst/>
          </a:prstGeom>
        </p:spPr>
        <p:txBody>
          <a:bodyPr wrap="square">
            <a:spAutoFit/>
          </a:bodyPr>
          <a:lstStyle/>
          <a:p>
            <a:pPr algn="ctr">
              <a:lnSpc>
                <a:spcPct val="115000"/>
              </a:lnSpc>
              <a:spcAft>
                <a:spcPts val="0"/>
              </a:spcAft>
            </a:pP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Next Week’s</a:t>
            </a:r>
          </a:p>
          <a:p>
            <a:pPr algn="ctr">
              <a:lnSpc>
                <a:spcPct val="150000"/>
              </a:lnSpc>
              <a:spcAft>
                <a:spcPts val="0"/>
              </a:spcAft>
            </a:pP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Phrase of the Week</a:t>
            </a:r>
            <a:r>
              <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p>
          <a:p>
            <a:pPr algn="ctr">
              <a:lnSpc>
                <a:spcPct val="150000"/>
              </a:lnSpc>
              <a:spcAft>
                <a:spcPts val="0"/>
              </a:spcAft>
            </a:pPr>
            <a:endPar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a:p>
            <a:pPr algn="ctr">
              <a:lnSpc>
                <a:spcPct val="150000"/>
              </a:lnSpc>
              <a:spcAft>
                <a:spcPts val="0"/>
              </a:spcAft>
            </a:pPr>
            <a:r>
              <a:rPr lang="en-GB" sz="4000" dirty="0">
                <a:latin typeface="Comic Sans MS" panose="030F0702030302020204" pitchFamily="66" charset="0"/>
                <a:ea typeface="Calibri" panose="020F0502020204030204" pitchFamily="34" charset="0"/>
                <a:cs typeface="Times New Roman" panose="02020603050405020304" pitchFamily="18" charset="0"/>
              </a:rPr>
              <a:t>.</a:t>
            </a:r>
          </a:p>
        </p:txBody>
      </p:sp>
      <p:sp>
        <p:nvSpPr>
          <p:cNvPr id="6" name="Rounded Rectangular Callout 5"/>
          <p:cNvSpPr/>
          <p:nvPr/>
        </p:nvSpPr>
        <p:spPr>
          <a:xfrm>
            <a:off x="2047164" y="1132764"/>
            <a:ext cx="8270543" cy="3664723"/>
          </a:xfrm>
          <a:prstGeom prst="wedgeRoundRectCallout">
            <a:avLst>
              <a:gd name="adj1" fmla="val -41281"/>
              <a:gd name="adj2" fmla="val 70330"/>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99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5" name="Rectangle 4"/>
          <p:cNvSpPr/>
          <p:nvPr/>
        </p:nvSpPr>
        <p:spPr>
          <a:xfrm>
            <a:off x="2210938" y="1248982"/>
            <a:ext cx="8106770" cy="2167773"/>
          </a:xfrm>
          <a:prstGeom prst="rect">
            <a:avLst/>
          </a:prstGeom>
        </p:spPr>
        <p:txBody>
          <a:bodyPr wrap="square">
            <a:spAutoFit/>
          </a:bodyPr>
          <a:lstStyle/>
          <a:p>
            <a:pPr algn="ctr">
              <a:lnSpc>
                <a:spcPct val="115000"/>
              </a:lnSpc>
              <a:spcAft>
                <a:spcPts val="0"/>
              </a:spcAft>
            </a:pP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Phrase of the Week</a:t>
            </a:r>
            <a:r>
              <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p>
          <a:p>
            <a:pPr algn="ctr">
              <a:lnSpc>
                <a:spcPct val="115000"/>
              </a:lnSpc>
              <a:spcAft>
                <a:spcPts val="0"/>
              </a:spcAft>
            </a:pPr>
            <a:endPar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0"/>
              </a:spcAft>
            </a:pPr>
            <a:endParaRPr lang="en-GB" sz="4000" dirty="0">
              <a:latin typeface="Comic Sans MS" panose="030F0702030302020204" pitchFamily="66" charset="0"/>
              <a:ea typeface="Calibri" panose="020F0502020204030204" pitchFamily="34" charset="0"/>
              <a:cs typeface="Times New Roman" panose="02020603050405020304" pitchFamily="18" charset="0"/>
            </a:endParaRPr>
          </a:p>
        </p:txBody>
      </p:sp>
      <p:sp>
        <p:nvSpPr>
          <p:cNvPr id="6" name="Rounded Rectangular Callout 5"/>
          <p:cNvSpPr/>
          <p:nvPr/>
        </p:nvSpPr>
        <p:spPr>
          <a:xfrm>
            <a:off x="2047164" y="1132764"/>
            <a:ext cx="8270543" cy="3664723"/>
          </a:xfrm>
          <a:prstGeom prst="wedgeRoundRectCallout">
            <a:avLst>
              <a:gd name="adj1" fmla="val -41281"/>
              <a:gd name="adj2" fmla="val 70330"/>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77620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a:off x="1111317" y="2002250"/>
            <a:ext cx="9703558" cy="3744042"/>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800" dirty="0">
              <a:solidFill>
                <a:schemeClr val="tx1"/>
              </a:solidFill>
            </a:endParaRPr>
          </a:p>
        </p:txBody>
      </p:sp>
      <p:sp>
        <p:nvSpPr>
          <p:cNvPr id="5" name="TextBox 4">
            <a:extLst>
              <a:ext uri="{FF2B5EF4-FFF2-40B4-BE49-F238E27FC236}">
                <a16:creationId xmlns:a16="http://schemas.microsoft.com/office/drawing/2014/main" id="{8D9D6D34-CA4F-41C8-A756-FCA88E35F1E7}"/>
              </a:ext>
            </a:extLst>
          </p:cNvPr>
          <p:cNvSpPr txBox="1"/>
          <p:nvPr/>
        </p:nvSpPr>
        <p:spPr>
          <a:xfrm>
            <a:off x="1842655" y="2687782"/>
            <a:ext cx="4054562" cy="1200329"/>
          </a:xfrm>
          <a:prstGeom prst="rect">
            <a:avLst/>
          </a:prstGeom>
          <a:noFill/>
        </p:spPr>
        <p:txBody>
          <a:bodyPr wrap="square" rtlCol="0">
            <a:spAutoFit/>
          </a:bodyPr>
          <a:lstStyle/>
          <a:p>
            <a:r>
              <a:rPr lang="en-GB" sz="3600" dirty="0">
                <a:latin typeface="Comic Sans MS" panose="030F0702030302020204" pitchFamily="66" charset="0"/>
              </a:rPr>
              <a:t>Callum – Pine</a:t>
            </a:r>
          </a:p>
          <a:p>
            <a:r>
              <a:rPr lang="en-GB" sz="3600" dirty="0">
                <a:latin typeface="Comic Sans MS" panose="030F0702030302020204" pitchFamily="66" charset="0"/>
              </a:rPr>
              <a:t>Millie - Redwood</a:t>
            </a:r>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300620" y="-2754289"/>
            <a:ext cx="6853690" cy="12191998"/>
          </a:xfrm>
          <a:prstGeom prst="rect">
            <a:avLst/>
          </a:prstGeom>
        </p:spPr>
      </p:pic>
      <p:sp>
        <p:nvSpPr>
          <p:cNvPr id="3" name="TextBox 2"/>
          <p:cNvSpPr txBox="1"/>
          <p:nvPr/>
        </p:nvSpPr>
        <p:spPr>
          <a:xfrm>
            <a:off x="740251" y="886789"/>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4" name="TextBox 3"/>
          <p:cNvSpPr txBox="1"/>
          <p:nvPr/>
        </p:nvSpPr>
        <p:spPr>
          <a:xfrm>
            <a:off x="1202036" y="1773616"/>
            <a:ext cx="3928724" cy="1323439"/>
          </a:xfrm>
          <a:prstGeom prst="rect">
            <a:avLst/>
          </a:prstGeom>
          <a:noFill/>
        </p:spPr>
        <p:txBody>
          <a:bodyPr wrap="square" rtlCol="0">
            <a:spAutoFit/>
          </a:bodyPr>
          <a:lstStyle/>
          <a:p>
            <a:r>
              <a:rPr lang="en-GB" sz="4000" dirty="0">
                <a:latin typeface="Comic Sans MS" panose="030F0702030302020204" pitchFamily="66" charset="0"/>
              </a:rPr>
              <a:t>Oak – Alice</a:t>
            </a:r>
          </a:p>
          <a:p>
            <a:r>
              <a:rPr lang="en-GB" sz="4000" dirty="0">
                <a:latin typeface="Comic Sans MS" panose="030F0702030302020204" pitchFamily="66" charset="0"/>
              </a:rPr>
              <a:t>Ash – Jaxon</a:t>
            </a:r>
          </a:p>
        </p:txBody>
      </p:sp>
      <p:sp>
        <p:nvSpPr>
          <p:cNvPr id="5" name="TextBox 4"/>
          <p:cNvSpPr txBox="1"/>
          <p:nvPr/>
        </p:nvSpPr>
        <p:spPr>
          <a:xfrm>
            <a:off x="6313701" y="3536096"/>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5727465" y="1644086"/>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Kyle</a:t>
            </a:r>
          </a:p>
          <a:p>
            <a:pPr lvl="0"/>
            <a:r>
              <a:rPr lang="en-GB" sz="4000" dirty="0">
                <a:solidFill>
                  <a:prstClr val="black"/>
                </a:solidFill>
                <a:latin typeface="Comic Sans MS" panose="030F0702030302020204" pitchFamily="66" charset="0"/>
              </a:rPr>
              <a:t>Pine – Laura</a:t>
            </a:r>
          </a:p>
          <a:p>
            <a:pPr lvl="0"/>
            <a:r>
              <a:rPr lang="en-GB" sz="4000" dirty="0">
                <a:solidFill>
                  <a:prstClr val="black"/>
                </a:solidFill>
                <a:latin typeface="Comic Sans MS" panose="030F0702030302020204" pitchFamily="66" charset="0"/>
              </a:rPr>
              <a:t>Elm – </a:t>
            </a:r>
            <a:r>
              <a:rPr lang="en-GB" sz="4000" dirty="0" err="1">
                <a:solidFill>
                  <a:prstClr val="black"/>
                </a:solidFill>
                <a:latin typeface="Comic Sans MS" panose="030F0702030302020204" pitchFamily="66" charset="0"/>
              </a:rPr>
              <a:t>Remey</a:t>
            </a:r>
            <a:r>
              <a:rPr lang="en-GB" sz="4000" dirty="0">
                <a:solidFill>
                  <a:prstClr val="black"/>
                </a:solidFill>
                <a:latin typeface="Comic Sans MS" panose="030F0702030302020204" pitchFamily="66" charset="0"/>
              </a:rPr>
              <a:t>-Lei </a:t>
            </a:r>
            <a:endParaRPr lang="en-GB" sz="4000" dirty="0">
              <a:solidFill>
                <a:prstClr val="black"/>
              </a:solidFill>
            </a:endParaRPr>
          </a:p>
        </p:txBody>
      </p:sp>
      <p:sp>
        <p:nvSpPr>
          <p:cNvPr id="8" name="Rectangle 7"/>
          <p:cNvSpPr/>
          <p:nvPr/>
        </p:nvSpPr>
        <p:spPr>
          <a:xfrm>
            <a:off x="5727465" y="3656596"/>
            <a:ext cx="512012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t>
            </a:r>
            <a:r>
              <a:rPr lang="en-GB" sz="4000" dirty="0" err="1">
                <a:solidFill>
                  <a:prstClr val="black"/>
                </a:solidFill>
                <a:latin typeface="Comic Sans MS" panose="030F0702030302020204" pitchFamily="66" charset="0"/>
              </a:rPr>
              <a:t>Caeden</a:t>
            </a:r>
            <a:r>
              <a:rPr lang="en-GB" sz="4000" dirty="0">
                <a:solidFill>
                  <a:prstClr val="black"/>
                </a:solidFill>
                <a:latin typeface="Comic Sans MS" panose="030F0702030302020204" pitchFamily="66" charset="0"/>
              </a:rPr>
              <a:t> </a:t>
            </a:r>
          </a:p>
          <a:p>
            <a:pPr lvl="0"/>
            <a:r>
              <a:rPr lang="en-GB" sz="4000" dirty="0">
                <a:solidFill>
                  <a:prstClr val="black"/>
                </a:solidFill>
                <a:latin typeface="Comic Sans MS" panose="030F0702030302020204" pitchFamily="66" charset="0"/>
              </a:rPr>
              <a:t>Chestnut – Amelia B.  </a:t>
            </a:r>
          </a:p>
          <a:p>
            <a:pPr lvl="0"/>
            <a:r>
              <a:rPr lang="en-GB" sz="4000" dirty="0">
                <a:solidFill>
                  <a:prstClr val="black"/>
                </a:solidFill>
                <a:latin typeface="Comic Sans MS" panose="030F0702030302020204" pitchFamily="66" charset="0"/>
              </a:rPr>
              <a:t>Aspen- Oliver</a:t>
            </a:r>
            <a:endParaRPr lang="en-GB" sz="4000" dirty="0">
              <a:solidFill>
                <a:prstClr val="black"/>
              </a:solidFill>
            </a:endParaRPr>
          </a:p>
        </p:txBody>
      </p:sp>
      <p:sp>
        <p:nvSpPr>
          <p:cNvPr id="9" name="Rectangle 8"/>
          <p:cNvSpPr/>
          <p:nvPr/>
        </p:nvSpPr>
        <p:spPr>
          <a:xfrm>
            <a:off x="1209967" y="3097055"/>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a:t>
            </a:r>
          </a:p>
          <a:p>
            <a:pPr lvl="0"/>
            <a:r>
              <a:rPr lang="en-GB" sz="4000" dirty="0">
                <a:solidFill>
                  <a:prstClr val="black"/>
                </a:solidFill>
                <a:latin typeface="Comic Sans MS" panose="030F0702030302020204" pitchFamily="66" charset="0"/>
              </a:rPr>
              <a:t>Spruce – Oliver B</a:t>
            </a:r>
          </a:p>
          <a:p>
            <a:pPr lvl="0"/>
            <a:r>
              <a:rPr lang="en-GB" sz="4000" dirty="0">
                <a:solidFill>
                  <a:prstClr val="black"/>
                </a:solidFill>
                <a:latin typeface="Comic Sans MS" panose="030F0702030302020204" pitchFamily="66" charset="0"/>
              </a:rPr>
              <a:t>Maple – </a:t>
            </a:r>
          </a:p>
        </p:txBody>
      </p:sp>
    </p:spTree>
    <p:extLst>
      <p:ext uri="{BB962C8B-B14F-4D97-AF65-F5344CB8AC3E}">
        <p14:creationId xmlns:p14="http://schemas.microsoft.com/office/powerpoint/2010/main" val="164833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25459035"/>
              </p:ext>
            </p:extLst>
          </p:nvPr>
        </p:nvGraphicFramePr>
        <p:xfrm>
          <a:off x="1465178" y="2497564"/>
          <a:ext cx="9261644" cy="2464352"/>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232176">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r>
                        <a:rPr lang="en-GB" sz="2800" dirty="0">
                          <a:solidFill>
                            <a:schemeClr val="tx1"/>
                          </a:solidFill>
                          <a:latin typeface="Comic Sans MS" panose="030F0702030302020204" pitchFamily="66" charset="0"/>
                        </a:rPr>
                        <a:t>222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a:solidFill>
                            <a:schemeClr val="tx1"/>
                          </a:solidFill>
                          <a:latin typeface="Comic Sans MS" panose="030F0702030302020204" pitchFamily="66" charset="0"/>
                        </a:rPr>
                        <a:t>327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a:solidFill>
                            <a:schemeClr val="tx1"/>
                          </a:solidFill>
                          <a:latin typeface="Comic Sans MS" panose="030F0702030302020204" pitchFamily="66" charset="0"/>
                        </a:rPr>
                        <a:t>202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a:solidFill>
                            <a:schemeClr val="tx1"/>
                          </a:solidFill>
                          <a:latin typeface="Comic Sans MS" panose="030F0702030302020204" pitchFamily="66" charset="0"/>
                        </a:rPr>
                        <a:t>366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616648"/>
          </a:xfrm>
          <a:prstGeom prst="rect">
            <a:avLst/>
          </a:prstGeom>
          <a:noFill/>
        </p:spPr>
        <p:txBody>
          <a:bodyPr wrap="square" rtlCol="0">
            <a:spAutoFit/>
          </a:bodyPr>
          <a:lstStyle/>
          <a:p>
            <a:pPr algn="ctr"/>
            <a:r>
              <a:rPr lang="en-GB" sz="9600" dirty="0">
                <a:latin typeface="Comic Sans MS" panose="030F0702030302020204" pitchFamily="66" charset="0"/>
              </a:rPr>
              <a:t>Oak</a:t>
            </a:r>
          </a:p>
          <a:p>
            <a:pPr algn="ctr"/>
            <a:r>
              <a:rPr lang="en-GB" sz="6600" dirty="0">
                <a:latin typeface="Comic Sans MS" panose="030F0702030302020204" pitchFamily="66" charset="0"/>
              </a:rPr>
              <a:t>Fletcher</a:t>
            </a:r>
            <a:endParaRPr lang="en-GB" sz="6600" b="1" dirty="0">
              <a:solidFill>
                <a:srgbClr val="0070C0"/>
              </a:solidFill>
              <a:latin typeface="Lucida Handwriting" panose="03010101010101010101" pitchFamily="66" charset="0"/>
            </a:endParaRPr>
          </a:p>
          <a:p>
            <a:pPr algn="ctr"/>
            <a:r>
              <a:rPr lang="en-GB" b="1" dirty="0">
                <a:solidFill>
                  <a:srgbClr val="0070C0"/>
                </a:solidFill>
                <a:latin typeface="Lucida Handwriting" panose="03010101010101010101" pitchFamily="66" charset="0"/>
              </a:rPr>
              <a:t>For challenging himself to complete independent writing during child choice activities.</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18.02.22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640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dirty="0">
                <a:latin typeface="Comic Sans MS" panose="030F0702030302020204" pitchFamily="66" charset="0"/>
              </a:rPr>
              <a:t>Cole</a:t>
            </a:r>
          </a:p>
          <a:p>
            <a:pPr algn="ctr"/>
            <a:r>
              <a:rPr lang="en-GB" sz="2400" b="1" dirty="0">
                <a:solidFill>
                  <a:srgbClr val="0070C0"/>
                </a:solidFill>
                <a:latin typeface="Lucida Handwriting" panose="03010101010101010101" pitchFamily="66" charset="0"/>
              </a:rPr>
              <a:t>Great independent Maths work combining two groups together, well done!</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and Mrs Salt                                    18.02.22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338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33462" y="951444"/>
            <a:ext cx="9744502" cy="5693866"/>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Toby-Jay</a:t>
            </a:r>
          </a:p>
          <a:p>
            <a:pPr algn="ctr"/>
            <a:endParaRPr lang="en-GB" sz="800" dirty="0">
              <a:solidFill>
                <a:srgbClr val="CC0099"/>
              </a:solidFill>
              <a:latin typeface="Comic Sans MS" panose="030F0702030302020204" pitchFamily="66" charset="0"/>
            </a:endParaRPr>
          </a:p>
          <a:p>
            <a:pPr algn="ctr"/>
            <a:endParaRPr lang="en-GB" sz="800" dirty="0">
              <a:solidFill>
                <a:srgbClr val="CC0099"/>
              </a:solidFill>
              <a:latin typeface="Comic Sans MS" panose="030F0702030302020204" pitchFamily="66" charset="0"/>
            </a:endParaRPr>
          </a:p>
          <a:p>
            <a:pPr algn="ctr"/>
            <a:r>
              <a:rPr lang="en-GB" sz="2400" dirty="0">
                <a:latin typeface="Comic Sans MS" panose="030F0702030302020204" pitchFamily="66" charset="0"/>
              </a:rPr>
              <a:t>For being a fantastic role model within the Elm Class. </a:t>
            </a:r>
          </a:p>
          <a:p>
            <a:pPr algn="ctr"/>
            <a:r>
              <a:rPr lang="en-GB" sz="2400" dirty="0">
                <a:latin typeface="Comic Sans MS" panose="030F0702030302020204" pitchFamily="66" charset="0"/>
              </a:rPr>
              <a:t>Toby has had a lovely smile every day and has made some great friends within the classroom – he even managed to get a valentines and it was only his fourth day at our school! We love that you have joined the Elm family. </a:t>
            </a: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 Grice                                    18.02.22</a:t>
            </a:r>
          </a:p>
          <a:p>
            <a:pPr algn="ct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06337" y="1029894"/>
            <a:ext cx="9744502" cy="43396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Birch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smtClean="0">
                <a:ln>
                  <a:noFill/>
                </a:ln>
                <a:solidFill>
                  <a:srgbClr val="00B0F0"/>
                </a:solidFill>
                <a:effectLst/>
                <a:uLnTx/>
                <a:uFillTx/>
                <a:latin typeface="Comic Sans MS" panose="030F0702030302020204" pitchFamily="66" charset="0"/>
                <a:ea typeface="+mn-ea"/>
                <a:cs typeface="+mn-cs"/>
              </a:rPr>
              <a:t>Paddy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This term Paddy has shown fantastic resilience and self awareness. He is asking for help when he needs it and challenging himself in all his work. I’m super proud of you Paddy! Well done! </a:t>
            </a: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rPr>
              <a:t>Miss Hewitt                                  </a:t>
            </a:r>
            <a:r>
              <a:rPr kumimoji="0" lang="en-GB" sz="2400" b="1" i="0" u="none" strike="noStrike" kern="1200" cap="none" spc="0" normalizeH="0" baseline="0" noProof="0" dirty="0" smtClean="0">
                <a:ln>
                  <a:noFill/>
                </a:ln>
                <a:solidFill>
                  <a:srgbClr val="0070C0"/>
                </a:solidFill>
                <a:effectLst/>
                <a:uLnTx/>
                <a:uFillTx/>
                <a:latin typeface="Lucida Handwriting" panose="03010101010101010101" pitchFamily="66" charset="0"/>
                <a:ea typeface="+mn-ea"/>
                <a:cs typeface="+mn-cs"/>
              </a:rPr>
              <a:t>18.02.22</a:t>
            </a:r>
            <a:endPar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762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1622</TotalTime>
  <Words>448</Words>
  <Application>Microsoft Office PowerPoint</Application>
  <PresentationFormat>Widescreen</PresentationFormat>
  <Paragraphs>107</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Comic Sans MS</vt:lpstr>
      <vt:lpstr>Lucida Handwriting</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Mrs Read</cp:lastModifiedBy>
  <cp:revision>339</cp:revision>
  <cp:lastPrinted>2022-02-10T10:43:35Z</cp:lastPrinted>
  <dcterms:created xsi:type="dcterms:W3CDTF">2020-05-30T07:30:34Z</dcterms:created>
  <dcterms:modified xsi:type="dcterms:W3CDTF">2022-02-18T14:12:09Z</dcterms:modified>
</cp:coreProperties>
</file>