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20"/>
  </p:handoutMasterIdLst>
  <p:sldIdLst>
    <p:sldId id="258" r:id="rId2"/>
    <p:sldId id="277" r:id="rId3"/>
    <p:sldId id="259" r:id="rId4"/>
    <p:sldId id="260" r:id="rId5"/>
    <p:sldId id="261" r:id="rId6"/>
    <p:sldId id="301" r:id="rId7"/>
    <p:sldId id="282" r:id="rId8"/>
    <p:sldId id="284" r:id="rId9"/>
    <p:sldId id="304" r:id="rId10"/>
    <p:sldId id="288" r:id="rId11"/>
    <p:sldId id="290" r:id="rId12"/>
    <p:sldId id="292" r:id="rId13"/>
    <p:sldId id="294" r:id="rId14"/>
    <p:sldId id="296" r:id="rId15"/>
    <p:sldId id="298" r:id="rId16"/>
    <p:sldId id="300" r:id="rId17"/>
    <p:sldId id="303" r:id="rId18"/>
    <p:sldId id="278" r:id="rId19"/>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99"/>
    <a:srgbClr val="FF0066"/>
    <a:srgbClr val="99FF99"/>
    <a:srgbClr val="990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338" autoAdjust="0"/>
    <p:restoredTop sz="94660"/>
  </p:normalViewPr>
  <p:slideViewPr>
    <p:cSldViewPr snapToGrid="0">
      <p:cViewPr varScale="1">
        <p:scale>
          <a:sx n="73" d="100"/>
          <a:sy n="73" d="100"/>
        </p:scale>
        <p:origin x="64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1D380508-E503-408A-922F-A5B095F53627}" type="datetimeFigureOut">
              <a:rPr lang="en-GB" smtClean="0"/>
              <a:t>18/02/2022</a:t>
            </a:fld>
            <a:endParaRPr lang="en-GB"/>
          </a:p>
        </p:txBody>
      </p:sp>
      <p:sp>
        <p:nvSpPr>
          <p:cNvPr id="4" name="Footer Placeholder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9A75E118-4410-4981-BE75-59B329067522}" type="slidenum">
              <a:rPr lang="en-GB" smtClean="0"/>
              <a:t>‹#›</a:t>
            </a:fld>
            <a:endParaRPr lang="en-GB"/>
          </a:p>
        </p:txBody>
      </p:sp>
    </p:spTree>
    <p:extLst>
      <p:ext uri="{BB962C8B-B14F-4D97-AF65-F5344CB8AC3E}">
        <p14:creationId xmlns:p14="http://schemas.microsoft.com/office/powerpoint/2010/main" val="3598900197"/>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2A822419-D1C5-4E1E-9D0C-85AE180312A5}" type="datetimeFigureOut">
              <a:rPr lang="en-GB" smtClean="0"/>
              <a:t>18/02/2022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34718102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A822419-D1C5-4E1E-9D0C-85AE180312A5}" type="datetimeFigureOut">
              <a:rPr lang="en-GB" smtClean="0"/>
              <a:t>18/02/2022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7136014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A822419-D1C5-4E1E-9D0C-85AE180312A5}" type="datetimeFigureOut">
              <a:rPr lang="en-GB" smtClean="0"/>
              <a:t>18/02/2022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31760905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A822419-D1C5-4E1E-9D0C-85AE180312A5}" type="datetimeFigureOut">
              <a:rPr lang="en-GB" smtClean="0"/>
              <a:t>18/02/2022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4321982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A822419-D1C5-4E1E-9D0C-85AE180312A5}" type="datetimeFigureOut">
              <a:rPr lang="en-GB" smtClean="0"/>
              <a:t>18/02/2022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6186632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2A822419-D1C5-4E1E-9D0C-85AE180312A5}" type="datetimeFigureOut">
              <a:rPr lang="en-GB" smtClean="0"/>
              <a:t>18/02/2022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2195448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2A822419-D1C5-4E1E-9D0C-85AE180312A5}" type="datetimeFigureOut">
              <a:rPr lang="en-GB" smtClean="0"/>
              <a:t>18/02/2022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16076196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A822419-D1C5-4E1E-9D0C-85AE180312A5}" type="datetimeFigureOut">
              <a:rPr lang="en-GB" smtClean="0"/>
              <a:t>18/02/2022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2604342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822419-D1C5-4E1E-9D0C-85AE180312A5}" type="datetimeFigureOut">
              <a:rPr lang="en-GB" smtClean="0"/>
              <a:t>18/02/2022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079773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A822419-D1C5-4E1E-9D0C-85AE180312A5}" type="datetimeFigureOut">
              <a:rPr lang="en-GB" smtClean="0"/>
              <a:t>18/02/2022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6719923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A822419-D1C5-4E1E-9D0C-85AE180312A5}" type="datetimeFigureOut">
              <a:rPr lang="en-GB" smtClean="0"/>
              <a:t>18/02/2022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38565155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822419-D1C5-4E1E-9D0C-85AE180312A5}" type="datetimeFigureOut">
              <a:rPr lang="en-GB" smtClean="0"/>
              <a:t>18/02/2022</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B13E00-8734-474C-B957-321D8720DE3D}" type="slidenum">
              <a:rPr lang="en-GB" smtClean="0"/>
              <a:t>‹#›</a:t>
            </a:fld>
            <a:endParaRPr lang="en-GB"/>
          </a:p>
        </p:txBody>
      </p:sp>
    </p:spTree>
    <p:extLst>
      <p:ext uri="{BB962C8B-B14F-4D97-AF65-F5344CB8AC3E}">
        <p14:creationId xmlns:p14="http://schemas.microsoft.com/office/powerpoint/2010/main" val="19408188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4.jpeg"/><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2839452" y="1043216"/>
            <a:ext cx="6645032" cy="2862322"/>
          </a:xfrm>
          <a:prstGeom prst="rect">
            <a:avLst/>
          </a:prstGeom>
          <a:noFill/>
        </p:spPr>
        <p:txBody>
          <a:bodyPr wrap="square" rtlCol="0">
            <a:spAutoFit/>
          </a:bodyPr>
          <a:lstStyle/>
          <a:p>
            <a:pPr algn="ctr"/>
            <a:r>
              <a:rPr lang="en-GB" sz="6600" dirty="0">
                <a:solidFill>
                  <a:srgbClr val="FF0000"/>
                </a:solidFill>
                <a:latin typeface="Comic Sans MS" panose="030F0702030302020204" pitchFamily="66" charset="0"/>
              </a:rPr>
              <a:t>Wow Assembly:</a:t>
            </a:r>
          </a:p>
          <a:p>
            <a:r>
              <a:rPr lang="en-GB" sz="4800" dirty="0">
                <a:latin typeface="Comic Sans MS" panose="030F0702030302020204" pitchFamily="66" charset="0"/>
              </a:rPr>
              <a:t>  Friday 18</a:t>
            </a:r>
            <a:r>
              <a:rPr lang="en-GB" sz="4800" baseline="30000" dirty="0">
                <a:latin typeface="Comic Sans MS" panose="030F0702030302020204" pitchFamily="66" charset="0"/>
              </a:rPr>
              <a:t>th</a:t>
            </a:r>
            <a:r>
              <a:rPr lang="en-GB" sz="4800" dirty="0">
                <a:latin typeface="Comic Sans MS" panose="030F0702030302020204" pitchFamily="66" charset="0"/>
              </a:rPr>
              <a:t> February</a:t>
            </a:r>
          </a:p>
          <a:p>
            <a:endParaRPr lang="en-GB" sz="6600" dirty="0">
              <a:latin typeface="Comic Sans MS" panose="030F0702030302020204" pitchFamily="66" charset="0"/>
            </a:endParaRPr>
          </a:p>
        </p:txBody>
      </p:sp>
      <p:pic>
        <p:nvPicPr>
          <p:cNvPr id="4" name="Picture 6" descr="Image result for the woodlands community primary school logo">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28811" y="3212789"/>
            <a:ext cx="2686390" cy="2507299"/>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p:cNvPicPr>
            <a:picLocks noChangeAspect="1"/>
          </p:cNvPicPr>
          <p:nvPr/>
        </p:nvPicPr>
        <p:blipFill>
          <a:blip r:embed="rId5"/>
          <a:stretch>
            <a:fillRect/>
          </a:stretch>
        </p:blipFill>
        <p:spPr>
          <a:xfrm>
            <a:off x="1058145" y="4304374"/>
            <a:ext cx="1657350" cy="1743075"/>
          </a:xfrm>
          <a:prstGeom prst="rect">
            <a:avLst/>
          </a:prstGeom>
        </p:spPr>
      </p:pic>
      <p:pic>
        <p:nvPicPr>
          <p:cNvPr id="6" name="Picture 5"/>
          <p:cNvPicPr>
            <a:picLocks noChangeAspect="1"/>
          </p:cNvPicPr>
          <p:nvPr/>
        </p:nvPicPr>
        <p:blipFill>
          <a:blip r:embed="rId5"/>
          <a:stretch>
            <a:fillRect/>
          </a:stretch>
        </p:blipFill>
        <p:spPr>
          <a:xfrm>
            <a:off x="9484484" y="4304375"/>
            <a:ext cx="1657350" cy="1743075"/>
          </a:xfrm>
          <a:prstGeom prst="rect">
            <a:avLst/>
          </a:prstGeom>
        </p:spPr>
      </p:pic>
    </p:spTree>
    <p:extLst>
      <p:ext uri="{BB962C8B-B14F-4D97-AF65-F5344CB8AC3E}">
        <p14:creationId xmlns:p14="http://schemas.microsoft.com/office/powerpoint/2010/main" val="40807872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4739759"/>
          </a:xfrm>
          <a:prstGeom prst="rect">
            <a:avLst/>
          </a:prstGeom>
          <a:noFill/>
        </p:spPr>
        <p:txBody>
          <a:bodyPr wrap="square" rtlCol="0">
            <a:spAutoFit/>
          </a:bodyPr>
          <a:lstStyle/>
          <a:p>
            <a:pPr algn="ctr"/>
            <a:r>
              <a:rPr lang="en-GB" sz="6600" dirty="0">
                <a:latin typeface="Comic Sans MS" panose="030F0702030302020204" pitchFamily="66" charset="0"/>
              </a:rPr>
              <a:t>Pine</a:t>
            </a:r>
            <a:endParaRPr lang="en-GB" sz="2400" dirty="0">
              <a:latin typeface="Comic Sans MS" panose="030F0702030302020204" pitchFamily="66" charset="0"/>
            </a:endParaRPr>
          </a:p>
          <a:p>
            <a:pPr algn="ctr"/>
            <a:r>
              <a:rPr lang="en-GB" sz="6600" b="1" dirty="0">
                <a:solidFill>
                  <a:srgbClr val="FF0066"/>
                </a:solidFill>
                <a:latin typeface="Comic Sans MS" panose="030F0702030302020204" pitchFamily="66" charset="0"/>
              </a:rPr>
              <a:t>Jaycee</a:t>
            </a:r>
          </a:p>
          <a:p>
            <a:pPr algn="ctr"/>
            <a:endParaRPr lang="en-GB" sz="3200" b="1" dirty="0">
              <a:solidFill>
                <a:srgbClr val="FF0066"/>
              </a:solidFill>
              <a:latin typeface="Comic Sans MS" panose="030F0702030302020204" pitchFamily="66" charset="0"/>
            </a:endParaRPr>
          </a:p>
          <a:p>
            <a:r>
              <a:rPr lang="en-GB" b="1" dirty="0">
                <a:solidFill>
                  <a:srgbClr val="FF0066"/>
                </a:solidFill>
                <a:latin typeface="Comic Sans MS" panose="030F0702030302020204" pitchFamily="66" charset="0"/>
              </a:rPr>
              <a:t>For using resilience and excellence joining our Pine class team. Jaycee has started Pine class and made lovely friends, completing superb work and we are so happy she has joined our class. Welcome to The Woodlands Jaycee. </a:t>
            </a:r>
            <a:r>
              <a:rPr lang="en-GB" b="1" dirty="0">
                <a:solidFill>
                  <a:srgbClr val="FF0066"/>
                </a:solidFill>
                <a:latin typeface="Comic Sans MS" panose="030F0702030302020204" pitchFamily="66" charset="0"/>
                <a:sym typeface="Wingdings" panose="05000000000000000000" pitchFamily="2" charset="2"/>
              </a:rPr>
              <a:t> </a:t>
            </a:r>
          </a:p>
          <a:p>
            <a:endParaRPr lang="en-GB" b="1" dirty="0">
              <a:solidFill>
                <a:srgbClr val="FF0066"/>
              </a:solidFill>
              <a:latin typeface="Comic Sans MS" panose="030F0702030302020204" pitchFamily="66" charset="0"/>
              <a:sym typeface="Wingdings" panose="05000000000000000000" pitchFamily="2" charset="2"/>
            </a:endParaRPr>
          </a:p>
          <a:p>
            <a:endParaRPr lang="en-GB" b="1" dirty="0">
              <a:latin typeface="Comic Sans MS" panose="030F0702030302020204" pitchFamily="66" charset="0"/>
            </a:endParaRPr>
          </a:p>
          <a:p>
            <a:pPr algn="ctr"/>
            <a:r>
              <a:rPr lang="en-GB" sz="2400" b="1" dirty="0">
                <a:solidFill>
                  <a:srgbClr val="0070C0"/>
                </a:solidFill>
                <a:latin typeface="Lucida Handwriting" panose="03010101010101010101" pitchFamily="66" charset="0"/>
              </a:rPr>
              <a:t>Mrs Leedham-Hawkes                          18.02.22</a:t>
            </a:r>
          </a:p>
          <a:p>
            <a:pPr algn="ctr"/>
            <a:endParaRPr lang="en-GB" sz="2400" dirty="0">
              <a:solidFill>
                <a:srgbClr val="0070C0"/>
              </a:solidFill>
              <a:latin typeface="Lucida Handwriting" panose="03010101010101010101"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532316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4062651"/>
          </a:xfrm>
          <a:prstGeom prst="rect">
            <a:avLst/>
          </a:prstGeom>
          <a:noFill/>
        </p:spPr>
        <p:txBody>
          <a:bodyPr wrap="square" rtlCol="0">
            <a:spAutoFit/>
          </a:bodyPr>
          <a:lstStyle/>
          <a:p>
            <a:pPr algn="ctr"/>
            <a:r>
              <a:rPr lang="en-GB" sz="6600" dirty="0">
                <a:latin typeface="Comic Sans MS" panose="030F0702030302020204" pitchFamily="66" charset="0"/>
              </a:rPr>
              <a:t>Maple</a:t>
            </a: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Ollie T</a:t>
            </a: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For adding fractions that equal one whole independently.</a:t>
            </a: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Miss Dawson                                  18.02.22</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3834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70293"/>
            <a:ext cx="9744502" cy="4308872"/>
          </a:xfrm>
          <a:prstGeom prst="rect">
            <a:avLst/>
          </a:prstGeom>
          <a:noFill/>
        </p:spPr>
        <p:txBody>
          <a:bodyPr wrap="square" rtlCol="0">
            <a:spAutoFit/>
          </a:bodyPr>
          <a:lstStyle/>
          <a:p>
            <a:pPr algn="ctr"/>
            <a:r>
              <a:rPr lang="en-GB" sz="6600" dirty="0">
                <a:latin typeface="Comic Sans MS" panose="030F0702030302020204" pitchFamily="66" charset="0"/>
              </a:rPr>
              <a:t>Willow</a:t>
            </a: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Isabella</a:t>
            </a: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For a fantastic attitude towards her learning and her perseverance when accessing problems that she finds challenging.</a:t>
            </a:r>
          </a:p>
          <a:p>
            <a:pPr algn="ctr"/>
            <a:endParaRPr lang="en-GB" sz="2400" b="1" dirty="0">
              <a:solidFill>
                <a:srgbClr val="0070C0"/>
              </a:solidFill>
              <a:latin typeface="Lucida Handwriting" panose="03010101010101010101" pitchFamily="66" charset="0"/>
            </a:endParaRPr>
          </a:p>
          <a:p>
            <a:pPr algn="ctr"/>
            <a:r>
              <a:rPr lang="en-GB" sz="2000" b="1" dirty="0">
                <a:solidFill>
                  <a:srgbClr val="0070C0"/>
                </a:solidFill>
                <a:latin typeface="Lucida Handwriting" panose="03010101010101010101" pitchFamily="66" charset="0"/>
              </a:rPr>
              <a:t>Miss Fisher  		18.02.22</a:t>
            </a:r>
          </a:p>
          <a:p>
            <a:pPr algn="ctr"/>
            <a:endParaRPr lang="en-GB" sz="2000" b="1" dirty="0">
              <a:solidFill>
                <a:srgbClr val="0070C0"/>
              </a:solidFill>
              <a:latin typeface="Lucida Handwriting" panose="03010101010101010101"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830811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50993"/>
            <a:ext cx="9744502" cy="4708981"/>
          </a:xfrm>
          <a:prstGeom prst="rect">
            <a:avLst/>
          </a:prstGeom>
          <a:noFill/>
        </p:spPr>
        <p:txBody>
          <a:bodyPr wrap="square" rtlCol="0">
            <a:spAutoFit/>
          </a:bodyPr>
          <a:lstStyle/>
          <a:p>
            <a:pPr algn="ctr"/>
            <a:r>
              <a:rPr lang="en-GB" sz="6600" dirty="0">
                <a:latin typeface="Comic Sans MS" panose="030F0702030302020204" pitchFamily="66" charset="0"/>
              </a:rPr>
              <a:t>Spruce</a:t>
            </a:r>
          </a:p>
          <a:p>
            <a:pPr algn="ctr"/>
            <a:endParaRPr lang="en-GB" sz="6600" dirty="0">
              <a:latin typeface="Comic Sans MS" panose="030F0702030302020204" pitchFamily="66" charset="0"/>
            </a:endParaRPr>
          </a:p>
          <a:p>
            <a:pPr algn="ctr"/>
            <a:r>
              <a:rPr lang="en-GB" sz="2400" b="1" dirty="0">
                <a:solidFill>
                  <a:srgbClr val="0070C0"/>
                </a:solidFill>
                <a:latin typeface="Lucida Handwriting" panose="03010101010101010101" pitchFamily="66" charset="0"/>
              </a:rPr>
              <a:t>Ruby D</a:t>
            </a: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For a beautiful stone age drawing using effective colours, tone and textures.</a:t>
            </a: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Mr Draper                                            18.02.22</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998176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4801314"/>
          </a:xfrm>
          <a:prstGeom prst="rect">
            <a:avLst/>
          </a:prstGeom>
          <a:noFill/>
        </p:spPr>
        <p:txBody>
          <a:bodyPr wrap="square" rtlCol="0">
            <a:spAutoFit/>
          </a:bodyPr>
          <a:lstStyle/>
          <a:p>
            <a:pPr algn="ctr"/>
            <a:r>
              <a:rPr lang="en-GB" sz="6600" dirty="0">
                <a:latin typeface="Comic Sans MS" panose="030F0702030302020204" pitchFamily="66" charset="0"/>
              </a:rPr>
              <a:t>Chestnut</a:t>
            </a:r>
          </a:p>
          <a:p>
            <a:pPr algn="ctr"/>
            <a:endParaRPr lang="en-GB" sz="3600" b="1" dirty="0">
              <a:solidFill>
                <a:srgbClr val="CC0099"/>
              </a:solidFill>
              <a:latin typeface="Lucida Handwriting" panose="03010101010101010101" pitchFamily="66" charset="0"/>
            </a:endParaRPr>
          </a:p>
          <a:p>
            <a:pPr algn="ctr"/>
            <a:r>
              <a:rPr lang="en-GB" sz="3600" b="1" dirty="0">
                <a:solidFill>
                  <a:srgbClr val="CC0099"/>
                </a:solidFill>
                <a:latin typeface="Lucida Handwriting" panose="03010101010101010101" pitchFamily="66" charset="0"/>
              </a:rPr>
              <a:t>Liam</a:t>
            </a:r>
            <a:r>
              <a:rPr lang="en-GB" sz="2400" b="1" dirty="0">
                <a:solidFill>
                  <a:srgbClr val="0070C0"/>
                </a:solidFill>
                <a:latin typeface="Lucida Handwriting" panose="03010101010101010101" pitchFamily="66" charset="0"/>
              </a:rPr>
              <a:t> </a:t>
            </a: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For being someone who values advice and help from teachers and his peers. He listens patiently and applies new information to his understanding and learning. </a:t>
            </a: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Mr Tennuci                                   18.02.22</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976547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5109091"/>
          </a:xfrm>
          <a:prstGeom prst="rect">
            <a:avLst/>
          </a:prstGeom>
          <a:noFill/>
        </p:spPr>
        <p:txBody>
          <a:bodyPr wrap="square" rtlCol="0">
            <a:spAutoFit/>
          </a:bodyPr>
          <a:lstStyle/>
          <a:p>
            <a:pPr algn="ctr"/>
            <a:r>
              <a:rPr lang="en-GB" sz="6600" dirty="0">
                <a:latin typeface="Comic Sans MS" panose="030F0702030302020204" pitchFamily="66" charset="0"/>
              </a:rPr>
              <a:t>Aspen</a:t>
            </a:r>
          </a:p>
          <a:p>
            <a:pPr algn="ctr"/>
            <a:endParaRPr lang="en-GB" sz="4800" b="1" dirty="0">
              <a:solidFill>
                <a:srgbClr val="CC0099"/>
              </a:solidFill>
              <a:latin typeface="Lucida Handwriting" panose="03010101010101010101" pitchFamily="66" charset="0"/>
            </a:endParaRPr>
          </a:p>
          <a:p>
            <a:pPr algn="ctr"/>
            <a:r>
              <a:rPr lang="en-GB" sz="4800" b="1" dirty="0">
                <a:solidFill>
                  <a:srgbClr val="CC0099"/>
                </a:solidFill>
                <a:latin typeface="Lucida Handwriting" panose="03010101010101010101" pitchFamily="66" charset="0"/>
              </a:rPr>
              <a:t>Lily Ct</a:t>
            </a:r>
          </a:p>
          <a:p>
            <a:pPr algn="ctr"/>
            <a:r>
              <a:rPr lang="en-GB" sz="2400" b="1" dirty="0">
                <a:solidFill>
                  <a:srgbClr val="0070C0"/>
                </a:solidFill>
                <a:latin typeface="Lucida Handwriting" panose="03010101010101010101" pitchFamily="66" charset="0"/>
              </a:rPr>
              <a:t>For showing great teamwork skills during our forest day activities. Thought and care show for others. Super qualities to have!</a:t>
            </a:r>
          </a:p>
          <a:p>
            <a:pPr algn="ctr"/>
            <a:endParaRPr lang="en-GB" sz="2000" b="1" dirty="0">
              <a:solidFill>
                <a:srgbClr val="0070C0"/>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Mrs Read 	and Miss Bennett		16.02.22</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993470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966743"/>
            <a:ext cx="9744502" cy="5724644"/>
          </a:xfrm>
          <a:prstGeom prst="rect">
            <a:avLst/>
          </a:prstGeom>
          <a:noFill/>
        </p:spPr>
        <p:txBody>
          <a:bodyPr wrap="square" rtlCol="0">
            <a:spAutoFit/>
          </a:bodyPr>
          <a:lstStyle/>
          <a:p>
            <a:pPr algn="ctr"/>
            <a:r>
              <a:rPr lang="en-GB" sz="6600" dirty="0">
                <a:latin typeface="Comic Sans MS" panose="030F0702030302020204" pitchFamily="66" charset="0"/>
              </a:rPr>
              <a:t>Redwood</a:t>
            </a:r>
          </a:p>
          <a:p>
            <a:pPr algn="ctr"/>
            <a:endParaRPr lang="en-GB" sz="2400" dirty="0">
              <a:latin typeface="Comic Sans MS" panose="030F0702030302020204" pitchFamily="66" charset="0"/>
            </a:endParaRPr>
          </a:p>
          <a:p>
            <a:pPr algn="ctr"/>
            <a:r>
              <a:rPr lang="en-GB" sz="6000" dirty="0">
                <a:solidFill>
                  <a:srgbClr val="CC0099"/>
                </a:solidFill>
                <a:latin typeface="Comic Sans MS" panose="030F0702030302020204" pitchFamily="66" charset="0"/>
              </a:rPr>
              <a:t>Jimi</a:t>
            </a:r>
          </a:p>
          <a:p>
            <a:pPr algn="ctr"/>
            <a:endParaRPr lang="en-GB" sz="2400" dirty="0">
              <a:latin typeface="Comic Sans MS" panose="030F0702030302020204" pitchFamily="66" charset="0"/>
            </a:endParaRPr>
          </a:p>
          <a:p>
            <a:pPr algn="ctr"/>
            <a:r>
              <a:rPr lang="en-GB" sz="2400" dirty="0">
                <a:latin typeface="Comic Sans MS" panose="030F0702030302020204" pitchFamily="66" charset="0"/>
              </a:rPr>
              <a:t>For super use of teamwork and communication skills during our Apollo-13, junk model challenge. Jimi worked so well with his team, listening to others and sharing his own ideas with respect and maturity – Excellent work Jimi!</a:t>
            </a: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Miss Shipley                                   11.02.22</a:t>
            </a:r>
          </a:p>
          <a:p>
            <a:pPr algn="ctr"/>
            <a:endParaRPr lang="en-GB" sz="2400" b="1" dirty="0">
              <a:solidFill>
                <a:srgbClr val="0070C0"/>
              </a:solidFill>
              <a:latin typeface="Lucida Handwriting" panose="03010101010101010101" pitchFamily="66" charset="0"/>
            </a:endParaRP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334135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333,988 BEST Wow IMAGES, STOCK PHOTOS &amp;amp; VECTORS | Adobe Stock">
            <a:extLst>
              <a:ext uri="{FF2B5EF4-FFF2-40B4-BE49-F238E27FC236}">
                <a16:creationId xmlns:a16="http://schemas.microsoft.com/office/drawing/2014/main" id="{4B940B34-EA4B-4199-93FE-09101EC165F8}"/>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rot="1427912">
            <a:off x="7713220" y="2338921"/>
            <a:ext cx="3542528" cy="2481148"/>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2" descr="333,988 BEST Wow IMAGES, STOCK PHOTOS &amp;amp; VECTORS | Adobe Stock">
            <a:extLst>
              <a:ext uri="{FF2B5EF4-FFF2-40B4-BE49-F238E27FC236}">
                <a16:creationId xmlns:a16="http://schemas.microsoft.com/office/drawing/2014/main" id="{157BFDDA-4327-4275-A531-DD74EF75A2AC}"/>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rot="18752338">
            <a:off x="1337582" y="3536279"/>
            <a:ext cx="2536213" cy="1776336"/>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a:extLst>
              <a:ext uri="{FF2B5EF4-FFF2-40B4-BE49-F238E27FC236}">
                <a16:creationId xmlns:a16="http://schemas.microsoft.com/office/drawing/2014/main" id="{71775572-6937-4CBA-A7D2-86CC18AEA001}"/>
              </a:ext>
            </a:extLst>
          </p:cNvPr>
          <p:cNvPicPr>
            <a:picLocks noChangeAspect="1"/>
          </p:cNvPicPr>
          <p:nvPr/>
        </p:nvPicPr>
        <p:blipFill rotWithShape="1">
          <a:blip r:embed="rId7"/>
          <a:srcRect b="26983"/>
          <a:stretch/>
        </p:blipFill>
        <p:spPr>
          <a:xfrm>
            <a:off x="3630637" y="960371"/>
            <a:ext cx="4172187" cy="4937258"/>
          </a:xfrm>
          <a:prstGeom prst="rect">
            <a:avLst/>
          </a:prstGeom>
        </p:spPr>
      </p:pic>
    </p:spTree>
    <p:extLst>
      <p:ext uri="{BB962C8B-B14F-4D97-AF65-F5344CB8AC3E}">
        <p14:creationId xmlns:p14="http://schemas.microsoft.com/office/powerpoint/2010/main" val="186389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4" y="-2669154"/>
            <a:ext cx="6853690" cy="12191998"/>
          </a:xfrm>
          <a:prstGeom prst="rect">
            <a:avLst/>
          </a:prstGeom>
        </p:spPr>
      </p:pic>
      <p:sp>
        <p:nvSpPr>
          <p:cNvPr id="5" name="Rectangle 4"/>
          <p:cNvSpPr/>
          <p:nvPr/>
        </p:nvSpPr>
        <p:spPr>
          <a:xfrm>
            <a:off x="2210937" y="1248982"/>
            <a:ext cx="8311487" cy="3570208"/>
          </a:xfrm>
          <a:prstGeom prst="rect">
            <a:avLst/>
          </a:prstGeom>
        </p:spPr>
        <p:txBody>
          <a:bodyPr wrap="square">
            <a:spAutoFit/>
          </a:bodyPr>
          <a:lstStyle/>
          <a:p>
            <a:pPr algn="ctr">
              <a:lnSpc>
                <a:spcPct val="115000"/>
              </a:lnSpc>
              <a:spcAft>
                <a:spcPts val="0"/>
              </a:spcAft>
            </a:pPr>
            <a:r>
              <a:rPr lang="en-GB" sz="4000" u="sng" dirty="0">
                <a:solidFill>
                  <a:srgbClr val="0070C0"/>
                </a:solidFill>
                <a:latin typeface="Comic Sans MS" panose="030F0702030302020204" pitchFamily="66" charset="0"/>
                <a:ea typeface="Calibri" panose="020F0502020204030204" pitchFamily="34" charset="0"/>
                <a:cs typeface="Times New Roman" panose="02020603050405020304" pitchFamily="18" charset="0"/>
              </a:rPr>
              <a:t>Next Week’s</a:t>
            </a:r>
          </a:p>
          <a:p>
            <a:pPr algn="ctr">
              <a:lnSpc>
                <a:spcPct val="150000"/>
              </a:lnSpc>
              <a:spcAft>
                <a:spcPts val="0"/>
              </a:spcAft>
            </a:pPr>
            <a:r>
              <a:rPr lang="en-GB" sz="4000" u="sng" dirty="0">
                <a:solidFill>
                  <a:srgbClr val="0070C0"/>
                </a:solidFill>
                <a:latin typeface="Comic Sans MS" panose="030F0702030302020204" pitchFamily="66" charset="0"/>
                <a:ea typeface="Calibri" panose="020F0502020204030204" pitchFamily="34" charset="0"/>
                <a:cs typeface="Times New Roman" panose="02020603050405020304" pitchFamily="18" charset="0"/>
              </a:rPr>
              <a:t>Phrase of the Week</a:t>
            </a:r>
            <a:r>
              <a:rPr lang="en-GB" sz="4000" dirty="0">
                <a:solidFill>
                  <a:srgbClr val="0070C0"/>
                </a:solidFill>
                <a:latin typeface="Comic Sans MS" panose="030F0702030302020204" pitchFamily="66" charset="0"/>
                <a:ea typeface="Calibri" panose="020F0502020204030204" pitchFamily="34" charset="0"/>
                <a:cs typeface="Times New Roman" panose="02020603050405020304" pitchFamily="18" charset="0"/>
              </a:rPr>
              <a:t>:</a:t>
            </a:r>
          </a:p>
          <a:p>
            <a:pPr algn="ctr">
              <a:lnSpc>
                <a:spcPct val="150000"/>
              </a:lnSpc>
              <a:spcAft>
                <a:spcPts val="0"/>
              </a:spcAft>
            </a:pPr>
            <a:endParaRPr lang="en-GB" sz="4000" dirty="0">
              <a:solidFill>
                <a:srgbClr val="0070C0"/>
              </a:solidFill>
              <a:latin typeface="Comic Sans MS" panose="030F0702030302020204" pitchFamily="66" charset="0"/>
              <a:ea typeface="Calibri" panose="020F0502020204030204" pitchFamily="34" charset="0"/>
              <a:cs typeface="Times New Roman" panose="02020603050405020304" pitchFamily="18" charset="0"/>
            </a:endParaRPr>
          </a:p>
          <a:p>
            <a:pPr algn="ctr">
              <a:lnSpc>
                <a:spcPct val="150000"/>
              </a:lnSpc>
              <a:spcAft>
                <a:spcPts val="0"/>
              </a:spcAft>
            </a:pPr>
            <a:r>
              <a:rPr lang="en-GB" sz="4000" dirty="0">
                <a:latin typeface="Comic Sans MS" panose="030F0702030302020204" pitchFamily="66" charset="0"/>
                <a:ea typeface="Calibri" panose="020F0502020204030204" pitchFamily="34" charset="0"/>
                <a:cs typeface="Times New Roman" panose="02020603050405020304" pitchFamily="18" charset="0"/>
              </a:rPr>
              <a:t>.</a:t>
            </a:r>
          </a:p>
        </p:txBody>
      </p:sp>
      <p:sp>
        <p:nvSpPr>
          <p:cNvPr id="6" name="Rounded Rectangular Callout 5"/>
          <p:cNvSpPr/>
          <p:nvPr/>
        </p:nvSpPr>
        <p:spPr>
          <a:xfrm>
            <a:off x="2047164" y="1132764"/>
            <a:ext cx="8270543" cy="3664723"/>
          </a:xfrm>
          <a:prstGeom prst="wedgeRoundRectCallout">
            <a:avLst>
              <a:gd name="adj1" fmla="val -41281"/>
              <a:gd name="adj2" fmla="val 70330"/>
              <a:gd name="adj3" fmla="val 16667"/>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41399955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5" name="Rectangle 4"/>
          <p:cNvSpPr/>
          <p:nvPr/>
        </p:nvSpPr>
        <p:spPr>
          <a:xfrm>
            <a:off x="2210938" y="1248982"/>
            <a:ext cx="8106770" cy="2167773"/>
          </a:xfrm>
          <a:prstGeom prst="rect">
            <a:avLst/>
          </a:prstGeom>
        </p:spPr>
        <p:txBody>
          <a:bodyPr wrap="square">
            <a:spAutoFit/>
          </a:bodyPr>
          <a:lstStyle/>
          <a:p>
            <a:pPr algn="ctr">
              <a:lnSpc>
                <a:spcPct val="115000"/>
              </a:lnSpc>
              <a:spcAft>
                <a:spcPts val="0"/>
              </a:spcAft>
            </a:pPr>
            <a:r>
              <a:rPr lang="en-GB" sz="4000" u="sng" dirty="0">
                <a:solidFill>
                  <a:srgbClr val="0070C0"/>
                </a:solidFill>
                <a:latin typeface="Comic Sans MS" panose="030F0702030302020204" pitchFamily="66" charset="0"/>
                <a:ea typeface="Calibri" panose="020F0502020204030204" pitchFamily="34" charset="0"/>
                <a:cs typeface="Times New Roman" panose="02020603050405020304" pitchFamily="18" charset="0"/>
              </a:rPr>
              <a:t>Phrase of the Week</a:t>
            </a:r>
            <a:r>
              <a:rPr lang="en-GB" sz="4000" dirty="0">
                <a:solidFill>
                  <a:srgbClr val="0070C0"/>
                </a:solidFill>
                <a:latin typeface="Comic Sans MS" panose="030F0702030302020204" pitchFamily="66" charset="0"/>
                <a:ea typeface="Calibri" panose="020F0502020204030204" pitchFamily="34" charset="0"/>
                <a:cs typeface="Times New Roman" panose="02020603050405020304" pitchFamily="18" charset="0"/>
              </a:rPr>
              <a:t>:</a:t>
            </a:r>
          </a:p>
          <a:p>
            <a:pPr algn="ctr">
              <a:lnSpc>
                <a:spcPct val="115000"/>
              </a:lnSpc>
              <a:spcAft>
                <a:spcPts val="0"/>
              </a:spcAft>
            </a:pPr>
            <a:endParaRPr lang="en-GB" sz="4000" dirty="0">
              <a:solidFill>
                <a:srgbClr val="0070C0"/>
              </a:solidFill>
              <a:latin typeface="Comic Sans MS" panose="030F0702030302020204" pitchFamily="66" charset="0"/>
              <a:ea typeface="Calibri" panose="020F0502020204030204" pitchFamily="34" charset="0"/>
              <a:cs typeface="Times New Roman" panose="02020603050405020304" pitchFamily="18" charset="0"/>
            </a:endParaRPr>
          </a:p>
          <a:p>
            <a:pPr algn="ctr">
              <a:lnSpc>
                <a:spcPct val="115000"/>
              </a:lnSpc>
              <a:spcAft>
                <a:spcPts val="0"/>
              </a:spcAft>
            </a:pPr>
            <a:endParaRPr lang="en-GB" sz="4000" dirty="0">
              <a:latin typeface="Comic Sans MS" panose="030F0702030302020204" pitchFamily="66" charset="0"/>
              <a:ea typeface="Calibri" panose="020F0502020204030204" pitchFamily="34" charset="0"/>
              <a:cs typeface="Times New Roman" panose="02020603050405020304" pitchFamily="18" charset="0"/>
            </a:endParaRPr>
          </a:p>
        </p:txBody>
      </p:sp>
      <p:sp>
        <p:nvSpPr>
          <p:cNvPr id="6" name="Rounded Rectangular Callout 5"/>
          <p:cNvSpPr/>
          <p:nvPr/>
        </p:nvSpPr>
        <p:spPr>
          <a:xfrm>
            <a:off x="2047164" y="1132764"/>
            <a:ext cx="8270543" cy="3664723"/>
          </a:xfrm>
          <a:prstGeom prst="wedgeRoundRectCallout">
            <a:avLst>
              <a:gd name="adj1" fmla="val -41281"/>
              <a:gd name="adj2" fmla="val 70330"/>
              <a:gd name="adj3" fmla="val 16667"/>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4776209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2839452" y="811203"/>
            <a:ext cx="6513095" cy="2123658"/>
          </a:xfrm>
          <a:prstGeom prst="rect">
            <a:avLst/>
          </a:prstGeom>
          <a:noFill/>
        </p:spPr>
        <p:txBody>
          <a:bodyPr wrap="square" rtlCol="0">
            <a:spAutoFit/>
          </a:bodyPr>
          <a:lstStyle/>
          <a:p>
            <a:pPr algn="ctr"/>
            <a:r>
              <a:rPr lang="en-GB" sz="6600" dirty="0">
                <a:solidFill>
                  <a:srgbClr val="00B050"/>
                </a:solidFill>
                <a:latin typeface="Comic Sans MS" panose="030F0702030302020204" pitchFamily="66" charset="0"/>
              </a:rPr>
              <a:t>Green Cards!</a:t>
            </a:r>
          </a:p>
          <a:p>
            <a:endParaRPr lang="en-GB" sz="6600" dirty="0">
              <a:latin typeface="Comic Sans MS" panose="030F0702030302020204" pitchFamily="66" charset="0"/>
            </a:endParaRPr>
          </a:p>
        </p:txBody>
      </p:sp>
      <p:sp>
        <p:nvSpPr>
          <p:cNvPr id="4" name="Vertical Scroll 3"/>
          <p:cNvSpPr/>
          <p:nvPr/>
        </p:nvSpPr>
        <p:spPr>
          <a:xfrm>
            <a:off x="1111317" y="2002250"/>
            <a:ext cx="9703558" cy="3744042"/>
          </a:xfrm>
          <a:prstGeom prst="verticalScroll">
            <a:avLst/>
          </a:prstGeom>
          <a:solidFill>
            <a:srgbClr val="99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2800" dirty="0">
              <a:solidFill>
                <a:schemeClr val="tx1"/>
              </a:solidFill>
            </a:endParaRPr>
          </a:p>
        </p:txBody>
      </p:sp>
      <p:sp>
        <p:nvSpPr>
          <p:cNvPr id="5" name="TextBox 4">
            <a:extLst>
              <a:ext uri="{FF2B5EF4-FFF2-40B4-BE49-F238E27FC236}">
                <a16:creationId xmlns:a16="http://schemas.microsoft.com/office/drawing/2014/main" id="{8D9D6D34-CA4F-41C8-A756-FCA88E35F1E7}"/>
              </a:ext>
            </a:extLst>
          </p:cNvPr>
          <p:cNvSpPr txBox="1"/>
          <p:nvPr/>
        </p:nvSpPr>
        <p:spPr>
          <a:xfrm>
            <a:off x="1842655" y="2687782"/>
            <a:ext cx="4054562" cy="1200329"/>
          </a:xfrm>
          <a:prstGeom prst="rect">
            <a:avLst/>
          </a:prstGeom>
          <a:noFill/>
        </p:spPr>
        <p:txBody>
          <a:bodyPr wrap="square" rtlCol="0">
            <a:spAutoFit/>
          </a:bodyPr>
          <a:lstStyle/>
          <a:p>
            <a:r>
              <a:rPr lang="en-GB" sz="3600" dirty="0">
                <a:latin typeface="Comic Sans MS" panose="030F0702030302020204" pitchFamily="66" charset="0"/>
              </a:rPr>
              <a:t>Callum – Pine</a:t>
            </a:r>
          </a:p>
          <a:p>
            <a:r>
              <a:rPr lang="en-GB" sz="3600" dirty="0">
                <a:latin typeface="Comic Sans MS" panose="030F0702030302020204" pitchFamily="66" charset="0"/>
              </a:rPr>
              <a:t>Millie - Redwood</a:t>
            </a:r>
          </a:p>
        </p:txBody>
      </p:sp>
    </p:spTree>
    <p:extLst>
      <p:ext uri="{BB962C8B-B14F-4D97-AF65-F5344CB8AC3E}">
        <p14:creationId xmlns:p14="http://schemas.microsoft.com/office/powerpoint/2010/main" val="36099859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300620" y="-2754289"/>
            <a:ext cx="6853690" cy="12191998"/>
          </a:xfrm>
          <a:prstGeom prst="rect">
            <a:avLst/>
          </a:prstGeom>
        </p:spPr>
      </p:pic>
      <p:sp>
        <p:nvSpPr>
          <p:cNvPr id="3" name="TextBox 2"/>
          <p:cNvSpPr txBox="1"/>
          <p:nvPr/>
        </p:nvSpPr>
        <p:spPr>
          <a:xfrm>
            <a:off x="740251" y="886789"/>
            <a:ext cx="10711493" cy="1938992"/>
          </a:xfrm>
          <a:prstGeom prst="rect">
            <a:avLst/>
          </a:prstGeom>
          <a:noFill/>
        </p:spPr>
        <p:txBody>
          <a:bodyPr wrap="square" rtlCol="0">
            <a:spAutoFit/>
          </a:bodyPr>
          <a:lstStyle/>
          <a:p>
            <a:pPr algn="ctr"/>
            <a:r>
              <a:rPr lang="en-GB" sz="5400" dirty="0">
                <a:solidFill>
                  <a:srgbClr val="00B0F0"/>
                </a:solidFill>
                <a:latin typeface="Comic Sans MS" panose="030F0702030302020204" pitchFamily="66" charset="0"/>
              </a:rPr>
              <a:t>Scientists of the Week!</a:t>
            </a:r>
          </a:p>
          <a:p>
            <a:endParaRPr lang="en-GB" sz="6600" dirty="0">
              <a:latin typeface="Comic Sans MS" panose="030F0702030302020204" pitchFamily="66" charset="0"/>
            </a:endParaRPr>
          </a:p>
        </p:txBody>
      </p:sp>
      <p:sp>
        <p:nvSpPr>
          <p:cNvPr id="4" name="TextBox 3"/>
          <p:cNvSpPr txBox="1"/>
          <p:nvPr/>
        </p:nvSpPr>
        <p:spPr>
          <a:xfrm>
            <a:off x="1202036" y="1773616"/>
            <a:ext cx="3928724" cy="1323439"/>
          </a:xfrm>
          <a:prstGeom prst="rect">
            <a:avLst/>
          </a:prstGeom>
          <a:noFill/>
        </p:spPr>
        <p:txBody>
          <a:bodyPr wrap="square" rtlCol="0">
            <a:spAutoFit/>
          </a:bodyPr>
          <a:lstStyle/>
          <a:p>
            <a:r>
              <a:rPr lang="en-GB" sz="4000" dirty="0">
                <a:latin typeface="Comic Sans MS" panose="030F0702030302020204" pitchFamily="66" charset="0"/>
              </a:rPr>
              <a:t>Oak – Alice</a:t>
            </a:r>
          </a:p>
          <a:p>
            <a:r>
              <a:rPr lang="en-GB" sz="4000" dirty="0">
                <a:latin typeface="Comic Sans MS" panose="030F0702030302020204" pitchFamily="66" charset="0"/>
              </a:rPr>
              <a:t>Ash – Jaxon</a:t>
            </a:r>
          </a:p>
        </p:txBody>
      </p:sp>
      <p:sp>
        <p:nvSpPr>
          <p:cNvPr id="5" name="TextBox 4"/>
          <p:cNvSpPr txBox="1"/>
          <p:nvPr/>
        </p:nvSpPr>
        <p:spPr>
          <a:xfrm>
            <a:off x="6313701" y="3536096"/>
            <a:ext cx="3347883" cy="523220"/>
          </a:xfrm>
          <a:prstGeom prst="rect">
            <a:avLst/>
          </a:prstGeom>
          <a:noFill/>
        </p:spPr>
        <p:txBody>
          <a:bodyPr wrap="square" rtlCol="0">
            <a:spAutoFit/>
          </a:bodyPr>
          <a:lstStyle/>
          <a:p>
            <a:r>
              <a:rPr lang="en-GB" sz="2800" dirty="0"/>
              <a:t> </a:t>
            </a:r>
          </a:p>
        </p:txBody>
      </p:sp>
      <p:sp>
        <p:nvSpPr>
          <p:cNvPr id="7" name="Rectangle 6"/>
          <p:cNvSpPr/>
          <p:nvPr/>
        </p:nvSpPr>
        <p:spPr>
          <a:xfrm>
            <a:off x="5727465" y="1644086"/>
            <a:ext cx="4832380" cy="1938992"/>
          </a:xfrm>
          <a:prstGeom prst="rect">
            <a:avLst/>
          </a:prstGeom>
        </p:spPr>
        <p:txBody>
          <a:bodyPr wrap="square">
            <a:spAutoFit/>
          </a:bodyPr>
          <a:lstStyle/>
          <a:p>
            <a:pPr lvl="0"/>
            <a:r>
              <a:rPr lang="en-GB" sz="4000" dirty="0">
                <a:solidFill>
                  <a:prstClr val="black"/>
                </a:solidFill>
                <a:latin typeface="Comic Sans MS" panose="030F0702030302020204" pitchFamily="66" charset="0"/>
              </a:rPr>
              <a:t>Birch – Kyle</a:t>
            </a:r>
          </a:p>
          <a:p>
            <a:pPr lvl="0"/>
            <a:r>
              <a:rPr lang="en-GB" sz="4000" dirty="0">
                <a:solidFill>
                  <a:prstClr val="black"/>
                </a:solidFill>
                <a:latin typeface="Comic Sans MS" panose="030F0702030302020204" pitchFamily="66" charset="0"/>
              </a:rPr>
              <a:t>Pine – Laura</a:t>
            </a:r>
          </a:p>
          <a:p>
            <a:pPr lvl="0"/>
            <a:r>
              <a:rPr lang="en-GB" sz="4000" dirty="0">
                <a:solidFill>
                  <a:prstClr val="black"/>
                </a:solidFill>
                <a:latin typeface="Comic Sans MS" panose="030F0702030302020204" pitchFamily="66" charset="0"/>
              </a:rPr>
              <a:t>Elm – </a:t>
            </a:r>
            <a:r>
              <a:rPr lang="en-GB" sz="4000" dirty="0" err="1">
                <a:solidFill>
                  <a:prstClr val="black"/>
                </a:solidFill>
                <a:latin typeface="Comic Sans MS" panose="030F0702030302020204" pitchFamily="66" charset="0"/>
              </a:rPr>
              <a:t>Remey</a:t>
            </a:r>
            <a:r>
              <a:rPr lang="en-GB" sz="4000" dirty="0">
                <a:solidFill>
                  <a:prstClr val="black"/>
                </a:solidFill>
                <a:latin typeface="Comic Sans MS" panose="030F0702030302020204" pitchFamily="66" charset="0"/>
              </a:rPr>
              <a:t>-Lei </a:t>
            </a:r>
            <a:endParaRPr lang="en-GB" sz="4000" dirty="0">
              <a:solidFill>
                <a:prstClr val="black"/>
              </a:solidFill>
            </a:endParaRPr>
          </a:p>
        </p:txBody>
      </p:sp>
      <p:sp>
        <p:nvSpPr>
          <p:cNvPr id="8" name="Rectangle 7"/>
          <p:cNvSpPr/>
          <p:nvPr/>
        </p:nvSpPr>
        <p:spPr>
          <a:xfrm>
            <a:off x="5727465" y="3656596"/>
            <a:ext cx="5120122" cy="1938992"/>
          </a:xfrm>
          <a:prstGeom prst="rect">
            <a:avLst/>
          </a:prstGeom>
        </p:spPr>
        <p:txBody>
          <a:bodyPr wrap="square">
            <a:spAutoFit/>
          </a:bodyPr>
          <a:lstStyle/>
          <a:p>
            <a:pPr lvl="0"/>
            <a:r>
              <a:rPr lang="en-GB" sz="4000" dirty="0">
                <a:solidFill>
                  <a:prstClr val="black"/>
                </a:solidFill>
                <a:latin typeface="Comic Sans MS" panose="030F0702030302020204" pitchFamily="66" charset="0"/>
              </a:rPr>
              <a:t>Redwood – </a:t>
            </a:r>
            <a:r>
              <a:rPr lang="en-GB" sz="4000" dirty="0" err="1">
                <a:solidFill>
                  <a:prstClr val="black"/>
                </a:solidFill>
                <a:latin typeface="Comic Sans MS" panose="030F0702030302020204" pitchFamily="66" charset="0"/>
              </a:rPr>
              <a:t>Caeden</a:t>
            </a:r>
            <a:r>
              <a:rPr lang="en-GB" sz="4000" dirty="0">
                <a:solidFill>
                  <a:prstClr val="black"/>
                </a:solidFill>
                <a:latin typeface="Comic Sans MS" panose="030F0702030302020204" pitchFamily="66" charset="0"/>
              </a:rPr>
              <a:t> </a:t>
            </a:r>
          </a:p>
          <a:p>
            <a:pPr lvl="0"/>
            <a:r>
              <a:rPr lang="en-GB" sz="4000" dirty="0">
                <a:solidFill>
                  <a:prstClr val="black"/>
                </a:solidFill>
                <a:latin typeface="Comic Sans MS" panose="030F0702030302020204" pitchFamily="66" charset="0"/>
              </a:rPr>
              <a:t>Chestnut – Amelia B.  </a:t>
            </a:r>
          </a:p>
          <a:p>
            <a:pPr lvl="0"/>
            <a:r>
              <a:rPr lang="en-GB" sz="4000" dirty="0">
                <a:solidFill>
                  <a:prstClr val="black"/>
                </a:solidFill>
                <a:latin typeface="Comic Sans MS" panose="030F0702030302020204" pitchFamily="66" charset="0"/>
              </a:rPr>
              <a:t>Aspen- Oliver</a:t>
            </a:r>
            <a:endParaRPr lang="en-GB" sz="4000" dirty="0">
              <a:solidFill>
                <a:prstClr val="black"/>
              </a:solidFill>
            </a:endParaRPr>
          </a:p>
        </p:txBody>
      </p:sp>
      <p:sp>
        <p:nvSpPr>
          <p:cNvPr id="9" name="Rectangle 8"/>
          <p:cNvSpPr/>
          <p:nvPr/>
        </p:nvSpPr>
        <p:spPr>
          <a:xfrm>
            <a:off x="1209967" y="3097055"/>
            <a:ext cx="4824449" cy="1938992"/>
          </a:xfrm>
          <a:prstGeom prst="rect">
            <a:avLst/>
          </a:prstGeom>
        </p:spPr>
        <p:txBody>
          <a:bodyPr wrap="square">
            <a:spAutoFit/>
          </a:bodyPr>
          <a:lstStyle/>
          <a:p>
            <a:pPr lvl="0"/>
            <a:r>
              <a:rPr lang="en-GB" sz="4000" dirty="0">
                <a:solidFill>
                  <a:prstClr val="black"/>
                </a:solidFill>
                <a:latin typeface="Comic Sans MS" panose="030F0702030302020204" pitchFamily="66" charset="0"/>
              </a:rPr>
              <a:t>Willow –</a:t>
            </a:r>
          </a:p>
          <a:p>
            <a:pPr lvl="0"/>
            <a:r>
              <a:rPr lang="en-GB" sz="4000" dirty="0">
                <a:solidFill>
                  <a:prstClr val="black"/>
                </a:solidFill>
                <a:latin typeface="Comic Sans MS" panose="030F0702030302020204" pitchFamily="66" charset="0"/>
              </a:rPr>
              <a:t>Spruce – Oliver B</a:t>
            </a:r>
          </a:p>
          <a:p>
            <a:pPr lvl="0"/>
            <a:r>
              <a:rPr lang="en-GB" sz="4000" dirty="0">
                <a:solidFill>
                  <a:prstClr val="black"/>
                </a:solidFill>
                <a:latin typeface="Comic Sans MS" panose="030F0702030302020204" pitchFamily="66" charset="0"/>
              </a:rPr>
              <a:t>Maple – </a:t>
            </a:r>
          </a:p>
        </p:txBody>
      </p:sp>
    </p:spTree>
    <p:extLst>
      <p:ext uri="{BB962C8B-B14F-4D97-AF65-F5344CB8AC3E}">
        <p14:creationId xmlns:p14="http://schemas.microsoft.com/office/powerpoint/2010/main" val="16483333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9154"/>
            <a:ext cx="6853690" cy="12191998"/>
          </a:xfrm>
          <a:prstGeom prst="rect">
            <a:avLst/>
          </a:prstGeom>
        </p:spPr>
      </p:pic>
      <p:sp>
        <p:nvSpPr>
          <p:cNvPr id="3" name="TextBox 2"/>
          <p:cNvSpPr txBox="1"/>
          <p:nvPr/>
        </p:nvSpPr>
        <p:spPr>
          <a:xfrm>
            <a:off x="3064042" y="946484"/>
            <a:ext cx="6513095" cy="1323439"/>
          </a:xfrm>
          <a:prstGeom prst="rect">
            <a:avLst/>
          </a:prstGeom>
          <a:noFill/>
        </p:spPr>
        <p:txBody>
          <a:bodyPr wrap="square" rtlCol="0">
            <a:spAutoFit/>
          </a:bodyPr>
          <a:lstStyle/>
          <a:p>
            <a:pPr algn="ctr"/>
            <a:r>
              <a:rPr lang="en-GB" sz="4800" u="sng" dirty="0">
                <a:solidFill>
                  <a:srgbClr val="FF0066"/>
                </a:solidFill>
                <a:latin typeface="Comic Sans MS" panose="030F0702030302020204" pitchFamily="66" charset="0"/>
              </a:rPr>
              <a:t>Weekly Team Points!</a:t>
            </a:r>
          </a:p>
          <a:p>
            <a:pPr algn="ctr"/>
            <a:endParaRPr lang="en-GB" sz="3200" i="1" dirty="0">
              <a:latin typeface="Comic Sans MS" panose="030F0702030302020204" pitchFamily="66" charset="0"/>
            </a:endParaRPr>
          </a:p>
        </p:txBody>
      </p:sp>
      <p:graphicFrame>
        <p:nvGraphicFramePr>
          <p:cNvPr id="4" name="Table 3"/>
          <p:cNvGraphicFramePr>
            <a:graphicFrameLocks noGrp="1"/>
          </p:cNvGraphicFramePr>
          <p:nvPr>
            <p:extLst>
              <p:ext uri="{D42A27DB-BD31-4B8C-83A1-F6EECF244321}">
                <p14:modId xmlns:p14="http://schemas.microsoft.com/office/powerpoint/2010/main" val="1325459035"/>
              </p:ext>
            </p:extLst>
          </p:nvPr>
        </p:nvGraphicFramePr>
        <p:xfrm>
          <a:off x="1465178" y="2497564"/>
          <a:ext cx="9261644" cy="2464352"/>
        </p:xfrm>
        <a:graphic>
          <a:graphicData uri="http://schemas.openxmlformats.org/drawingml/2006/table">
            <a:tbl>
              <a:tblPr firstRow="1" bandRow="1">
                <a:tableStyleId>{5C22544A-7EE6-4342-B048-85BDC9FD1C3A}</a:tableStyleId>
              </a:tblPr>
              <a:tblGrid>
                <a:gridCol w="2315411">
                  <a:extLst>
                    <a:ext uri="{9D8B030D-6E8A-4147-A177-3AD203B41FA5}">
                      <a16:colId xmlns:a16="http://schemas.microsoft.com/office/drawing/2014/main" val="3299981363"/>
                    </a:ext>
                  </a:extLst>
                </a:gridCol>
                <a:gridCol w="2315411">
                  <a:extLst>
                    <a:ext uri="{9D8B030D-6E8A-4147-A177-3AD203B41FA5}">
                      <a16:colId xmlns:a16="http://schemas.microsoft.com/office/drawing/2014/main" val="3451166365"/>
                    </a:ext>
                  </a:extLst>
                </a:gridCol>
                <a:gridCol w="2315411">
                  <a:extLst>
                    <a:ext uri="{9D8B030D-6E8A-4147-A177-3AD203B41FA5}">
                      <a16:colId xmlns:a16="http://schemas.microsoft.com/office/drawing/2014/main" val="479396576"/>
                    </a:ext>
                  </a:extLst>
                </a:gridCol>
                <a:gridCol w="2315411">
                  <a:extLst>
                    <a:ext uri="{9D8B030D-6E8A-4147-A177-3AD203B41FA5}">
                      <a16:colId xmlns:a16="http://schemas.microsoft.com/office/drawing/2014/main" val="200857127"/>
                    </a:ext>
                  </a:extLst>
                </a:gridCol>
              </a:tblGrid>
              <a:tr h="1232176">
                <a:tc>
                  <a:txBody>
                    <a:bodyPr/>
                    <a:lstStyle/>
                    <a:p>
                      <a:pPr algn="ctr"/>
                      <a:r>
                        <a:rPr lang="en-GB" sz="3200" dirty="0">
                          <a:solidFill>
                            <a:schemeClr val="tx1"/>
                          </a:solidFill>
                          <a:latin typeface="Comic Sans MS" panose="030F0702030302020204" pitchFamily="66" charset="0"/>
                        </a:rPr>
                        <a:t>Peel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ctr"/>
                      <a:r>
                        <a:rPr lang="en-GB" sz="3200" dirty="0" err="1">
                          <a:solidFill>
                            <a:schemeClr val="tx1"/>
                          </a:solidFill>
                          <a:latin typeface="Comic Sans MS" panose="030F0702030302020204" pitchFamily="66" charset="0"/>
                        </a:rPr>
                        <a:t>Ethelfleda</a:t>
                      </a:r>
                      <a:endParaRPr lang="en-GB" sz="3200" dirty="0">
                        <a:solidFill>
                          <a:schemeClr val="tx1"/>
                        </a:solidFill>
                        <a:latin typeface="Comic Sans MS" panose="030F0702030302020204"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r>
                        <a:rPr lang="en-GB" sz="3200" dirty="0">
                          <a:solidFill>
                            <a:schemeClr val="tx1"/>
                          </a:solidFill>
                          <a:latin typeface="Comic Sans MS" panose="030F0702030302020204" pitchFamily="66" charset="0"/>
                        </a:rPr>
                        <a:t>Grazier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ctr"/>
                      <a:r>
                        <a:rPr lang="en-GB" sz="3200" dirty="0">
                          <a:solidFill>
                            <a:schemeClr val="tx1"/>
                          </a:solidFill>
                          <a:latin typeface="Comic Sans MS" panose="030F0702030302020204" pitchFamily="66" charset="0"/>
                        </a:rPr>
                        <a:t>Offa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extLst>
                  <a:ext uri="{0D108BD9-81ED-4DB2-BD59-A6C34878D82A}">
                    <a16:rowId xmlns:a16="http://schemas.microsoft.com/office/drawing/2014/main" val="3117705136"/>
                  </a:ext>
                </a:extLst>
              </a:tr>
              <a:tr h="1232176">
                <a:tc>
                  <a:txBody>
                    <a:bodyPr/>
                    <a:lstStyle/>
                    <a:p>
                      <a:pPr algn="ctr"/>
                      <a:r>
                        <a:rPr lang="en-GB" sz="2800" dirty="0">
                          <a:solidFill>
                            <a:schemeClr val="tx1"/>
                          </a:solidFill>
                          <a:latin typeface="Comic Sans MS" panose="030F0702030302020204" pitchFamily="66" charset="0"/>
                        </a:rPr>
                        <a:t>222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2800" dirty="0">
                          <a:solidFill>
                            <a:schemeClr val="tx1"/>
                          </a:solidFill>
                          <a:latin typeface="Comic Sans MS" panose="030F0702030302020204" pitchFamily="66" charset="0"/>
                        </a:rPr>
                        <a:t>327</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2800" dirty="0">
                          <a:solidFill>
                            <a:schemeClr val="tx1"/>
                          </a:solidFill>
                          <a:latin typeface="Comic Sans MS" panose="030F0702030302020204" pitchFamily="66" charset="0"/>
                        </a:rPr>
                        <a:t>202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2800" dirty="0">
                          <a:solidFill>
                            <a:schemeClr val="tx1"/>
                          </a:solidFill>
                          <a:latin typeface="Comic Sans MS" panose="030F0702030302020204" pitchFamily="66" charset="0"/>
                        </a:rPr>
                        <a:t>366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17769375"/>
                  </a:ext>
                </a:extLst>
              </a:tr>
            </a:tbl>
          </a:graphicData>
        </a:graphic>
      </p:graphicFrame>
    </p:spTree>
    <p:extLst>
      <p:ext uri="{BB962C8B-B14F-4D97-AF65-F5344CB8AC3E}">
        <p14:creationId xmlns:p14="http://schemas.microsoft.com/office/powerpoint/2010/main" val="40311145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4616648"/>
          </a:xfrm>
          <a:prstGeom prst="rect">
            <a:avLst/>
          </a:prstGeom>
          <a:noFill/>
        </p:spPr>
        <p:txBody>
          <a:bodyPr wrap="square" rtlCol="0">
            <a:spAutoFit/>
          </a:bodyPr>
          <a:lstStyle/>
          <a:p>
            <a:pPr algn="ctr"/>
            <a:r>
              <a:rPr lang="en-GB" sz="9600" dirty="0">
                <a:latin typeface="Comic Sans MS" panose="030F0702030302020204" pitchFamily="66" charset="0"/>
              </a:rPr>
              <a:t>Oak</a:t>
            </a:r>
          </a:p>
          <a:p>
            <a:pPr algn="ctr"/>
            <a:r>
              <a:rPr lang="en-GB" sz="6600" dirty="0">
                <a:latin typeface="Comic Sans MS" panose="030F0702030302020204" pitchFamily="66" charset="0"/>
              </a:rPr>
              <a:t>Fletcher</a:t>
            </a:r>
            <a:endParaRPr lang="en-GB" sz="6600" b="1" dirty="0">
              <a:solidFill>
                <a:srgbClr val="0070C0"/>
              </a:solidFill>
              <a:latin typeface="Lucida Handwriting" panose="03010101010101010101" pitchFamily="66" charset="0"/>
            </a:endParaRPr>
          </a:p>
          <a:p>
            <a:pPr algn="ctr"/>
            <a:r>
              <a:rPr lang="en-GB" b="1" dirty="0">
                <a:solidFill>
                  <a:srgbClr val="0070C0"/>
                </a:solidFill>
                <a:latin typeface="Lucida Handwriting" panose="03010101010101010101" pitchFamily="66" charset="0"/>
              </a:rPr>
              <a:t>For challenging himself to complete independent writing during child choice activities.</a:t>
            </a:r>
          </a:p>
          <a:p>
            <a:pPr algn="ctr"/>
            <a:endParaRPr lang="en-GB" sz="2400" b="1" dirty="0">
              <a:solidFill>
                <a:srgbClr val="0070C0"/>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Mrs Laffan						18.02.22</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636407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4708981"/>
          </a:xfrm>
          <a:prstGeom prst="rect">
            <a:avLst/>
          </a:prstGeom>
          <a:noFill/>
        </p:spPr>
        <p:txBody>
          <a:bodyPr wrap="square" rtlCol="0">
            <a:spAutoFit/>
          </a:bodyPr>
          <a:lstStyle/>
          <a:p>
            <a:pPr algn="ctr"/>
            <a:r>
              <a:rPr lang="en-GB" sz="6600" dirty="0">
                <a:latin typeface="Comic Sans MS" panose="030F0702030302020204" pitchFamily="66" charset="0"/>
              </a:rPr>
              <a:t>Ash</a:t>
            </a:r>
          </a:p>
          <a:p>
            <a:pPr algn="ctr"/>
            <a:r>
              <a:rPr lang="en-GB" sz="6600" dirty="0">
                <a:latin typeface="Comic Sans MS" panose="030F0702030302020204" pitchFamily="66" charset="0"/>
              </a:rPr>
              <a:t>Cole</a:t>
            </a:r>
          </a:p>
          <a:p>
            <a:pPr algn="ctr"/>
            <a:r>
              <a:rPr lang="en-GB" sz="2400" b="1" dirty="0">
                <a:solidFill>
                  <a:srgbClr val="0070C0"/>
                </a:solidFill>
                <a:latin typeface="Lucida Handwriting" panose="03010101010101010101" pitchFamily="66" charset="0"/>
              </a:rPr>
              <a:t>Great independent Maths work combining two groups together, well done!</a:t>
            </a:r>
          </a:p>
          <a:p>
            <a:pPr algn="ctr"/>
            <a:endParaRPr lang="en-GB" sz="2400" b="1" dirty="0">
              <a:solidFill>
                <a:srgbClr val="0070C0"/>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Miss Bailey and Mrs Salt                                    18.02.22</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793387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033462" y="951444"/>
            <a:ext cx="9744502" cy="5693866"/>
          </a:xfrm>
          <a:prstGeom prst="rect">
            <a:avLst/>
          </a:prstGeom>
          <a:noFill/>
        </p:spPr>
        <p:txBody>
          <a:bodyPr wrap="square" rtlCol="0">
            <a:spAutoFit/>
          </a:bodyPr>
          <a:lstStyle/>
          <a:p>
            <a:pPr algn="ctr"/>
            <a:r>
              <a:rPr lang="en-GB" sz="6600" dirty="0">
                <a:latin typeface="Comic Sans MS" panose="030F0702030302020204" pitchFamily="66" charset="0"/>
              </a:rPr>
              <a:t>Elm</a:t>
            </a:r>
          </a:p>
          <a:p>
            <a:pPr algn="ctr"/>
            <a:r>
              <a:rPr lang="en-GB" sz="6600" dirty="0">
                <a:solidFill>
                  <a:srgbClr val="CC0099"/>
                </a:solidFill>
                <a:latin typeface="Comic Sans MS" panose="030F0702030302020204" pitchFamily="66" charset="0"/>
              </a:rPr>
              <a:t>Toby-Jay</a:t>
            </a:r>
          </a:p>
          <a:p>
            <a:pPr algn="ctr"/>
            <a:endParaRPr lang="en-GB" sz="800" dirty="0">
              <a:solidFill>
                <a:srgbClr val="CC0099"/>
              </a:solidFill>
              <a:latin typeface="Comic Sans MS" panose="030F0702030302020204" pitchFamily="66" charset="0"/>
            </a:endParaRPr>
          </a:p>
          <a:p>
            <a:pPr algn="ctr"/>
            <a:endParaRPr lang="en-GB" sz="800" dirty="0">
              <a:solidFill>
                <a:srgbClr val="CC0099"/>
              </a:solidFill>
              <a:latin typeface="Comic Sans MS" panose="030F0702030302020204" pitchFamily="66" charset="0"/>
            </a:endParaRPr>
          </a:p>
          <a:p>
            <a:pPr algn="ctr"/>
            <a:r>
              <a:rPr lang="en-GB" sz="2400" dirty="0">
                <a:latin typeface="Comic Sans MS" panose="030F0702030302020204" pitchFamily="66" charset="0"/>
              </a:rPr>
              <a:t>For being a fantastic role model within the Elm Class. </a:t>
            </a:r>
          </a:p>
          <a:p>
            <a:pPr algn="ctr"/>
            <a:r>
              <a:rPr lang="en-GB" sz="2400" dirty="0">
                <a:latin typeface="Comic Sans MS" panose="030F0702030302020204" pitchFamily="66" charset="0"/>
              </a:rPr>
              <a:t>Toby has had a lovely smile every day and has made some great friends within the classroom – he even managed to get a valentines and it was only his fourth day at our school! We love that you have joined the Elm family. </a:t>
            </a:r>
          </a:p>
          <a:p>
            <a:pPr algn="ctr"/>
            <a:endParaRPr lang="en-GB" sz="2400" dirty="0">
              <a:latin typeface="Comic Sans MS" panose="030F0702030302020204" pitchFamily="66" charset="0"/>
            </a:endParaRPr>
          </a:p>
          <a:p>
            <a:pPr algn="ctr"/>
            <a:r>
              <a:rPr lang="en-GB" sz="2400" b="1" dirty="0">
                <a:solidFill>
                  <a:srgbClr val="0070C0"/>
                </a:solidFill>
                <a:latin typeface="Lucida Handwriting" panose="03010101010101010101" pitchFamily="66" charset="0"/>
              </a:rPr>
              <a:t>Mr Grice                                    18.02.22</a:t>
            </a:r>
          </a:p>
          <a:p>
            <a:pPr algn="ctr"/>
            <a:endParaRPr lang="en-GB" sz="2400" b="1" dirty="0">
              <a:solidFill>
                <a:srgbClr val="0070C0"/>
              </a:solidFill>
              <a:latin typeface="Lucida Handwriting" panose="03010101010101010101" pitchFamily="66" charset="0"/>
            </a:endParaRP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62453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006337" y="1029894"/>
            <a:ext cx="9744502" cy="433965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6600" b="0" i="0" u="none" strike="noStrike" kern="1200" cap="none" spc="0" normalizeH="0" baseline="0" noProof="0" dirty="0" smtClean="0">
                <a:ln>
                  <a:noFill/>
                </a:ln>
                <a:solidFill>
                  <a:prstClr val="black"/>
                </a:solidFill>
                <a:effectLst/>
                <a:uLnTx/>
                <a:uFillTx/>
                <a:latin typeface="Comic Sans MS" panose="030F0702030302020204" pitchFamily="66" charset="0"/>
                <a:ea typeface="+mn-ea"/>
                <a:cs typeface="+mn-cs"/>
              </a:rPr>
              <a:t>Birch</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6600" b="0" i="0" u="none" strike="noStrike" kern="1200" cap="none" spc="0" normalizeH="0" baseline="0" noProof="0" dirty="0" smtClean="0">
                <a:ln>
                  <a:noFill/>
                </a:ln>
                <a:solidFill>
                  <a:srgbClr val="00B0F0"/>
                </a:solidFill>
                <a:effectLst/>
                <a:uLnTx/>
                <a:uFillTx/>
                <a:latin typeface="Comic Sans MS" panose="030F0702030302020204" pitchFamily="66" charset="0"/>
                <a:ea typeface="+mn-ea"/>
                <a:cs typeface="+mn-cs"/>
              </a:rPr>
              <a:t>Paddy</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400" b="0" i="0" u="none" strike="noStrike" kern="1200" cap="none" spc="0" normalizeH="0" baseline="0" noProof="0" dirty="0" smtClean="0">
                <a:ln>
                  <a:noFill/>
                </a:ln>
                <a:solidFill>
                  <a:prstClr val="black"/>
                </a:solidFill>
                <a:effectLst/>
                <a:uLnTx/>
                <a:uFillTx/>
                <a:latin typeface="Comic Sans MS" panose="030F0702030302020204" pitchFamily="66" charset="0"/>
                <a:ea typeface="+mn-ea"/>
                <a:cs typeface="+mn-cs"/>
              </a:rPr>
              <a:t>This term Paddy has shown fantastic resilience and self awareness. He is asking for help when he needs it and challenging himself in all his work. I’m super proud of you Paddy! Well done! </a:t>
            </a:r>
            <a:endParaRPr kumimoji="0" lang="en-GB" sz="24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00" b="1" i="0" u="none" strike="noStrike" kern="1200" cap="none" spc="0" normalizeH="0" baseline="0" noProof="0" dirty="0">
              <a:ln>
                <a:noFill/>
              </a:ln>
              <a:solidFill>
                <a:srgbClr val="0070C0"/>
              </a:solidFill>
              <a:effectLst/>
              <a:uLnTx/>
              <a:uFillTx/>
              <a:latin typeface="Lucida Handwriting" panose="03010101010101010101" pitchFamily="66" charset="0"/>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70C0"/>
                </a:solidFill>
                <a:effectLst/>
                <a:uLnTx/>
                <a:uFillTx/>
                <a:latin typeface="Lucida Handwriting" panose="03010101010101010101" pitchFamily="66" charset="0"/>
                <a:ea typeface="+mn-ea"/>
                <a:cs typeface="+mn-cs"/>
              </a:rPr>
              <a:t>Miss Hewitt                                  </a:t>
            </a:r>
            <a:r>
              <a:rPr kumimoji="0" lang="en-GB" sz="2400" b="1" i="0" u="none" strike="noStrike" kern="1200" cap="none" spc="0" normalizeH="0" baseline="0" noProof="0" dirty="0" smtClean="0">
                <a:ln>
                  <a:noFill/>
                </a:ln>
                <a:solidFill>
                  <a:srgbClr val="0070C0"/>
                </a:solidFill>
                <a:effectLst/>
                <a:uLnTx/>
                <a:uFillTx/>
                <a:latin typeface="Lucida Handwriting" panose="03010101010101010101" pitchFamily="66" charset="0"/>
                <a:ea typeface="+mn-ea"/>
                <a:cs typeface="+mn-cs"/>
              </a:rPr>
              <a:t>18.02.22</a:t>
            </a:r>
            <a:endParaRPr kumimoji="0" lang="en-GB" sz="2400" b="1" i="0" u="none" strike="noStrike" kern="1200" cap="none" spc="0" normalizeH="0" baseline="0" noProof="0" dirty="0">
              <a:ln>
                <a:noFill/>
              </a:ln>
              <a:solidFill>
                <a:srgbClr val="0070C0"/>
              </a:solidFill>
              <a:effectLst/>
              <a:uLnTx/>
              <a:uFillTx/>
              <a:latin typeface="Lucida Handwriting" panose="03010101010101010101" pitchFamily="66" charset="0"/>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017627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1622</TotalTime>
  <Words>448</Words>
  <Application>Microsoft Office PowerPoint</Application>
  <PresentationFormat>Widescreen</PresentationFormat>
  <Paragraphs>107</Paragraphs>
  <Slides>18</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18</vt:i4>
      </vt:variant>
    </vt:vector>
  </HeadingPairs>
  <TitlesOfParts>
    <vt:vector size="26" baseType="lpstr">
      <vt:lpstr>Arial</vt:lpstr>
      <vt:lpstr>Calibri</vt:lpstr>
      <vt:lpstr>Calibri Light</vt:lpstr>
      <vt:lpstr>Comic Sans MS</vt:lpstr>
      <vt:lpstr>Lucida Handwriting</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Woodlands Primary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Mrs Maiden</dc:creator>
  <cp:lastModifiedBy>Mrs Read</cp:lastModifiedBy>
  <cp:revision>339</cp:revision>
  <cp:lastPrinted>2022-02-10T10:43:35Z</cp:lastPrinted>
  <dcterms:created xsi:type="dcterms:W3CDTF">2020-05-30T07:30:34Z</dcterms:created>
  <dcterms:modified xsi:type="dcterms:W3CDTF">2022-02-18T14:12:09Z</dcterms:modified>
</cp:coreProperties>
</file>