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1" r:id="rId3"/>
    <p:sldId id="260" r:id="rId4"/>
    <p:sldId id="259" r:id="rId5"/>
    <p:sldId id="284" r:id="rId6"/>
    <p:sldId id="286" r:id="rId7"/>
    <p:sldId id="288" r:id="rId8"/>
    <p:sldId id="290" r:id="rId9"/>
    <p:sldId id="292" r:id="rId10"/>
    <p:sldId id="294" r:id="rId11"/>
    <p:sldId id="296" r:id="rId12"/>
    <p:sldId id="298" r:id="rId13"/>
    <p:sldId id="300" r:id="rId1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FF0066"/>
    <a:srgbClr val="99FF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73" d="100"/>
          <a:sy n="73" d="100"/>
        </p:scale>
        <p:origin x="64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23/09/2022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47181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23/09/2022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71360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23/09/2022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17609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23/09/2022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43219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822419-D1C5-4E1E-9D0C-85AE180312A5}" type="datetimeFigureOut">
              <a:rPr lang="en-GB" smtClean="0"/>
              <a:t>23/09/2022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61866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822419-D1C5-4E1E-9D0C-85AE180312A5}" type="datetimeFigureOut">
              <a:rPr lang="en-GB" smtClean="0"/>
              <a:t>23/09/2022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1954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822419-D1C5-4E1E-9D0C-85AE180312A5}" type="datetimeFigureOut">
              <a:rPr lang="en-GB" smtClean="0"/>
              <a:t>23/09/2022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160761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822419-D1C5-4E1E-9D0C-85AE180312A5}" type="datetimeFigureOut">
              <a:rPr lang="en-GB" smtClean="0"/>
              <a:t>23/09/2022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6043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822419-D1C5-4E1E-9D0C-85AE180312A5}" type="datetimeFigureOut">
              <a:rPr lang="en-GB" smtClean="0"/>
              <a:t>23/09/2022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07977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23/09/2022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671992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23/09/2022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85651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22419-D1C5-4E1E-9D0C-85AE180312A5}" type="datetimeFigureOut">
              <a:rPr lang="en-GB" smtClean="0"/>
              <a:t>23/09/2022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13E00-8734-474C-B957-321D8720DE3D}" type="slidenum">
              <a:rPr lang="en-GB" smtClean="0"/>
              <a:t>‹#›</a:t>
            </a:fld>
            <a:endParaRPr lang="en-GB"/>
          </a:p>
        </p:txBody>
      </p:sp>
    </p:spTree>
    <p:extLst>
      <p:ext uri="{BB962C8B-B14F-4D97-AF65-F5344CB8AC3E}">
        <p14:creationId xmlns:p14="http://schemas.microsoft.com/office/powerpoint/2010/main" val="1940818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1" y="1043216"/>
            <a:ext cx="7006913" cy="2862322"/>
          </a:xfrm>
          <a:prstGeom prst="rect">
            <a:avLst/>
          </a:prstGeom>
          <a:noFill/>
        </p:spPr>
        <p:txBody>
          <a:bodyPr wrap="square" rtlCol="0">
            <a:spAutoFit/>
          </a:bodyPr>
          <a:lstStyle/>
          <a:p>
            <a:pPr algn="ctr"/>
            <a:r>
              <a:rPr lang="en-GB" sz="6600" dirty="0">
                <a:solidFill>
                  <a:srgbClr val="FF0000"/>
                </a:solidFill>
                <a:latin typeface="Comic Sans MS" panose="030F0702030302020204" pitchFamily="66" charset="0"/>
              </a:rPr>
              <a:t>Wow Assembly:</a:t>
            </a:r>
          </a:p>
          <a:p>
            <a:pPr algn="ctr"/>
            <a:r>
              <a:rPr lang="en-GB" sz="4800" dirty="0">
                <a:latin typeface="Comic Sans MS" panose="030F0702030302020204" pitchFamily="66" charset="0"/>
              </a:rPr>
              <a:t>Friday 23</a:t>
            </a:r>
            <a:r>
              <a:rPr lang="en-GB" sz="4800" baseline="30000" dirty="0">
                <a:latin typeface="Comic Sans MS" panose="030F0702030302020204" pitchFamily="66" charset="0"/>
              </a:rPr>
              <a:t>rd</a:t>
            </a:r>
            <a:r>
              <a:rPr lang="en-GB" sz="4800" dirty="0">
                <a:latin typeface="Comic Sans MS" panose="030F0702030302020204" pitchFamily="66" charset="0"/>
              </a:rPr>
              <a:t> September</a:t>
            </a:r>
          </a:p>
          <a:p>
            <a:endParaRPr lang="en-GB" sz="6600" dirty="0">
              <a:latin typeface="Comic Sans MS" panose="030F0702030302020204" pitchFamily="66" charset="0"/>
            </a:endParaRPr>
          </a:p>
        </p:txBody>
      </p:sp>
      <p:pic>
        <p:nvPicPr>
          <p:cNvPr id="4"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8811" y="3212789"/>
            <a:ext cx="2686390" cy="25072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1058145" y="4304374"/>
            <a:ext cx="1657350" cy="1743075"/>
          </a:xfrm>
          <a:prstGeom prst="rect">
            <a:avLst/>
          </a:prstGeom>
        </p:spPr>
      </p:pic>
      <p:pic>
        <p:nvPicPr>
          <p:cNvPr id="6" name="Picture 5"/>
          <p:cNvPicPr>
            <a:picLocks noChangeAspect="1"/>
          </p:cNvPicPr>
          <p:nvPr/>
        </p:nvPicPr>
        <p:blipFill>
          <a:blip r:embed="rId5"/>
          <a:stretch>
            <a:fillRect/>
          </a:stretch>
        </p:blipFill>
        <p:spPr>
          <a:xfrm>
            <a:off x="9484484" y="4304375"/>
            <a:ext cx="1657350" cy="1743075"/>
          </a:xfrm>
          <a:prstGeom prst="rect">
            <a:avLst/>
          </a:prstGeom>
        </p:spPr>
      </p:pic>
    </p:spTree>
    <p:extLst>
      <p:ext uri="{BB962C8B-B14F-4D97-AF65-F5344CB8AC3E}">
        <p14:creationId xmlns:p14="http://schemas.microsoft.com/office/powerpoint/2010/main" val="408078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50993"/>
            <a:ext cx="9744502" cy="5293757"/>
          </a:xfrm>
          <a:prstGeom prst="rect">
            <a:avLst/>
          </a:prstGeom>
          <a:noFill/>
        </p:spPr>
        <p:txBody>
          <a:bodyPr wrap="square" rtlCol="0">
            <a:spAutoFit/>
          </a:bodyPr>
          <a:lstStyle/>
          <a:p>
            <a:pPr algn="ctr"/>
            <a:r>
              <a:rPr lang="en-GB" sz="6600" dirty="0">
                <a:latin typeface="Comic Sans MS" panose="030F0702030302020204" pitchFamily="66" charset="0"/>
              </a:rPr>
              <a:t>Spruce</a:t>
            </a:r>
          </a:p>
          <a:p>
            <a:pPr algn="ctr"/>
            <a:endParaRPr lang="en-GB" sz="2400" b="1" dirty="0">
              <a:solidFill>
                <a:srgbClr val="0070C0"/>
              </a:solidFill>
              <a:latin typeface="Lucida Handwriting" panose="03010101010101010101" pitchFamily="66" charset="0"/>
            </a:endParaRPr>
          </a:p>
          <a:p>
            <a:pPr algn="ctr"/>
            <a:r>
              <a:rPr lang="en-GB" sz="3200" b="1" dirty="0">
                <a:solidFill>
                  <a:srgbClr val="CC0099"/>
                </a:solidFill>
                <a:latin typeface="Lucida Handwriting" panose="03010101010101010101" pitchFamily="66" charset="0"/>
              </a:rPr>
              <a:t>Lily-Belle</a:t>
            </a:r>
          </a:p>
          <a:p>
            <a:pPr algn="ctr"/>
            <a:r>
              <a:rPr lang="en-GB" sz="3200" b="1" dirty="0">
                <a:latin typeface="Lucida Handwriting" panose="03010101010101010101" pitchFamily="66" charset="0"/>
              </a:rPr>
              <a:t>For showing excellence and determination in all English work this week, well done. </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Read &amp; Mrs Davies        </a:t>
            </a:r>
            <a:r>
              <a:rPr lang="en-GB" sz="2400" b="1" dirty="0" smtClean="0">
                <a:solidFill>
                  <a:srgbClr val="0070C0"/>
                </a:solidFill>
                <a:latin typeface="Lucida Handwriting" panose="03010101010101010101" pitchFamily="66" charset="0"/>
              </a:rPr>
              <a:t>23.09.2022</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9817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431983"/>
          </a:xfrm>
          <a:prstGeom prst="rect">
            <a:avLst/>
          </a:prstGeom>
          <a:noFill/>
        </p:spPr>
        <p:txBody>
          <a:bodyPr wrap="square" rtlCol="0">
            <a:spAutoFit/>
          </a:bodyPr>
          <a:lstStyle/>
          <a:p>
            <a:pPr algn="ctr"/>
            <a:r>
              <a:rPr lang="en-GB" sz="6600" dirty="0">
                <a:latin typeface="Comic Sans MS" panose="030F0702030302020204" pitchFamily="66" charset="0"/>
              </a:rPr>
              <a:t>Chestnut</a:t>
            </a:r>
          </a:p>
          <a:p>
            <a:pPr algn="ctr"/>
            <a:r>
              <a:rPr lang="en-GB" sz="3600" b="1" dirty="0">
                <a:solidFill>
                  <a:srgbClr val="CC0099"/>
                </a:solidFill>
                <a:latin typeface="Lucida Handwriting" panose="03010101010101010101" pitchFamily="66" charset="0"/>
              </a:rPr>
              <a:t>Harvey </a:t>
            </a:r>
          </a:p>
          <a:p>
            <a:pPr algn="ctr"/>
            <a:endParaRPr lang="en-GB" sz="3600" b="1" dirty="0">
              <a:solidFill>
                <a:srgbClr val="CC0099"/>
              </a:solidFill>
              <a:latin typeface="Lucida Handwriting" panose="03010101010101010101" pitchFamily="66" charset="0"/>
            </a:endParaRPr>
          </a:p>
          <a:p>
            <a:pPr algn="ctr"/>
            <a:r>
              <a:rPr lang="en-GB" sz="2400" b="1" dirty="0">
                <a:latin typeface="Lucida Handwriting" panose="03010101010101010101" pitchFamily="66" charset="0"/>
              </a:rPr>
              <a:t>For showing a positive attitude towards his work and for persevering through the new changes he has faced.</a:t>
            </a:r>
            <a:endParaRPr lang="en-GB" sz="2800" b="1" dirty="0">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a:t>
            </a:r>
            <a:r>
              <a:rPr lang="en-GB" sz="2400" b="1" dirty="0" err="1">
                <a:solidFill>
                  <a:srgbClr val="0070C0"/>
                </a:solidFill>
                <a:latin typeface="Lucida Handwriting" panose="03010101010101010101" pitchFamily="66" charset="0"/>
              </a:rPr>
              <a:t>Tennuci</a:t>
            </a:r>
            <a:r>
              <a:rPr lang="en-GB" sz="2400" b="1" dirty="0">
                <a:solidFill>
                  <a:srgbClr val="0070C0"/>
                </a:solidFill>
                <a:latin typeface="Lucida Handwriting" panose="03010101010101010101" pitchFamily="66" charset="0"/>
              </a:rPr>
              <a:t>                                   </a:t>
            </a:r>
            <a:r>
              <a:rPr lang="en-GB" sz="2400" b="1" dirty="0" smtClean="0">
                <a:solidFill>
                  <a:srgbClr val="0070C0"/>
                </a:solidFill>
                <a:latin typeface="Lucida Handwriting" panose="03010101010101010101" pitchFamily="66" charset="0"/>
              </a:rPr>
              <a:t>23.09.2022</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654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062651"/>
          </a:xfrm>
          <a:prstGeom prst="rect">
            <a:avLst/>
          </a:prstGeom>
          <a:noFill/>
        </p:spPr>
        <p:txBody>
          <a:bodyPr wrap="square" rtlCol="0">
            <a:spAutoFit/>
          </a:bodyPr>
          <a:lstStyle/>
          <a:p>
            <a:pPr algn="ctr"/>
            <a:r>
              <a:rPr lang="en-GB" sz="6600" dirty="0">
                <a:latin typeface="Comic Sans MS" panose="030F0702030302020204" pitchFamily="66" charset="0"/>
              </a:rPr>
              <a:t>Aspen</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latin typeface="Lucida Handwriting" panose="03010101010101010101" pitchFamily="66" charset="0"/>
              </a:rPr>
              <a:t>Alexander P</a:t>
            </a:r>
          </a:p>
          <a:p>
            <a:pPr algn="ctr"/>
            <a:r>
              <a:rPr lang="en-GB" sz="2400" b="1" dirty="0">
                <a:latin typeface="Lucida Handwriting" panose="03010101010101010101" pitchFamily="66" charset="0"/>
              </a:rPr>
              <a:t>For demonstrating exemplary behaviour and for having a mature attitude to his learning.</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Volante and Miss Harvey			</a:t>
            </a:r>
            <a:r>
              <a:rPr lang="en-GB" sz="2400" b="1" dirty="0" smtClean="0">
                <a:solidFill>
                  <a:srgbClr val="0070C0"/>
                </a:solidFill>
                <a:latin typeface="Lucida Handwriting" panose="03010101010101010101" pitchFamily="66" charset="0"/>
              </a:rPr>
              <a:t>23.09.2022</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347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315544" y="986501"/>
            <a:ext cx="9744502" cy="4801314"/>
          </a:xfrm>
          <a:prstGeom prst="rect">
            <a:avLst/>
          </a:prstGeom>
          <a:noFill/>
        </p:spPr>
        <p:txBody>
          <a:bodyPr wrap="square" rtlCol="0">
            <a:spAutoFit/>
          </a:bodyPr>
          <a:lstStyle/>
          <a:p>
            <a:pPr algn="ctr"/>
            <a:r>
              <a:rPr lang="en-GB" sz="6600" dirty="0">
                <a:latin typeface="Comic Sans MS" panose="030F0702030302020204" pitchFamily="66" charset="0"/>
              </a:rPr>
              <a:t>Redwood</a:t>
            </a:r>
          </a:p>
          <a:p>
            <a:pPr algn="ctr"/>
            <a:endParaRPr lang="en-GB" sz="2400" dirty="0">
              <a:latin typeface="Comic Sans MS" panose="030F0702030302020204" pitchFamily="66" charset="0"/>
            </a:endParaRPr>
          </a:p>
          <a:p>
            <a:pPr algn="ctr"/>
            <a:r>
              <a:rPr lang="en-GB" sz="6000" dirty="0">
                <a:solidFill>
                  <a:srgbClr val="7030A0"/>
                </a:solidFill>
                <a:latin typeface="Comic Sans MS" panose="030F0702030302020204" pitchFamily="66" charset="0"/>
              </a:rPr>
              <a:t>Angel</a:t>
            </a:r>
          </a:p>
          <a:p>
            <a:pPr algn="ctr"/>
            <a:endParaRPr lang="en-GB" sz="2800" b="1" i="1" dirty="0">
              <a:solidFill>
                <a:srgbClr val="7030A0"/>
              </a:solidFill>
              <a:latin typeface="Lucida Handwriting" panose="03010101010101010101" pitchFamily="66" charset="0"/>
            </a:endParaRPr>
          </a:p>
          <a:p>
            <a:pPr algn="ctr"/>
            <a:r>
              <a:rPr lang="en-GB" sz="2800" b="1" i="1" dirty="0">
                <a:solidFill>
                  <a:srgbClr val="7030A0"/>
                </a:solidFill>
                <a:latin typeface="Lucida Handwriting" panose="03010101010101010101" pitchFamily="66" charset="0"/>
              </a:rPr>
              <a:t>For showing resilience and determination following an injury.</a:t>
            </a:r>
          </a:p>
          <a:p>
            <a:pPr algn="ctr"/>
            <a:endParaRPr lang="en-GB" sz="2400" dirty="0">
              <a:latin typeface="Comic Sans MS" panose="030F0702030302020204" pitchFamily="66" charset="0"/>
            </a:endParaRPr>
          </a:p>
          <a:p>
            <a:pPr algn="ctr"/>
            <a:r>
              <a:rPr lang="en-GB" sz="2400" b="1" dirty="0">
                <a:solidFill>
                  <a:srgbClr val="0070C0"/>
                </a:solidFill>
                <a:latin typeface="Lucida Handwriting" panose="03010101010101010101" pitchFamily="66" charset="0"/>
              </a:rPr>
              <a:t>Mrs Gill                </a:t>
            </a:r>
            <a:r>
              <a:rPr lang="en-GB" sz="2400" b="1" dirty="0" smtClean="0">
                <a:solidFill>
                  <a:srgbClr val="0070C0"/>
                </a:solidFill>
                <a:latin typeface="Lucida Handwriting" panose="03010101010101010101" pitchFamily="66" charset="0"/>
              </a:rPr>
              <a:t>23.09.2022</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413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9154"/>
            <a:ext cx="6853690" cy="12191998"/>
          </a:xfrm>
          <a:prstGeom prst="rect">
            <a:avLst/>
          </a:prstGeom>
        </p:spPr>
      </p:pic>
      <p:sp>
        <p:nvSpPr>
          <p:cNvPr id="3" name="TextBox 2"/>
          <p:cNvSpPr txBox="1"/>
          <p:nvPr/>
        </p:nvSpPr>
        <p:spPr>
          <a:xfrm>
            <a:off x="3064042" y="946484"/>
            <a:ext cx="6513095" cy="1323439"/>
          </a:xfrm>
          <a:prstGeom prst="rect">
            <a:avLst/>
          </a:prstGeom>
          <a:noFill/>
        </p:spPr>
        <p:txBody>
          <a:bodyPr wrap="square" rtlCol="0">
            <a:spAutoFit/>
          </a:bodyPr>
          <a:lstStyle/>
          <a:p>
            <a:pPr algn="ctr"/>
            <a:r>
              <a:rPr lang="en-GB" sz="4800" u="sng" dirty="0">
                <a:solidFill>
                  <a:srgbClr val="FF0066"/>
                </a:solidFill>
                <a:latin typeface="Comic Sans MS" panose="030F0702030302020204" pitchFamily="66" charset="0"/>
              </a:rPr>
              <a:t>Weekly Team Points!</a:t>
            </a:r>
          </a:p>
          <a:p>
            <a:pPr algn="ctr"/>
            <a:endParaRPr lang="en-GB" sz="3200" i="1" dirty="0">
              <a:latin typeface="Comic Sans MS" panose="030F0702030302020204"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949997385"/>
              </p:ext>
            </p:extLst>
          </p:nvPr>
        </p:nvGraphicFramePr>
        <p:xfrm>
          <a:off x="1465178" y="2497564"/>
          <a:ext cx="9261644" cy="2464352"/>
        </p:xfrm>
        <a:graphic>
          <a:graphicData uri="http://schemas.openxmlformats.org/drawingml/2006/table">
            <a:tbl>
              <a:tblPr firstRow="1" bandRow="1">
                <a:tableStyleId>{5C22544A-7EE6-4342-B048-85BDC9FD1C3A}</a:tableStyleId>
              </a:tblPr>
              <a:tblGrid>
                <a:gridCol w="2315411">
                  <a:extLst>
                    <a:ext uri="{9D8B030D-6E8A-4147-A177-3AD203B41FA5}">
                      <a16:colId xmlns:a16="http://schemas.microsoft.com/office/drawing/2014/main" val="3299981363"/>
                    </a:ext>
                  </a:extLst>
                </a:gridCol>
                <a:gridCol w="2315411">
                  <a:extLst>
                    <a:ext uri="{9D8B030D-6E8A-4147-A177-3AD203B41FA5}">
                      <a16:colId xmlns:a16="http://schemas.microsoft.com/office/drawing/2014/main" val="3451166365"/>
                    </a:ext>
                  </a:extLst>
                </a:gridCol>
                <a:gridCol w="2315411">
                  <a:extLst>
                    <a:ext uri="{9D8B030D-6E8A-4147-A177-3AD203B41FA5}">
                      <a16:colId xmlns:a16="http://schemas.microsoft.com/office/drawing/2014/main" val="479396576"/>
                    </a:ext>
                  </a:extLst>
                </a:gridCol>
                <a:gridCol w="2315411">
                  <a:extLst>
                    <a:ext uri="{9D8B030D-6E8A-4147-A177-3AD203B41FA5}">
                      <a16:colId xmlns:a16="http://schemas.microsoft.com/office/drawing/2014/main" val="200857127"/>
                    </a:ext>
                  </a:extLst>
                </a:gridCol>
              </a:tblGrid>
              <a:tr h="1232176">
                <a:tc>
                  <a:txBody>
                    <a:bodyPr/>
                    <a:lstStyle/>
                    <a:p>
                      <a:pPr algn="ctr"/>
                      <a:r>
                        <a:rPr lang="en-GB" sz="3200" dirty="0">
                          <a:solidFill>
                            <a:schemeClr val="tx1"/>
                          </a:solidFill>
                          <a:latin typeface="Comic Sans MS" panose="030F0702030302020204" pitchFamily="66" charset="0"/>
                        </a:rPr>
                        <a:t>Peel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GB" sz="3200" dirty="0" err="1">
                          <a:solidFill>
                            <a:schemeClr val="tx1"/>
                          </a:solidFill>
                          <a:latin typeface="Comic Sans MS" panose="030F0702030302020204" pitchFamily="66" charset="0"/>
                        </a:rPr>
                        <a:t>Ethelfleda</a:t>
                      </a:r>
                      <a:endParaRPr lang="en-GB" sz="3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GB" sz="3200" dirty="0">
                          <a:solidFill>
                            <a:schemeClr val="tx1"/>
                          </a:solidFill>
                          <a:latin typeface="Comic Sans MS" panose="030F0702030302020204" pitchFamily="66" charset="0"/>
                        </a:rPr>
                        <a:t>Grazier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GB" sz="3200" dirty="0">
                          <a:solidFill>
                            <a:schemeClr val="tx1"/>
                          </a:solidFill>
                          <a:latin typeface="Comic Sans MS" panose="030F0702030302020204" pitchFamily="66" charset="0"/>
                        </a:rPr>
                        <a:t>Offa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117705136"/>
                  </a:ext>
                </a:extLst>
              </a:tr>
              <a:tr h="1232176">
                <a:tc>
                  <a:txBody>
                    <a:bodyPr/>
                    <a:lstStyle/>
                    <a:p>
                      <a:pPr algn="ctr"/>
                      <a:endParaRPr lang="en-GB" dirty="0">
                        <a:solidFill>
                          <a:schemeClr val="tx1"/>
                        </a:solidFill>
                        <a:latin typeface="Comic Sans MS" panose="030F0702030302020204" pitchFamily="66" charset="0"/>
                      </a:endParaRPr>
                    </a:p>
                    <a:p>
                      <a:pPr algn="ctr"/>
                      <a:r>
                        <a:rPr lang="en-GB" dirty="0">
                          <a:solidFill>
                            <a:schemeClr val="tx1"/>
                          </a:solidFill>
                          <a:latin typeface="Comic Sans MS" panose="030F0702030302020204" pitchFamily="66" charset="0"/>
                        </a:rPr>
                        <a:t>478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dirty="0">
                        <a:solidFill>
                          <a:schemeClr val="tx1"/>
                        </a:solidFill>
                        <a:latin typeface="Comic Sans MS" panose="030F0702030302020204" pitchFamily="66" charset="0"/>
                      </a:endParaRPr>
                    </a:p>
                    <a:p>
                      <a:pPr algn="ctr"/>
                      <a:r>
                        <a:rPr lang="en-GB" dirty="0">
                          <a:solidFill>
                            <a:schemeClr val="tx1"/>
                          </a:solidFill>
                          <a:latin typeface="Comic Sans MS" panose="030F0702030302020204" pitchFamily="66" charset="0"/>
                        </a:rPr>
                        <a:t>421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dirty="0">
                        <a:solidFill>
                          <a:schemeClr val="tx1"/>
                        </a:solidFill>
                        <a:latin typeface="Comic Sans MS" panose="030F0702030302020204" pitchFamily="66" charset="0"/>
                      </a:endParaRPr>
                    </a:p>
                    <a:p>
                      <a:pPr algn="ctr"/>
                      <a:r>
                        <a:rPr lang="en-GB" dirty="0">
                          <a:solidFill>
                            <a:schemeClr val="tx1"/>
                          </a:solidFill>
                          <a:latin typeface="Comic Sans MS" panose="030F0702030302020204" pitchFamily="66" charset="0"/>
                        </a:rPr>
                        <a:t>456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dirty="0">
                        <a:solidFill>
                          <a:schemeClr val="tx1"/>
                        </a:solidFill>
                        <a:latin typeface="Comic Sans MS" panose="030F0702030302020204" pitchFamily="66" charset="0"/>
                      </a:endParaRPr>
                    </a:p>
                    <a:p>
                      <a:pPr algn="ctr"/>
                      <a:r>
                        <a:rPr lang="en-GB" dirty="0">
                          <a:solidFill>
                            <a:schemeClr val="tx1"/>
                          </a:solidFill>
                          <a:latin typeface="Comic Sans MS" panose="030F0702030302020204" pitchFamily="66" charset="0"/>
                        </a:rPr>
                        <a:t>496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7769375"/>
                  </a:ext>
                </a:extLst>
              </a:tr>
            </a:tbl>
          </a:graphicData>
        </a:graphic>
      </p:graphicFrame>
    </p:spTree>
    <p:extLst>
      <p:ext uri="{BB962C8B-B14F-4D97-AF65-F5344CB8AC3E}">
        <p14:creationId xmlns:p14="http://schemas.microsoft.com/office/powerpoint/2010/main" val="4031114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1711847" y="-2867936"/>
            <a:ext cx="6853690" cy="12191998"/>
          </a:xfrm>
          <a:prstGeom prst="rect">
            <a:avLst/>
          </a:prstGeom>
        </p:spPr>
      </p:pic>
      <p:sp>
        <p:nvSpPr>
          <p:cNvPr id="3" name="TextBox 2"/>
          <p:cNvSpPr txBox="1"/>
          <p:nvPr/>
        </p:nvSpPr>
        <p:spPr>
          <a:xfrm>
            <a:off x="740251" y="886789"/>
            <a:ext cx="10711493" cy="1938992"/>
          </a:xfrm>
          <a:prstGeom prst="rect">
            <a:avLst/>
          </a:prstGeom>
          <a:noFill/>
        </p:spPr>
        <p:txBody>
          <a:bodyPr wrap="square" rtlCol="0">
            <a:spAutoFit/>
          </a:bodyPr>
          <a:lstStyle/>
          <a:p>
            <a:pPr algn="ctr"/>
            <a:r>
              <a:rPr lang="en-GB" sz="5400" dirty="0">
                <a:solidFill>
                  <a:srgbClr val="00B0F0"/>
                </a:solidFill>
                <a:latin typeface="Comic Sans MS" panose="030F0702030302020204" pitchFamily="66" charset="0"/>
              </a:rPr>
              <a:t>Scientists of the Week!</a:t>
            </a:r>
          </a:p>
          <a:p>
            <a:endParaRPr lang="en-GB" sz="6600" dirty="0">
              <a:latin typeface="Comic Sans MS" panose="030F0702030302020204" pitchFamily="66" charset="0"/>
            </a:endParaRPr>
          </a:p>
        </p:txBody>
      </p:sp>
      <p:sp>
        <p:nvSpPr>
          <p:cNvPr id="4" name="TextBox 3"/>
          <p:cNvSpPr txBox="1"/>
          <p:nvPr/>
        </p:nvSpPr>
        <p:spPr>
          <a:xfrm>
            <a:off x="608629" y="1716808"/>
            <a:ext cx="3928724" cy="1323439"/>
          </a:xfrm>
          <a:prstGeom prst="rect">
            <a:avLst/>
          </a:prstGeom>
          <a:noFill/>
        </p:spPr>
        <p:txBody>
          <a:bodyPr wrap="square" rtlCol="0">
            <a:spAutoFit/>
          </a:bodyPr>
          <a:lstStyle/>
          <a:p>
            <a:r>
              <a:rPr lang="en-GB" sz="4000" dirty="0">
                <a:latin typeface="Comic Sans MS" panose="030F0702030302020204" pitchFamily="66" charset="0"/>
              </a:rPr>
              <a:t>Oak –</a:t>
            </a:r>
          </a:p>
          <a:p>
            <a:r>
              <a:rPr lang="en-GB" sz="4000" dirty="0">
                <a:latin typeface="Comic Sans MS" panose="030F0702030302020204" pitchFamily="66" charset="0"/>
              </a:rPr>
              <a:t>Ash –  </a:t>
            </a:r>
          </a:p>
        </p:txBody>
      </p:sp>
      <p:sp>
        <p:nvSpPr>
          <p:cNvPr id="5" name="TextBox 4"/>
          <p:cNvSpPr txBox="1"/>
          <p:nvPr/>
        </p:nvSpPr>
        <p:spPr>
          <a:xfrm>
            <a:off x="6623189" y="3495368"/>
            <a:ext cx="3347883" cy="523220"/>
          </a:xfrm>
          <a:prstGeom prst="rect">
            <a:avLst/>
          </a:prstGeom>
          <a:noFill/>
        </p:spPr>
        <p:txBody>
          <a:bodyPr wrap="square" rtlCol="0">
            <a:spAutoFit/>
          </a:bodyPr>
          <a:lstStyle/>
          <a:p>
            <a:r>
              <a:rPr lang="en-GB" sz="2800" dirty="0"/>
              <a:t> </a:t>
            </a:r>
          </a:p>
        </p:txBody>
      </p:sp>
      <p:sp>
        <p:nvSpPr>
          <p:cNvPr id="7" name="Rectangle 6"/>
          <p:cNvSpPr/>
          <p:nvPr/>
        </p:nvSpPr>
        <p:spPr>
          <a:xfrm>
            <a:off x="5727465" y="1644086"/>
            <a:ext cx="4832380"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Birch – </a:t>
            </a:r>
            <a:endParaRPr lang="en-GB" sz="4000" dirty="0">
              <a:solidFill>
                <a:srgbClr val="CC0099"/>
              </a:solidFill>
              <a:latin typeface="Comic Sans MS" panose="030F0702030302020204" pitchFamily="66" charset="0"/>
            </a:endParaRPr>
          </a:p>
          <a:p>
            <a:pPr lvl="0"/>
            <a:r>
              <a:rPr lang="en-GB" sz="4000" dirty="0">
                <a:solidFill>
                  <a:prstClr val="black"/>
                </a:solidFill>
                <a:latin typeface="Comic Sans MS" panose="030F0702030302020204" pitchFamily="66" charset="0"/>
              </a:rPr>
              <a:t>Pine – </a:t>
            </a:r>
          </a:p>
          <a:p>
            <a:pPr lvl="0"/>
            <a:r>
              <a:rPr lang="en-GB" sz="4000" dirty="0">
                <a:solidFill>
                  <a:prstClr val="black"/>
                </a:solidFill>
                <a:latin typeface="Comic Sans MS" panose="030F0702030302020204" pitchFamily="66" charset="0"/>
              </a:rPr>
              <a:t>Elm –  Charley</a:t>
            </a:r>
            <a:endParaRPr lang="en-GB" sz="4000" dirty="0">
              <a:solidFill>
                <a:prstClr val="black"/>
              </a:solidFill>
            </a:endParaRPr>
          </a:p>
        </p:txBody>
      </p:sp>
      <p:sp>
        <p:nvSpPr>
          <p:cNvPr id="8" name="Rectangle 7"/>
          <p:cNvSpPr/>
          <p:nvPr/>
        </p:nvSpPr>
        <p:spPr>
          <a:xfrm>
            <a:off x="5727465" y="3656596"/>
            <a:ext cx="5120122"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Redwood –  </a:t>
            </a:r>
            <a:endParaRPr lang="en-GB" sz="4000" dirty="0">
              <a:solidFill>
                <a:srgbClr val="CC0099"/>
              </a:solidFill>
              <a:latin typeface="Comic Sans MS" panose="030F0702030302020204" pitchFamily="66" charset="0"/>
            </a:endParaRPr>
          </a:p>
          <a:p>
            <a:pPr lvl="0"/>
            <a:r>
              <a:rPr lang="en-GB" sz="4000" dirty="0">
                <a:solidFill>
                  <a:prstClr val="black"/>
                </a:solidFill>
                <a:latin typeface="Comic Sans MS" panose="030F0702030302020204" pitchFamily="66" charset="0"/>
              </a:rPr>
              <a:t>Chestnut –</a:t>
            </a:r>
          </a:p>
          <a:p>
            <a:pPr lvl="0"/>
            <a:r>
              <a:rPr lang="en-GB" sz="4000" dirty="0">
                <a:solidFill>
                  <a:prstClr val="black"/>
                </a:solidFill>
                <a:latin typeface="Comic Sans MS" panose="030F0702030302020204" pitchFamily="66" charset="0"/>
              </a:rPr>
              <a:t>Aspen-</a:t>
            </a:r>
            <a:endParaRPr lang="en-GB" sz="4000" dirty="0">
              <a:solidFill>
                <a:prstClr val="black"/>
              </a:solidFill>
            </a:endParaRPr>
          </a:p>
        </p:txBody>
      </p:sp>
      <p:sp>
        <p:nvSpPr>
          <p:cNvPr id="9" name="Rectangle 8"/>
          <p:cNvSpPr/>
          <p:nvPr/>
        </p:nvSpPr>
        <p:spPr>
          <a:xfrm>
            <a:off x="608629" y="3254713"/>
            <a:ext cx="4824449"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Willow – Neve</a:t>
            </a:r>
          </a:p>
          <a:p>
            <a:pPr lvl="0"/>
            <a:r>
              <a:rPr lang="en-GB" sz="4000" dirty="0">
                <a:solidFill>
                  <a:prstClr val="black"/>
                </a:solidFill>
                <a:latin typeface="Comic Sans MS" panose="030F0702030302020204" pitchFamily="66" charset="0"/>
              </a:rPr>
              <a:t>Spruce – Ronnie</a:t>
            </a:r>
          </a:p>
          <a:p>
            <a:pPr lvl="0"/>
            <a:r>
              <a:rPr lang="en-GB" sz="4000" dirty="0">
                <a:solidFill>
                  <a:prstClr val="black"/>
                </a:solidFill>
                <a:latin typeface="Comic Sans MS" panose="030F0702030302020204" pitchFamily="66" charset="0"/>
              </a:rPr>
              <a:t>Maple – Vinny</a:t>
            </a:r>
          </a:p>
        </p:txBody>
      </p:sp>
    </p:spTree>
    <p:extLst>
      <p:ext uri="{BB962C8B-B14F-4D97-AF65-F5344CB8AC3E}">
        <p14:creationId xmlns:p14="http://schemas.microsoft.com/office/powerpoint/2010/main" val="1648333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2" y="811203"/>
            <a:ext cx="6513095" cy="2123658"/>
          </a:xfrm>
          <a:prstGeom prst="rect">
            <a:avLst/>
          </a:prstGeom>
          <a:noFill/>
        </p:spPr>
        <p:txBody>
          <a:bodyPr wrap="square" rtlCol="0">
            <a:spAutoFit/>
          </a:bodyPr>
          <a:lstStyle/>
          <a:p>
            <a:pPr algn="ctr"/>
            <a:r>
              <a:rPr lang="en-GB" sz="6600" dirty="0">
                <a:solidFill>
                  <a:srgbClr val="00B050"/>
                </a:solidFill>
                <a:latin typeface="Comic Sans MS" panose="030F0702030302020204" pitchFamily="66" charset="0"/>
              </a:rPr>
              <a:t>Green Cards!</a:t>
            </a:r>
          </a:p>
          <a:p>
            <a:endParaRPr lang="en-GB" sz="6600" dirty="0">
              <a:latin typeface="Comic Sans MS" panose="030F0702030302020204" pitchFamily="66" charset="0"/>
            </a:endParaRPr>
          </a:p>
        </p:txBody>
      </p:sp>
      <p:sp>
        <p:nvSpPr>
          <p:cNvPr id="4" name="Vertical Scroll 3"/>
          <p:cNvSpPr/>
          <p:nvPr/>
        </p:nvSpPr>
        <p:spPr>
          <a:xfrm rot="10800000" flipV="1">
            <a:off x="1161007" y="1779846"/>
            <a:ext cx="9703558" cy="3923818"/>
          </a:xfrm>
          <a:prstGeom prst="verticalScroll">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solidFill>
                  <a:schemeClr val="tx1"/>
                </a:solidFill>
              </a:rPr>
              <a:t>Seth – Spruce</a:t>
            </a:r>
          </a:p>
          <a:p>
            <a:r>
              <a:rPr lang="en-GB" sz="2400" dirty="0">
                <a:solidFill>
                  <a:schemeClr val="tx1"/>
                </a:solidFill>
              </a:rPr>
              <a:t>Ellie – Spruce</a:t>
            </a:r>
          </a:p>
          <a:p>
            <a:r>
              <a:rPr lang="en-GB" sz="2400" dirty="0">
                <a:solidFill>
                  <a:schemeClr val="tx1"/>
                </a:solidFill>
              </a:rPr>
              <a:t>Isabel – Spruce</a:t>
            </a:r>
          </a:p>
          <a:p>
            <a:r>
              <a:rPr lang="en-GB" sz="2400" dirty="0" err="1">
                <a:solidFill>
                  <a:schemeClr val="tx1"/>
                </a:solidFill>
              </a:rPr>
              <a:t>Iyla</a:t>
            </a:r>
            <a:r>
              <a:rPr lang="en-GB" sz="2400" dirty="0">
                <a:solidFill>
                  <a:schemeClr val="tx1"/>
                </a:solidFill>
              </a:rPr>
              <a:t> – Spruce</a:t>
            </a:r>
          </a:p>
          <a:p>
            <a:r>
              <a:rPr lang="en-GB" sz="2400" dirty="0" err="1">
                <a:solidFill>
                  <a:schemeClr val="tx1"/>
                </a:solidFill>
              </a:rPr>
              <a:t>Tarron</a:t>
            </a:r>
            <a:r>
              <a:rPr lang="en-GB" sz="2400" dirty="0">
                <a:solidFill>
                  <a:schemeClr val="tx1"/>
                </a:solidFill>
              </a:rPr>
              <a:t> – Spruce</a:t>
            </a:r>
          </a:p>
          <a:p>
            <a:r>
              <a:rPr lang="en-GB" sz="2400" dirty="0">
                <a:solidFill>
                  <a:schemeClr val="tx1"/>
                </a:solidFill>
              </a:rPr>
              <a:t>Toby-Jay </a:t>
            </a:r>
            <a:r>
              <a:rPr lang="en-GB" sz="2400">
                <a:solidFill>
                  <a:schemeClr val="tx1"/>
                </a:solidFill>
              </a:rPr>
              <a:t>- Spruce</a:t>
            </a:r>
            <a:endParaRPr lang="en-GB" sz="2400" dirty="0">
              <a:solidFill>
                <a:schemeClr val="tx1"/>
              </a:solidFill>
            </a:endParaRPr>
          </a:p>
          <a:p>
            <a:pPr algn="ctr"/>
            <a:endParaRPr lang="en-GB" dirty="0"/>
          </a:p>
        </p:txBody>
      </p:sp>
    </p:spTree>
    <p:extLst>
      <p:ext uri="{BB962C8B-B14F-4D97-AF65-F5344CB8AC3E}">
        <p14:creationId xmlns:p14="http://schemas.microsoft.com/office/powerpoint/2010/main" val="3609985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078313"/>
          </a:xfrm>
          <a:prstGeom prst="rect">
            <a:avLst/>
          </a:prstGeom>
          <a:noFill/>
        </p:spPr>
        <p:txBody>
          <a:bodyPr wrap="square" rtlCol="0">
            <a:spAutoFit/>
          </a:bodyPr>
          <a:lstStyle/>
          <a:p>
            <a:pPr algn="ctr"/>
            <a:r>
              <a:rPr lang="en-GB" sz="6600" dirty="0">
                <a:latin typeface="Comic Sans MS" panose="030F0702030302020204" pitchFamily="66" charset="0"/>
              </a:rPr>
              <a:t>Elm</a:t>
            </a:r>
          </a:p>
          <a:p>
            <a:pPr algn="ctr"/>
            <a:r>
              <a:rPr lang="en-GB" sz="6600" dirty="0">
                <a:solidFill>
                  <a:srgbClr val="CC0099"/>
                </a:solidFill>
                <a:latin typeface="Comic Sans MS" panose="030F0702030302020204" pitchFamily="66" charset="0"/>
              </a:rPr>
              <a:t>Phillip </a:t>
            </a:r>
          </a:p>
          <a:p>
            <a:pPr algn="ctr"/>
            <a:endParaRPr lang="en-GB" sz="2400" b="1" dirty="0">
              <a:solidFill>
                <a:srgbClr val="0070C0"/>
              </a:solidFill>
              <a:latin typeface="Lucida Handwriting" panose="03010101010101010101" pitchFamily="66" charset="0"/>
            </a:endParaRPr>
          </a:p>
          <a:p>
            <a:pPr algn="ctr"/>
            <a:r>
              <a:rPr lang="en-GB" sz="2400" dirty="0">
                <a:latin typeface="Comic Sans MS" panose="030F0702030302020204" pitchFamily="66" charset="0"/>
              </a:rPr>
              <a:t>For using expanded noun phrases within his writing. Phillip impressed me so much with his choice of adjectives to create a fantastic character description.</a:t>
            </a:r>
          </a:p>
          <a:p>
            <a:pPr algn="ctr"/>
            <a:r>
              <a:rPr lang="en-GB" sz="2400" dirty="0">
                <a:latin typeface="Comic Sans MS" panose="030F0702030302020204" pitchFamily="66" charset="0"/>
              </a:rPr>
              <a:t>Well done Phillip!</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Grice                                    23.09.2022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245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83991" y="1120675"/>
            <a:ext cx="9744502" cy="4462760"/>
          </a:xfrm>
          <a:prstGeom prst="rect">
            <a:avLst/>
          </a:prstGeom>
          <a:noFill/>
        </p:spPr>
        <p:txBody>
          <a:bodyPr wrap="square" rtlCol="0">
            <a:spAutoFit/>
          </a:bodyPr>
          <a:lstStyle/>
          <a:p>
            <a:pPr algn="ctr"/>
            <a:r>
              <a:rPr lang="en-GB" sz="6600" dirty="0">
                <a:latin typeface="Comic Sans MS" panose="030F0702030302020204" pitchFamily="66" charset="0"/>
              </a:rPr>
              <a:t>Birch</a:t>
            </a:r>
          </a:p>
          <a:p>
            <a:pPr algn="ctr"/>
            <a:r>
              <a:rPr lang="en-GB" sz="6600" dirty="0">
                <a:solidFill>
                  <a:srgbClr val="CC0099"/>
                </a:solidFill>
                <a:latin typeface="Comic Sans MS" panose="030F0702030302020204" pitchFamily="66" charset="0"/>
              </a:rPr>
              <a:t>Callum</a:t>
            </a:r>
          </a:p>
          <a:p>
            <a:pPr algn="ctr"/>
            <a:endParaRPr lang="en-GB" sz="3200" dirty="0">
              <a:solidFill>
                <a:srgbClr val="CC0099"/>
              </a:solidFill>
              <a:latin typeface="Comic Sans MS" panose="030F0702030302020204" pitchFamily="66" charset="0"/>
            </a:endParaRPr>
          </a:p>
          <a:p>
            <a:pPr algn="ctr"/>
            <a:r>
              <a:rPr lang="en-GB" sz="2400" dirty="0">
                <a:latin typeface="Comic Sans MS" panose="030F0702030302020204" pitchFamily="66" charset="0"/>
              </a:rPr>
              <a:t>Callum works consistently hard in all lessons. He independently thought of great adjectives to describe a character in a story. Well done Callum, keep up the hard work!</a:t>
            </a:r>
          </a:p>
          <a:p>
            <a:pPr algn="ctr"/>
            <a:r>
              <a:rPr lang="en-GB" sz="2400" b="1" dirty="0">
                <a:solidFill>
                  <a:srgbClr val="0070C0"/>
                </a:solidFill>
                <a:latin typeface="Lucida Handwriting" panose="03010101010101010101" pitchFamily="66" charset="0"/>
              </a:rPr>
              <a:t>Miss Pye                                  23.09.22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412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132764" y="1011236"/>
            <a:ext cx="9744502" cy="4970591"/>
          </a:xfrm>
          <a:prstGeom prst="rect">
            <a:avLst/>
          </a:prstGeom>
          <a:noFill/>
        </p:spPr>
        <p:txBody>
          <a:bodyPr wrap="square" rtlCol="0">
            <a:spAutoFit/>
          </a:bodyPr>
          <a:lstStyle/>
          <a:p>
            <a:pPr algn="ctr"/>
            <a:r>
              <a:rPr lang="en-GB" sz="6600" dirty="0">
                <a:latin typeface="Comic Sans MS" panose="030F0702030302020204" pitchFamily="66" charset="0"/>
              </a:rPr>
              <a:t>Pine</a:t>
            </a:r>
          </a:p>
          <a:p>
            <a:pPr algn="ctr"/>
            <a:r>
              <a:rPr lang="en-GB" sz="6600" dirty="0">
                <a:solidFill>
                  <a:srgbClr val="CC0099"/>
                </a:solidFill>
                <a:latin typeface="Comic Sans MS" panose="030F0702030302020204" pitchFamily="66" charset="0"/>
              </a:rPr>
              <a:t>Layla</a:t>
            </a:r>
          </a:p>
          <a:p>
            <a:pPr algn="ctr"/>
            <a:endParaRPr lang="en-GB" sz="3200" dirty="0">
              <a:solidFill>
                <a:srgbClr val="CC0099"/>
              </a:solidFill>
              <a:latin typeface="Comic Sans MS" panose="030F0702030302020204" pitchFamily="66" charset="0"/>
            </a:endParaRPr>
          </a:p>
          <a:p>
            <a:pPr algn="ctr"/>
            <a:r>
              <a:rPr lang="en-GB" sz="2400" dirty="0">
                <a:latin typeface="Comic Sans MS" panose="030F0702030302020204" pitchFamily="66" charset="0"/>
              </a:rPr>
              <a:t>Layla has created an amazing watercolour painting in the style of Monet. She practiced using lots of different techniques and tried so hard to paint in the same style. Well done Layla.</a:t>
            </a:r>
          </a:p>
          <a:p>
            <a:pPr algn="ctr"/>
            <a:endParaRPr lang="en-GB" sz="2400" dirty="0">
              <a:latin typeface="Comic Sans MS" panose="030F0702030302020204" pitchFamily="66" charset="0"/>
            </a:endParaRPr>
          </a:p>
          <a:p>
            <a:pPr algn="ctr"/>
            <a:endParaRPr lang="en-GB" sz="900" b="1" dirty="0">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Bailey &amp; Miss Higgins                                 23.09.22</a:t>
            </a:r>
          </a:p>
          <a:p>
            <a:pPr algn="ctr"/>
            <a:endParaRPr lang="en-GB" sz="2400" dirty="0">
              <a:latin typeface="Comic Sans MS" panose="030F0702030302020204" pitchFamily="66" charset="0"/>
            </a:endParaRPr>
          </a:p>
        </p:txBody>
      </p:sp>
    </p:spTree>
    <p:extLst>
      <p:ext uri="{BB962C8B-B14F-4D97-AF65-F5344CB8AC3E}">
        <p14:creationId xmlns:p14="http://schemas.microsoft.com/office/powerpoint/2010/main" val="1253231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555093"/>
          </a:xfrm>
          <a:prstGeom prst="rect">
            <a:avLst/>
          </a:prstGeom>
          <a:noFill/>
        </p:spPr>
        <p:txBody>
          <a:bodyPr wrap="square" rtlCol="0">
            <a:spAutoFit/>
          </a:bodyPr>
          <a:lstStyle/>
          <a:p>
            <a:pPr algn="ctr"/>
            <a:r>
              <a:rPr lang="en-GB" sz="6600" dirty="0">
                <a:latin typeface="Comic Sans MS" panose="030F0702030302020204" pitchFamily="66" charset="0"/>
              </a:rPr>
              <a:t>Maple</a:t>
            </a:r>
          </a:p>
          <a:p>
            <a:pPr algn="ctr"/>
            <a:endParaRPr lang="en-GB" sz="2400" b="1" dirty="0">
              <a:solidFill>
                <a:srgbClr val="0070C0"/>
              </a:solidFill>
              <a:latin typeface="Lucida Handwriting" panose="03010101010101010101" pitchFamily="66" charset="0"/>
            </a:endParaRPr>
          </a:p>
          <a:p>
            <a:pPr algn="ctr"/>
            <a:r>
              <a:rPr lang="en-GB" sz="3200" b="1" dirty="0" err="1">
                <a:solidFill>
                  <a:srgbClr val="CC0099"/>
                </a:solidFill>
                <a:latin typeface="Lucida Handwriting" panose="03010101010101010101" pitchFamily="66" charset="0"/>
              </a:rPr>
              <a:t>Remey</a:t>
            </a:r>
            <a:r>
              <a:rPr lang="en-GB" sz="3200" b="1" dirty="0">
                <a:solidFill>
                  <a:srgbClr val="CC0099"/>
                </a:solidFill>
                <a:latin typeface="Lucida Handwriting" panose="03010101010101010101" pitchFamily="66" charset="0"/>
              </a:rPr>
              <a:t> Lei</a:t>
            </a:r>
          </a:p>
          <a:p>
            <a:pPr algn="ctr"/>
            <a:endParaRPr lang="en-GB" sz="3200" b="1" dirty="0">
              <a:solidFill>
                <a:srgbClr val="CC0099"/>
              </a:solidFill>
              <a:latin typeface="Lucida Handwriting" panose="03010101010101010101" pitchFamily="66" charset="0"/>
            </a:endParaRPr>
          </a:p>
          <a:p>
            <a:pPr algn="ctr"/>
            <a:r>
              <a:rPr lang="en-GB" sz="3200" b="1" dirty="0">
                <a:solidFill>
                  <a:srgbClr val="0070C0"/>
                </a:solidFill>
                <a:latin typeface="Lucida Handwriting" panose="03010101010101010101" pitchFamily="66" charset="0"/>
              </a:rPr>
              <a:t>For writing fantastic sentences about ‘The Tin Forest.’</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Dawson                                  23.09.2022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3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832092"/>
          </a:xfrm>
          <a:prstGeom prst="rect">
            <a:avLst/>
          </a:prstGeom>
          <a:noFill/>
        </p:spPr>
        <p:txBody>
          <a:bodyPr wrap="square" rtlCol="0">
            <a:spAutoFit/>
          </a:bodyPr>
          <a:lstStyle/>
          <a:p>
            <a:pPr algn="ctr"/>
            <a:r>
              <a:rPr lang="en-GB" sz="6600" dirty="0">
                <a:latin typeface="Comic Sans MS" panose="030F0702030302020204" pitchFamily="66" charset="0"/>
              </a:rPr>
              <a:t>Willow</a:t>
            </a:r>
          </a:p>
          <a:p>
            <a:pPr algn="ctr"/>
            <a:endParaRPr lang="en-GB" sz="2400" b="1" dirty="0">
              <a:solidFill>
                <a:srgbClr val="0070C0"/>
              </a:solidFill>
              <a:latin typeface="Lucida Handwriting" panose="03010101010101010101" pitchFamily="66" charset="0"/>
            </a:endParaRPr>
          </a:p>
          <a:p>
            <a:pPr algn="ctr"/>
            <a:r>
              <a:rPr lang="en-GB" sz="6600" b="1" dirty="0">
                <a:solidFill>
                  <a:srgbClr val="CC0099"/>
                </a:solidFill>
                <a:latin typeface="Comic Sans MS" panose="030F0702030302020204" pitchFamily="66" charset="0"/>
              </a:rPr>
              <a:t>Eli</a:t>
            </a:r>
          </a:p>
          <a:p>
            <a:pPr algn="ctr"/>
            <a:endParaRPr lang="en-GB" sz="1200" b="1" dirty="0">
              <a:latin typeface="Comic Sans MS" panose="030F0702030302020204" pitchFamily="66" charset="0"/>
            </a:endParaRPr>
          </a:p>
          <a:p>
            <a:pPr algn="ctr"/>
            <a:r>
              <a:rPr lang="en-GB" sz="2400" dirty="0">
                <a:latin typeface="Comic Sans MS" panose="030F0702030302020204" pitchFamily="66" charset="0"/>
              </a:rPr>
              <a:t>For demonstrating amazing Scientific curiosity when investigating with magnets and challenging himself to go one step further.</a:t>
            </a:r>
          </a:p>
          <a:p>
            <a:pPr algn="ctr"/>
            <a:endParaRPr lang="en-GB" sz="2400" dirty="0">
              <a:latin typeface="Comic Sans MS" panose="030F0702030302020204" pitchFamily="66" charset="0"/>
            </a:endParaRPr>
          </a:p>
          <a:p>
            <a:pPr algn="ctr"/>
            <a:endParaRPr lang="en-GB" sz="24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Miss Shipley                                    </a:t>
            </a:r>
            <a:r>
              <a:rPr lang="en-GB" sz="2000" b="1" dirty="0" smtClean="0">
                <a:solidFill>
                  <a:srgbClr val="0070C0"/>
                </a:solidFill>
                <a:latin typeface="Lucida Handwriting" panose="03010101010101010101" pitchFamily="66" charset="0"/>
              </a:rPr>
              <a:t>23.09.2022</a:t>
            </a:r>
            <a:endParaRPr lang="en-GB" sz="20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3081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1141</TotalTime>
  <Words>311</Words>
  <Application>Microsoft Office PowerPoint</Application>
  <PresentationFormat>Widescreen</PresentationFormat>
  <Paragraphs>98</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Comic Sans MS</vt:lpstr>
      <vt:lpstr>Lucida Handwriting</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Woodlands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Maiden</dc:creator>
  <cp:lastModifiedBy>Miss Dawson</cp:lastModifiedBy>
  <cp:revision>212</cp:revision>
  <cp:lastPrinted>2022-09-23T08:38:40Z</cp:lastPrinted>
  <dcterms:created xsi:type="dcterms:W3CDTF">2020-05-30T07:30:34Z</dcterms:created>
  <dcterms:modified xsi:type="dcterms:W3CDTF">2022-09-23T08:50:14Z</dcterms:modified>
</cp:coreProperties>
</file>