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5"/>
  </p:notesMasterIdLst>
  <p:sldIdLst>
    <p:sldId id="258" r:id="rId2"/>
    <p:sldId id="260" r:id="rId3"/>
    <p:sldId id="259" r:id="rId4"/>
    <p:sldId id="303" r:id="rId5"/>
    <p:sldId id="305" r:id="rId6"/>
    <p:sldId id="284" r:id="rId7"/>
    <p:sldId id="286" r:id="rId8"/>
    <p:sldId id="288" r:id="rId9"/>
    <p:sldId id="304" r:id="rId10"/>
    <p:sldId id="292" r:id="rId11"/>
    <p:sldId id="298" r:id="rId12"/>
    <p:sldId id="296" r:id="rId13"/>
    <p:sldId id="300" r:id="rId1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FF0066"/>
    <a:srgbClr val="99FF99"/>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412" autoAdjust="0"/>
    <p:restoredTop sz="94660"/>
  </p:normalViewPr>
  <p:slideViewPr>
    <p:cSldViewPr snapToGrid="0">
      <p:cViewPr varScale="1">
        <p:scale>
          <a:sx n="71" d="100"/>
          <a:sy n="71" d="100"/>
        </p:scale>
        <p:origin x="51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08356B63-B5D4-4FFF-8BAB-EE51338E5EEC}" type="datetimeFigureOut">
              <a:rPr lang="en-GB" smtClean="0"/>
              <a:t>10/05/2024</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3B94A3DF-A81D-4481-96EB-301390592BD7}" type="slidenum">
              <a:rPr lang="en-GB" smtClean="0"/>
              <a:t>‹#›</a:t>
            </a:fld>
            <a:endParaRPr lang="en-GB"/>
          </a:p>
        </p:txBody>
      </p:sp>
    </p:spTree>
    <p:extLst>
      <p:ext uri="{BB962C8B-B14F-4D97-AF65-F5344CB8AC3E}">
        <p14:creationId xmlns:p14="http://schemas.microsoft.com/office/powerpoint/2010/main" val="679275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09FAD8C-7506-4994-AFCD-32F2B169A056}" type="datetime1">
              <a:rPr lang="en-GB" smtClean="0"/>
              <a:t>10/05/2024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471810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CA9FD90-FB8F-409E-8501-8F2F00C305EF}" type="datetime1">
              <a:rPr lang="en-GB" smtClean="0"/>
              <a:t>10/05/2024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713601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3DAD19A-779F-427D-8D3F-5CE6D70F2412}" type="datetime1">
              <a:rPr lang="en-GB" smtClean="0"/>
              <a:t>10/05/2024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176090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60EB827-0ACA-4208-B6DA-D2FCC077748D}" type="datetime1">
              <a:rPr lang="en-GB" smtClean="0"/>
              <a:t>10/05/2024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432198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73632EF-5F69-465B-A32B-0890235CE23C}" type="datetime1">
              <a:rPr lang="en-GB" smtClean="0"/>
              <a:t>10/05/2024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618663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9003501-9E97-4DC0-9474-9456F4BDEA61}" type="datetime1">
              <a:rPr lang="en-GB" smtClean="0"/>
              <a:t>10/05/2024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19544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5C2DB61-3B60-4968-B831-BF15A87DC2F3}" type="datetime1">
              <a:rPr lang="en-GB" smtClean="0"/>
              <a:t>10/05/2024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160761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34146F4-788B-4940-8C26-E3BE2045E9F7}" type="datetime1">
              <a:rPr lang="en-GB" smtClean="0"/>
              <a:t>10/05/2024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6043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90DCED-C24A-4EFF-90AE-45B4A4B4492A}" type="datetime1">
              <a:rPr lang="en-GB" smtClean="0"/>
              <a:t>10/05/2024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079773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EB3A289-1A71-42D4-985F-0B0F219814C6}" type="datetime1">
              <a:rPr lang="en-GB" smtClean="0"/>
              <a:t>10/05/2024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671992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B6ECC07-BA93-462E-9725-5FCF4881149C}" type="datetime1">
              <a:rPr lang="en-GB" smtClean="0"/>
              <a:t>10/05/2024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856515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3C5195-78EF-4EBF-9B47-7E132A4F3A1A}" type="datetime1">
              <a:rPr lang="en-GB" smtClean="0"/>
              <a:t>10/05/2024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B13E00-8734-474C-B957-321D8720DE3D}" type="slidenum">
              <a:rPr lang="en-GB" smtClean="0"/>
              <a:t>‹#›</a:t>
            </a:fld>
            <a:endParaRPr lang="en-GB"/>
          </a:p>
        </p:txBody>
      </p:sp>
    </p:spTree>
    <p:extLst>
      <p:ext uri="{BB962C8B-B14F-4D97-AF65-F5344CB8AC3E}">
        <p14:creationId xmlns:p14="http://schemas.microsoft.com/office/powerpoint/2010/main" val="1940818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119636" y="987994"/>
            <a:ext cx="7952727" cy="2862322"/>
          </a:xfrm>
          <a:prstGeom prst="rect">
            <a:avLst/>
          </a:prstGeom>
          <a:noFill/>
        </p:spPr>
        <p:txBody>
          <a:bodyPr wrap="square" rtlCol="0">
            <a:spAutoFit/>
          </a:bodyPr>
          <a:lstStyle/>
          <a:p>
            <a:pPr algn="ctr"/>
            <a:r>
              <a:rPr lang="en-GB" sz="6600" dirty="0">
                <a:solidFill>
                  <a:srgbClr val="FF0000"/>
                </a:solidFill>
                <a:latin typeface="Comic Sans MS" panose="030F0702030302020204" pitchFamily="66" charset="0"/>
              </a:rPr>
              <a:t>Wow Assembly:</a:t>
            </a:r>
          </a:p>
          <a:p>
            <a:pPr algn="ctr"/>
            <a:r>
              <a:rPr lang="en-GB" sz="4800" dirty="0">
                <a:latin typeface="Comic Sans MS" panose="030F0702030302020204" pitchFamily="66" charset="0"/>
              </a:rPr>
              <a:t>Friday 10th May</a:t>
            </a:r>
          </a:p>
          <a:p>
            <a:endParaRPr lang="en-GB" sz="6600" dirty="0">
              <a:latin typeface="Comic Sans MS" panose="030F0702030302020204" pitchFamily="66" charset="0"/>
            </a:endParaRPr>
          </a:p>
        </p:txBody>
      </p:sp>
      <p:pic>
        <p:nvPicPr>
          <p:cNvPr id="4"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8811" y="3212789"/>
            <a:ext cx="2686390" cy="25072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1058145" y="4304374"/>
            <a:ext cx="1657350" cy="1743075"/>
          </a:xfrm>
          <a:prstGeom prst="rect">
            <a:avLst/>
          </a:prstGeom>
        </p:spPr>
      </p:pic>
      <p:pic>
        <p:nvPicPr>
          <p:cNvPr id="6" name="Picture 5"/>
          <p:cNvPicPr>
            <a:picLocks noChangeAspect="1"/>
          </p:cNvPicPr>
          <p:nvPr/>
        </p:nvPicPr>
        <p:blipFill>
          <a:blip r:embed="rId5"/>
          <a:stretch>
            <a:fillRect/>
          </a:stretch>
        </p:blipFill>
        <p:spPr>
          <a:xfrm>
            <a:off x="9484484" y="4304375"/>
            <a:ext cx="1657350" cy="1743075"/>
          </a:xfrm>
          <a:prstGeom prst="rect">
            <a:avLst/>
          </a:prstGeom>
        </p:spPr>
      </p:pic>
    </p:spTree>
    <p:extLst>
      <p:ext uri="{BB962C8B-B14F-4D97-AF65-F5344CB8AC3E}">
        <p14:creationId xmlns:p14="http://schemas.microsoft.com/office/powerpoint/2010/main" val="4080787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139869"/>
          </a:xfrm>
          <a:prstGeom prst="rect">
            <a:avLst/>
          </a:prstGeom>
          <a:noFill/>
        </p:spPr>
        <p:txBody>
          <a:bodyPr wrap="square" rtlCol="0">
            <a:spAutoFit/>
          </a:bodyPr>
          <a:lstStyle/>
          <a:p>
            <a:pPr algn="ctr"/>
            <a:r>
              <a:rPr lang="en-GB" sz="6600" dirty="0">
                <a:latin typeface="Comic Sans MS" panose="030F0702030302020204" pitchFamily="66" charset="0"/>
              </a:rPr>
              <a:t>Willow</a:t>
            </a:r>
          </a:p>
          <a:p>
            <a:pPr algn="ctr"/>
            <a:endParaRPr lang="en-GB" sz="2400" b="1" dirty="0">
              <a:solidFill>
                <a:srgbClr val="0070C0"/>
              </a:solidFill>
              <a:latin typeface="Lucida Handwriting" panose="03010101010101010101" pitchFamily="66" charset="0"/>
            </a:endParaRPr>
          </a:p>
          <a:p>
            <a:pPr algn="ctr"/>
            <a:r>
              <a:rPr lang="en-GB" sz="5400" b="1" dirty="0">
                <a:solidFill>
                  <a:srgbClr val="CC0099"/>
                </a:solidFill>
                <a:latin typeface="Comic Sans MS" panose="030F0702030302020204" pitchFamily="66" charset="0"/>
              </a:rPr>
              <a:t>Mia </a:t>
            </a:r>
          </a:p>
          <a:p>
            <a:pPr algn="ctr"/>
            <a:r>
              <a:rPr lang="en-GB" sz="2400" dirty="0">
                <a:latin typeface="Comic Sans MS" panose="030F0702030302020204" pitchFamily="66" charset="0"/>
              </a:rPr>
              <a:t>For trying extremely hard with her phonics and handwriting.  Mia has been independently completing DNA activities based on level 5 phonics.</a:t>
            </a:r>
          </a:p>
          <a:p>
            <a:pPr algn="ctr"/>
            <a:endParaRPr lang="en-GB" sz="2400" dirty="0">
              <a:latin typeface="Comic Sans MS" panose="030F0702030302020204" pitchFamily="66" charset="0"/>
            </a:endParaRPr>
          </a:p>
          <a:p>
            <a:pPr algn="ctr"/>
            <a:r>
              <a:rPr lang="en-GB" sz="2400" b="1" dirty="0">
                <a:solidFill>
                  <a:srgbClr val="0070C0"/>
                </a:solidFill>
                <a:latin typeface="Comic Sans MS" panose="030F0702030302020204" pitchFamily="66" charset="0"/>
              </a:rPr>
              <a:t>Well done Mia.</a:t>
            </a:r>
          </a:p>
          <a:p>
            <a:pPr algn="ctr"/>
            <a:endParaRPr lang="en-GB" sz="20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Miss Dawson	   		   			</a:t>
            </a:r>
            <a:r>
              <a:rPr lang="en-GB" sz="2000" b="1">
                <a:solidFill>
                  <a:srgbClr val="0070C0"/>
                </a:solidFill>
                <a:latin typeface="Lucida Handwriting" panose="03010101010101010101" pitchFamily="66" charset="0"/>
              </a:rPr>
              <a:t>	10.05.2024</a:t>
            </a:r>
            <a:endParaRPr lang="en-GB" sz="20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081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050166" y="966743"/>
            <a:ext cx="9744502" cy="4924425"/>
          </a:xfrm>
          <a:prstGeom prst="rect">
            <a:avLst/>
          </a:prstGeom>
          <a:noFill/>
        </p:spPr>
        <p:txBody>
          <a:bodyPr wrap="square" rtlCol="0">
            <a:spAutoFit/>
          </a:bodyPr>
          <a:lstStyle/>
          <a:p>
            <a:pPr algn="ctr"/>
            <a:r>
              <a:rPr lang="en-GB" sz="6600" dirty="0">
                <a:latin typeface="Comic Sans MS" panose="030F0702030302020204" pitchFamily="66" charset="0"/>
              </a:rPr>
              <a:t>Aspen </a:t>
            </a:r>
            <a:endParaRPr lang="en-GB" sz="2400" b="1" dirty="0">
              <a:solidFill>
                <a:srgbClr val="0070C0"/>
              </a:solidFill>
              <a:latin typeface="Lucida Handwriting" panose="03010101010101010101" pitchFamily="66" charset="0"/>
            </a:endParaRPr>
          </a:p>
          <a:p>
            <a:pPr algn="ctr"/>
            <a:endParaRPr lang="en-GB" sz="4000" b="1" dirty="0">
              <a:solidFill>
                <a:srgbClr val="FF0066"/>
              </a:solidFill>
              <a:latin typeface="Lucida Handwriting" panose="03010101010101010101" pitchFamily="66" charset="0"/>
            </a:endParaRPr>
          </a:p>
          <a:p>
            <a:pPr algn="ctr"/>
            <a:r>
              <a:rPr lang="en-GB" sz="4400" b="1" dirty="0">
                <a:solidFill>
                  <a:srgbClr val="CC0099"/>
                </a:solidFill>
                <a:latin typeface="Lucida Handwriting" panose="03010101010101010101" pitchFamily="66" charset="0"/>
              </a:rPr>
              <a:t>Finley</a:t>
            </a:r>
          </a:p>
          <a:p>
            <a:pPr algn="ctr"/>
            <a:r>
              <a:rPr lang="en-GB" sz="2800" dirty="0">
                <a:latin typeface="Lucida Handwriting" panose="03010101010101010101" pitchFamily="66" charset="0"/>
              </a:rPr>
              <a:t>For </a:t>
            </a:r>
            <a:r>
              <a:rPr lang="en-GB" sz="2400" b="1" dirty="0">
                <a:latin typeface="Lucida Handwriting" panose="03010101010101010101" pitchFamily="66" charset="0"/>
              </a:rPr>
              <a:t>being a super mathematician! </a:t>
            </a:r>
          </a:p>
          <a:p>
            <a:pPr algn="ctr"/>
            <a:r>
              <a:rPr lang="en-GB" sz="2400" b="1" dirty="0">
                <a:latin typeface="Lucida Handwriting" panose="03010101010101010101" pitchFamily="66" charset="0"/>
              </a:rPr>
              <a:t>Fin is always eager to challenge himself  and help others when he can. Well done Finley </a:t>
            </a:r>
            <a:r>
              <a:rPr lang="en-GB" sz="2400" b="1" dirty="0">
                <a:latin typeface="Lucida Handwriting" panose="03010101010101010101" pitchFamily="66" charset="0"/>
                <a:sym typeface="Wingdings" panose="05000000000000000000" pitchFamily="2" charset="2"/>
              </a:rPr>
              <a:t></a:t>
            </a:r>
          </a:p>
          <a:p>
            <a:pPr algn="ctr"/>
            <a:endParaRPr lang="en-GB" sz="20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Mrs Davies &amp; Miss Higgins   10.05.2024.</a:t>
            </a:r>
          </a:p>
          <a:p>
            <a:pPr algn="ctr"/>
            <a:r>
              <a:rPr lang="en-GB" sz="2400" b="1" dirty="0">
                <a:solidFill>
                  <a:srgbClr val="0070C0"/>
                </a:solidFill>
                <a:latin typeface="Lucida Handwriting" panose="03010101010101010101" pitchFamily="66" charset="0"/>
              </a:rPr>
              <a:t> </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347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630017" y="824196"/>
            <a:ext cx="8348870" cy="4616648"/>
          </a:xfrm>
          <a:prstGeom prst="rect">
            <a:avLst/>
          </a:prstGeom>
          <a:noFill/>
        </p:spPr>
        <p:txBody>
          <a:bodyPr wrap="square" rtlCol="0">
            <a:spAutoFit/>
          </a:bodyPr>
          <a:lstStyle/>
          <a:p>
            <a:pPr algn="ctr"/>
            <a:r>
              <a:rPr lang="en-GB" sz="6600" dirty="0">
                <a:latin typeface="Comic Sans MS" panose="030F0702030302020204" pitchFamily="66" charset="0"/>
              </a:rPr>
              <a:t>Chestnut</a:t>
            </a:r>
            <a:endParaRPr lang="en-GB" sz="6600" b="1" dirty="0">
              <a:solidFill>
                <a:srgbClr val="CC0099"/>
              </a:solidFill>
              <a:latin typeface="Comic Sans MS" panose="030F0702030302020204" pitchFamily="66" charset="0"/>
            </a:endParaRPr>
          </a:p>
          <a:p>
            <a:pPr algn="ctr"/>
            <a:r>
              <a:rPr lang="en-GB" sz="3600" b="1" dirty="0">
                <a:solidFill>
                  <a:srgbClr val="CC0099"/>
                </a:solidFill>
                <a:latin typeface="Lucida Handwriting" panose="03010101010101010101" pitchFamily="66" charset="0"/>
              </a:rPr>
              <a:t>Freya</a:t>
            </a:r>
            <a:endParaRPr lang="en-GB" sz="900" b="1" dirty="0">
              <a:solidFill>
                <a:srgbClr val="CC0099"/>
              </a:solidFill>
              <a:latin typeface="Lucida Handwriting" panose="03010101010101010101" pitchFamily="66" charset="0"/>
            </a:endParaRPr>
          </a:p>
          <a:p>
            <a:pPr algn="ctr"/>
            <a:endParaRPr lang="en-GB" sz="2400" b="1" dirty="0">
              <a:solidFill>
                <a:srgbClr val="CC0099"/>
              </a:solidFill>
              <a:latin typeface="Lucida Handwriting" panose="03010101010101010101" pitchFamily="66" charset="0"/>
            </a:endParaRPr>
          </a:p>
          <a:p>
            <a:pPr algn="ctr"/>
            <a:r>
              <a:rPr lang="en-US" sz="2000" b="1" dirty="0">
                <a:latin typeface="Lucida Handwriting" panose="03010101010101010101" pitchFamily="66" charset="0"/>
              </a:rPr>
              <a:t>Freya is always a fantastic representative of Chestnut. She is someone who listens attentively, listens to advice and will always act on feedback to improve her work. This week she has shown this more than ever while year 6 has been preparing for SATs next week. </a:t>
            </a:r>
          </a:p>
          <a:p>
            <a:pPr algn="ctr"/>
            <a:endParaRPr lang="en-US" sz="2000" b="1" dirty="0">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Tennuci                                  10.05.24</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654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050166" y="1161544"/>
            <a:ext cx="9744502" cy="4739759"/>
          </a:xfrm>
          <a:prstGeom prst="rect">
            <a:avLst/>
          </a:prstGeom>
          <a:noFill/>
        </p:spPr>
        <p:txBody>
          <a:bodyPr wrap="square" rtlCol="0">
            <a:spAutoFit/>
          </a:bodyPr>
          <a:lstStyle/>
          <a:p>
            <a:pPr algn="ctr"/>
            <a:r>
              <a:rPr lang="en-GB" sz="6600" dirty="0">
                <a:latin typeface="Comic Sans MS" panose="030F0702030302020204" pitchFamily="66" charset="0"/>
              </a:rPr>
              <a:t>Redwood</a:t>
            </a:r>
          </a:p>
          <a:p>
            <a:pPr algn="ctr"/>
            <a:r>
              <a:rPr lang="en-GB" sz="4400" dirty="0" err="1">
                <a:solidFill>
                  <a:srgbClr val="CC0099"/>
                </a:solidFill>
                <a:latin typeface="Comic Sans MS" panose="030F0702030302020204" pitchFamily="66" charset="0"/>
              </a:rPr>
              <a:t>Tarron</a:t>
            </a:r>
            <a:r>
              <a:rPr lang="en-GB" sz="4400" dirty="0">
                <a:solidFill>
                  <a:srgbClr val="CC0099"/>
                </a:solidFill>
                <a:latin typeface="Comic Sans MS" panose="030F0702030302020204" pitchFamily="66" charset="0"/>
              </a:rPr>
              <a:t>. S</a:t>
            </a:r>
          </a:p>
          <a:p>
            <a:pPr algn="ctr"/>
            <a:r>
              <a:rPr lang="en-GB" sz="2400" b="1" dirty="0" err="1">
                <a:solidFill>
                  <a:srgbClr val="0070C0"/>
                </a:solidFill>
                <a:latin typeface="Lucida Handwriting" panose="03010101010101010101" pitchFamily="66" charset="0"/>
              </a:rPr>
              <a:t>Tarron</a:t>
            </a:r>
            <a:r>
              <a:rPr lang="en-GB" sz="2400" b="1" dirty="0">
                <a:solidFill>
                  <a:srgbClr val="0070C0"/>
                </a:solidFill>
                <a:latin typeface="Lucida Handwriting" panose="03010101010101010101" pitchFamily="66" charset="0"/>
              </a:rPr>
              <a:t> showed us his excellent acting skills this week. In English, we investigated whether Macbeth was justified in his actions through a conscience alley and </a:t>
            </a:r>
            <a:r>
              <a:rPr lang="en-GB" sz="2400" b="1" dirty="0" err="1">
                <a:solidFill>
                  <a:srgbClr val="0070C0"/>
                </a:solidFill>
                <a:latin typeface="Lucida Handwriting" panose="03010101010101010101" pitchFamily="66" charset="0"/>
              </a:rPr>
              <a:t>Tarron</a:t>
            </a:r>
            <a:r>
              <a:rPr lang="en-GB" sz="2400" b="1" dirty="0">
                <a:solidFill>
                  <a:srgbClr val="0070C0"/>
                </a:solidFill>
                <a:latin typeface="Lucida Handwriting" panose="03010101010101010101" pitchFamily="66" charset="0"/>
              </a:rPr>
              <a:t> showed us all how to convince </a:t>
            </a:r>
            <a:r>
              <a:rPr lang="en-GB" sz="2400" b="1">
                <a:solidFill>
                  <a:srgbClr val="0070C0"/>
                </a:solidFill>
                <a:latin typeface="Lucida Handwriting" panose="03010101010101010101" pitchFamily="66" charset="0"/>
              </a:rPr>
              <a:t>Macbeth what to do </a:t>
            </a:r>
            <a:r>
              <a:rPr lang="en-GB" sz="2400" b="1" dirty="0">
                <a:solidFill>
                  <a:srgbClr val="0070C0"/>
                </a:solidFill>
                <a:latin typeface="Lucida Handwriting" panose="03010101010101010101" pitchFamily="66" charset="0"/>
              </a:rPr>
              <a:t>through his superb  </a:t>
            </a:r>
            <a:r>
              <a:rPr lang="en-GB" sz="2400" b="1">
                <a:solidFill>
                  <a:srgbClr val="0070C0"/>
                </a:solidFill>
                <a:latin typeface="Lucida Handwriting" panose="03010101010101010101" pitchFamily="66" charset="0"/>
              </a:rPr>
              <a:t>acting.</a:t>
            </a:r>
          </a:p>
          <a:p>
            <a:pPr algn="ctr"/>
            <a:r>
              <a:rPr lang="en-GB" sz="2400" b="1" dirty="0">
                <a:solidFill>
                  <a:srgbClr val="0070C0"/>
                </a:solidFill>
                <a:latin typeface="Lucida Handwriting" panose="03010101010101010101" pitchFamily="66" charset="0"/>
              </a:rPr>
              <a:t>Well done Taron!</a:t>
            </a:r>
          </a:p>
          <a:p>
            <a:pPr algn="ctr"/>
            <a:r>
              <a:rPr lang="en-GB" sz="2400" b="1" dirty="0">
                <a:solidFill>
                  <a:srgbClr val="0070C0"/>
                </a:solidFill>
                <a:latin typeface="Lucida Handwriting" panose="03010101010101010101" pitchFamily="66" charset="0"/>
              </a:rPr>
              <a:t>Mrs  Holliday 		                           10.05.2024</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413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4" y="-2669154"/>
            <a:ext cx="6853690" cy="12191998"/>
          </a:xfrm>
          <a:prstGeom prst="rect">
            <a:avLst/>
          </a:prstGeom>
        </p:spPr>
      </p:pic>
      <p:sp>
        <p:nvSpPr>
          <p:cNvPr id="3" name="TextBox 2"/>
          <p:cNvSpPr txBox="1"/>
          <p:nvPr/>
        </p:nvSpPr>
        <p:spPr>
          <a:xfrm>
            <a:off x="483175" y="846180"/>
            <a:ext cx="10711493" cy="1938992"/>
          </a:xfrm>
          <a:prstGeom prst="rect">
            <a:avLst/>
          </a:prstGeom>
          <a:noFill/>
        </p:spPr>
        <p:txBody>
          <a:bodyPr wrap="square" rtlCol="0">
            <a:spAutoFit/>
          </a:bodyPr>
          <a:lstStyle/>
          <a:p>
            <a:pPr algn="ctr"/>
            <a:r>
              <a:rPr lang="en-GB" sz="5400" dirty="0">
                <a:solidFill>
                  <a:srgbClr val="00B0F0"/>
                </a:solidFill>
                <a:latin typeface="Comic Sans MS" panose="030F0702030302020204" pitchFamily="66" charset="0"/>
              </a:rPr>
              <a:t>Scientists of the Week!</a:t>
            </a:r>
          </a:p>
          <a:p>
            <a:endParaRPr lang="en-GB" sz="6600" dirty="0">
              <a:latin typeface="Comic Sans MS" panose="030F0702030302020204" pitchFamily="66" charset="0"/>
            </a:endParaRPr>
          </a:p>
        </p:txBody>
      </p:sp>
      <p:sp>
        <p:nvSpPr>
          <p:cNvPr id="5" name="TextBox 4"/>
          <p:cNvSpPr txBox="1"/>
          <p:nvPr/>
        </p:nvSpPr>
        <p:spPr>
          <a:xfrm>
            <a:off x="6107600" y="3928795"/>
            <a:ext cx="3347883" cy="523220"/>
          </a:xfrm>
          <a:prstGeom prst="rect">
            <a:avLst/>
          </a:prstGeom>
          <a:noFill/>
        </p:spPr>
        <p:txBody>
          <a:bodyPr wrap="square" rtlCol="0">
            <a:spAutoFit/>
          </a:bodyPr>
          <a:lstStyle/>
          <a:p>
            <a:r>
              <a:rPr lang="en-GB" sz="2800" dirty="0"/>
              <a:t> </a:t>
            </a:r>
          </a:p>
        </p:txBody>
      </p:sp>
      <p:sp>
        <p:nvSpPr>
          <p:cNvPr id="7" name="Rectangle 6"/>
          <p:cNvSpPr/>
          <p:nvPr/>
        </p:nvSpPr>
        <p:spPr>
          <a:xfrm>
            <a:off x="1263619" y="2251413"/>
            <a:ext cx="7840039" cy="2554545"/>
          </a:xfrm>
          <a:prstGeom prst="rect">
            <a:avLst/>
          </a:prstGeom>
        </p:spPr>
        <p:txBody>
          <a:bodyPr wrap="square">
            <a:spAutoFit/>
          </a:bodyPr>
          <a:lstStyle/>
          <a:p>
            <a:pPr lvl="0"/>
            <a:r>
              <a:rPr lang="en-GB" sz="4000" dirty="0">
                <a:solidFill>
                  <a:prstClr val="black"/>
                </a:solidFill>
                <a:latin typeface="Comic Sans MS" panose="030F0702030302020204" pitchFamily="66" charset="0"/>
              </a:rPr>
              <a:t>Oak – Jack K</a:t>
            </a:r>
          </a:p>
          <a:p>
            <a:pPr lvl="0"/>
            <a:r>
              <a:rPr lang="en-GB" sz="4000" dirty="0">
                <a:solidFill>
                  <a:prstClr val="black"/>
                </a:solidFill>
                <a:latin typeface="Comic Sans MS" panose="030F0702030302020204" pitchFamily="66" charset="0"/>
              </a:rPr>
              <a:t>Birch – Adam</a:t>
            </a:r>
          </a:p>
          <a:p>
            <a:pPr lvl="0"/>
            <a:r>
              <a:rPr lang="en-GB" sz="4000" dirty="0">
                <a:solidFill>
                  <a:prstClr val="black"/>
                </a:solidFill>
                <a:latin typeface="Comic Sans MS" panose="030F0702030302020204" pitchFamily="66" charset="0"/>
              </a:rPr>
              <a:t>Elm – Lily</a:t>
            </a:r>
          </a:p>
          <a:p>
            <a:pPr lvl="0"/>
            <a:r>
              <a:rPr lang="en-GB" sz="4000" dirty="0">
                <a:solidFill>
                  <a:prstClr val="black"/>
                </a:solidFill>
                <a:latin typeface="Comic Sans MS" panose="030F0702030302020204" pitchFamily="66" charset="0"/>
              </a:rPr>
              <a:t>Pine –  Sinead</a:t>
            </a:r>
            <a:endParaRPr lang="en-GB" sz="4000" dirty="0">
              <a:solidFill>
                <a:prstClr val="black"/>
              </a:solidFill>
            </a:endParaRPr>
          </a:p>
        </p:txBody>
      </p:sp>
      <p:sp>
        <p:nvSpPr>
          <p:cNvPr id="8" name="Rectangle 7"/>
          <p:cNvSpPr/>
          <p:nvPr/>
        </p:nvSpPr>
        <p:spPr>
          <a:xfrm>
            <a:off x="6231801" y="4042458"/>
            <a:ext cx="5277262" cy="2554545"/>
          </a:xfrm>
          <a:prstGeom prst="rect">
            <a:avLst/>
          </a:prstGeom>
        </p:spPr>
        <p:txBody>
          <a:bodyPr wrap="square">
            <a:spAutoFit/>
          </a:bodyPr>
          <a:lstStyle/>
          <a:p>
            <a:pPr lvl="0"/>
            <a:r>
              <a:rPr lang="en-GB" sz="4000" dirty="0">
                <a:solidFill>
                  <a:prstClr val="black"/>
                </a:solidFill>
                <a:latin typeface="Comic Sans MS" panose="030F0702030302020204" pitchFamily="66" charset="0"/>
              </a:rPr>
              <a:t>Redwood – Ella   </a:t>
            </a:r>
          </a:p>
          <a:p>
            <a:pPr lvl="0"/>
            <a:r>
              <a:rPr lang="en-GB" sz="4000" dirty="0">
                <a:solidFill>
                  <a:prstClr val="black"/>
                </a:solidFill>
                <a:latin typeface="Comic Sans MS" panose="030F0702030302020204" pitchFamily="66" charset="0"/>
              </a:rPr>
              <a:t>Chestnut – Ashley</a:t>
            </a:r>
          </a:p>
          <a:p>
            <a:pPr lvl="0"/>
            <a:r>
              <a:rPr lang="en-GB" sz="4000" dirty="0">
                <a:solidFill>
                  <a:prstClr val="black"/>
                </a:solidFill>
                <a:latin typeface="Comic Sans MS" panose="030F0702030302020204" pitchFamily="66" charset="0"/>
              </a:rPr>
              <a:t>Aspen – Nevaeh</a:t>
            </a:r>
          </a:p>
          <a:p>
            <a:pPr lvl="0"/>
            <a:endParaRPr lang="en-GB" sz="4000" dirty="0">
              <a:solidFill>
                <a:prstClr val="black"/>
              </a:solidFill>
            </a:endParaRPr>
          </a:p>
        </p:txBody>
      </p:sp>
      <p:sp>
        <p:nvSpPr>
          <p:cNvPr id="9" name="Rectangle 8"/>
          <p:cNvSpPr/>
          <p:nvPr/>
        </p:nvSpPr>
        <p:spPr>
          <a:xfrm>
            <a:off x="1127819" y="4754943"/>
            <a:ext cx="8099567" cy="1323439"/>
          </a:xfrm>
          <a:prstGeom prst="rect">
            <a:avLst/>
          </a:prstGeom>
        </p:spPr>
        <p:txBody>
          <a:bodyPr wrap="square">
            <a:spAutoFit/>
          </a:bodyPr>
          <a:lstStyle/>
          <a:p>
            <a:pPr lvl="0"/>
            <a:r>
              <a:rPr lang="en-GB" sz="4000" dirty="0">
                <a:solidFill>
                  <a:prstClr val="black"/>
                </a:solidFill>
                <a:latin typeface="Comic Sans MS" panose="030F0702030302020204" pitchFamily="66" charset="0"/>
              </a:rPr>
              <a:t>Willow – Noah</a:t>
            </a:r>
          </a:p>
          <a:p>
            <a:pPr lvl="0"/>
            <a:r>
              <a:rPr lang="en-GB" sz="4000" dirty="0">
                <a:solidFill>
                  <a:prstClr val="black"/>
                </a:solidFill>
                <a:latin typeface="Comic Sans MS" panose="030F0702030302020204" pitchFamily="66" charset="0"/>
              </a:rPr>
              <a:t>Spruce – Henry</a:t>
            </a:r>
          </a:p>
        </p:txBody>
      </p:sp>
      <p:sp>
        <p:nvSpPr>
          <p:cNvPr id="10" name="Rectangle 9">
            <a:extLst>
              <a:ext uri="{FF2B5EF4-FFF2-40B4-BE49-F238E27FC236}">
                <a16:creationId xmlns:a16="http://schemas.microsoft.com/office/drawing/2014/main" id="{3A09BA02-3692-45C7-A8C0-6AE23E2CDAC2}"/>
              </a:ext>
            </a:extLst>
          </p:cNvPr>
          <p:cNvSpPr/>
          <p:nvPr/>
        </p:nvSpPr>
        <p:spPr>
          <a:xfrm>
            <a:off x="1263620" y="1640708"/>
            <a:ext cx="8603150" cy="707886"/>
          </a:xfrm>
          <a:prstGeom prst="rect">
            <a:avLst/>
          </a:prstGeom>
        </p:spPr>
        <p:txBody>
          <a:bodyPr wrap="square">
            <a:spAutoFit/>
          </a:bodyPr>
          <a:lstStyle/>
          <a:p>
            <a:pPr lvl="0"/>
            <a:r>
              <a:rPr lang="en-GB" sz="3600" dirty="0">
                <a:solidFill>
                  <a:prstClr val="black"/>
                </a:solidFill>
                <a:latin typeface="Comic Sans MS" panose="030F0702030302020204" pitchFamily="66" charset="0"/>
              </a:rPr>
              <a:t>Ash-Explorer of the Week</a:t>
            </a:r>
            <a:r>
              <a:rPr lang="en-GB" sz="4000" dirty="0">
                <a:solidFill>
                  <a:prstClr val="black"/>
                </a:solidFill>
                <a:latin typeface="Comic Sans MS" panose="030F0702030302020204" pitchFamily="66" charset="0"/>
              </a:rPr>
              <a:t>:-Isla-Rose</a:t>
            </a:r>
            <a:endParaRPr lang="en-GB" sz="4000" dirty="0">
              <a:solidFill>
                <a:prstClr val="black"/>
              </a:solidFill>
            </a:endParaRPr>
          </a:p>
        </p:txBody>
      </p:sp>
    </p:spTree>
    <p:extLst>
      <p:ext uri="{BB962C8B-B14F-4D97-AF65-F5344CB8AC3E}">
        <p14:creationId xmlns:p14="http://schemas.microsoft.com/office/powerpoint/2010/main" val="1648333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440556" y="-2669154"/>
            <a:ext cx="6853690" cy="12191998"/>
          </a:xfrm>
          <a:prstGeom prst="rect">
            <a:avLst/>
          </a:prstGeom>
        </p:spPr>
      </p:pic>
      <p:sp>
        <p:nvSpPr>
          <p:cNvPr id="3" name="TextBox 2"/>
          <p:cNvSpPr txBox="1"/>
          <p:nvPr/>
        </p:nvSpPr>
        <p:spPr>
          <a:xfrm>
            <a:off x="2839452" y="811203"/>
            <a:ext cx="6513095" cy="2123658"/>
          </a:xfrm>
          <a:prstGeom prst="rect">
            <a:avLst/>
          </a:prstGeom>
          <a:noFill/>
        </p:spPr>
        <p:txBody>
          <a:bodyPr wrap="square" rtlCol="0">
            <a:spAutoFit/>
          </a:bodyPr>
          <a:lstStyle/>
          <a:p>
            <a:pPr algn="ctr"/>
            <a:r>
              <a:rPr lang="en-GB" sz="6600" dirty="0">
                <a:solidFill>
                  <a:srgbClr val="00B050"/>
                </a:solidFill>
                <a:latin typeface="Comic Sans MS" panose="030F0702030302020204" pitchFamily="66" charset="0"/>
              </a:rPr>
              <a:t>Green Cards!</a:t>
            </a:r>
          </a:p>
          <a:p>
            <a:endParaRPr lang="en-GB" sz="6600" dirty="0">
              <a:latin typeface="Comic Sans MS" panose="030F0702030302020204" pitchFamily="66" charset="0"/>
            </a:endParaRPr>
          </a:p>
        </p:txBody>
      </p:sp>
      <p:sp>
        <p:nvSpPr>
          <p:cNvPr id="4" name="Vertical Scroll 3"/>
          <p:cNvSpPr/>
          <p:nvPr/>
        </p:nvSpPr>
        <p:spPr>
          <a:xfrm rot="10800000" flipV="1">
            <a:off x="791321" y="1791911"/>
            <a:ext cx="10152158" cy="4045754"/>
          </a:xfrm>
          <a:prstGeom prst="verticalScroll">
            <a:avLst/>
          </a:prstGeom>
          <a:solidFill>
            <a:srgbClr val="99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r>
              <a:rPr lang="en-GB" dirty="0">
                <a:solidFill>
                  <a:schemeClr val="tx1"/>
                </a:solidFill>
              </a:rPr>
              <a:t> </a:t>
            </a: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p:txBody>
      </p:sp>
      <p:sp>
        <p:nvSpPr>
          <p:cNvPr id="6" name="TextBox 5">
            <a:extLst>
              <a:ext uri="{FF2B5EF4-FFF2-40B4-BE49-F238E27FC236}">
                <a16:creationId xmlns:a16="http://schemas.microsoft.com/office/drawing/2014/main" id="{F0D96F15-9471-489C-B732-3E3BC36AB0C3}"/>
              </a:ext>
            </a:extLst>
          </p:cNvPr>
          <p:cNvSpPr txBox="1"/>
          <p:nvPr/>
        </p:nvSpPr>
        <p:spPr>
          <a:xfrm>
            <a:off x="1748118" y="1237129"/>
            <a:ext cx="184731" cy="369332"/>
          </a:xfrm>
          <a:prstGeom prst="rect">
            <a:avLst/>
          </a:prstGeom>
          <a:noFill/>
        </p:spPr>
        <p:txBody>
          <a:bodyPr wrap="none" rtlCol="0">
            <a:spAutoFit/>
          </a:bodyPr>
          <a:lstStyle/>
          <a:p>
            <a:endParaRPr lang="en-GB" dirty="0"/>
          </a:p>
        </p:txBody>
      </p:sp>
      <p:sp>
        <p:nvSpPr>
          <p:cNvPr id="5" name="Rectangle 4">
            <a:extLst>
              <a:ext uri="{FF2B5EF4-FFF2-40B4-BE49-F238E27FC236}">
                <a16:creationId xmlns:a16="http://schemas.microsoft.com/office/drawing/2014/main" id="{0EC61363-AA87-4F96-9BA4-41DCB719E90A}"/>
              </a:ext>
            </a:extLst>
          </p:cNvPr>
          <p:cNvSpPr/>
          <p:nvPr/>
        </p:nvSpPr>
        <p:spPr>
          <a:xfrm>
            <a:off x="3724835" y="4247913"/>
            <a:ext cx="2891118" cy="13998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p:txBody>
      </p:sp>
      <p:sp>
        <p:nvSpPr>
          <p:cNvPr id="7" name="TextBox 6">
            <a:extLst>
              <a:ext uri="{FF2B5EF4-FFF2-40B4-BE49-F238E27FC236}">
                <a16:creationId xmlns:a16="http://schemas.microsoft.com/office/drawing/2014/main" id="{12363071-B50D-4EC1-B217-04A9491CA982}"/>
              </a:ext>
            </a:extLst>
          </p:cNvPr>
          <p:cNvSpPr txBox="1"/>
          <p:nvPr/>
        </p:nvSpPr>
        <p:spPr>
          <a:xfrm>
            <a:off x="1840482" y="2386391"/>
            <a:ext cx="6079836" cy="2585323"/>
          </a:xfrm>
          <a:prstGeom prst="rect">
            <a:avLst/>
          </a:prstGeom>
          <a:noFill/>
        </p:spPr>
        <p:txBody>
          <a:bodyPr wrap="square" rtlCol="0">
            <a:spAutoFit/>
          </a:bodyPr>
          <a:lstStyle/>
          <a:p>
            <a:r>
              <a:rPr lang="en-GB" dirty="0"/>
              <a:t>Oak – Jack W</a:t>
            </a:r>
          </a:p>
          <a:p>
            <a:r>
              <a:rPr lang="en-GB" dirty="0"/>
              <a:t>Redwood – Seth</a:t>
            </a:r>
          </a:p>
          <a:p>
            <a:r>
              <a:rPr lang="en-GB" dirty="0"/>
              <a:t>Anais – Chestnut</a:t>
            </a:r>
          </a:p>
          <a:p>
            <a:r>
              <a:rPr lang="en-GB" dirty="0"/>
              <a:t>Eleanor Wheeler</a:t>
            </a:r>
          </a:p>
          <a:p>
            <a:r>
              <a:rPr lang="en-GB" dirty="0"/>
              <a:t>Thomas – Birch</a:t>
            </a:r>
          </a:p>
          <a:p>
            <a:r>
              <a:rPr lang="en-GB" dirty="0"/>
              <a:t>Pine – Rocco</a:t>
            </a:r>
          </a:p>
          <a:p>
            <a:r>
              <a:rPr lang="en-GB" dirty="0"/>
              <a:t>Elm –Nikola</a:t>
            </a:r>
          </a:p>
          <a:p>
            <a:r>
              <a:rPr lang="en-GB" dirty="0"/>
              <a:t>Elm – </a:t>
            </a:r>
            <a:r>
              <a:rPr lang="en-GB" dirty="0" err="1"/>
              <a:t>Remey</a:t>
            </a:r>
            <a:r>
              <a:rPr lang="en-GB" dirty="0"/>
              <a:t>-Lei</a:t>
            </a:r>
          </a:p>
          <a:p>
            <a:r>
              <a:rPr lang="en-GB" dirty="0"/>
              <a:t> </a:t>
            </a:r>
          </a:p>
        </p:txBody>
      </p:sp>
      <p:sp>
        <p:nvSpPr>
          <p:cNvPr id="8" name="TextBox 7">
            <a:extLst>
              <a:ext uri="{FF2B5EF4-FFF2-40B4-BE49-F238E27FC236}">
                <a16:creationId xmlns:a16="http://schemas.microsoft.com/office/drawing/2014/main" id="{1542321D-E0AA-4397-B096-7B72B927849B}"/>
              </a:ext>
            </a:extLst>
          </p:cNvPr>
          <p:cNvSpPr txBox="1"/>
          <p:nvPr/>
        </p:nvSpPr>
        <p:spPr>
          <a:xfrm>
            <a:off x="4422462" y="2401253"/>
            <a:ext cx="6079836" cy="369332"/>
          </a:xfrm>
          <a:prstGeom prst="rect">
            <a:avLst/>
          </a:prstGeom>
          <a:noFill/>
        </p:spPr>
        <p:txBody>
          <a:bodyPr wrap="square" rtlCol="0">
            <a:spAutoFit/>
          </a:bodyPr>
          <a:lstStyle/>
          <a:p>
            <a:r>
              <a:rPr lang="en-GB" dirty="0"/>
              <a:t> </a:t>
            </a:r>
          </a:p>
        </p:txBody>
      </p:sp>
      <p:sp>
        <p:nvSpPr>
          <p:cNvPr id="9" name="TextBox 8">
            <a:extLst>
              <a:ext uri="{FF2B5EF4-FFF2-40B4-BE49-F238E27FC236}">
                <a16:creationId xmlns:a16="http://schemas.microsoft.com/office/drawing/2014/main" id="{025A661B-962B-40ED-8603-5724B668A412}"/>
              </a:ext>
            </a:extLst>
          </p:cNvPr>
          <p:cNvSpPr txBox="1"/>
          <p:nvPr/>
        </p:nvSpPr>
        <p:spPr>
          <a:xfrm>
            <a:off x="6535747" y="2393822"/>
            <a:ext cx="6079836" cy="646331"/>
          </a:xfrm>
          <a:prstGeom prst="rect">
            <a:avLst/>
          </a:prstGeom>
          <a:noFill/>
        </p:spPr>
        <p:txBody>
          <a:bodyPr wrap="square" rtlCol="0">
            <a:spAutoFit/>
          </a:bodyPr>
          <a:lstStyle/>
          <a:p>
            <a:endParaRPr lang="en-GB" dirty="0"/>
          </a:p>
          <a:p>
            <a:r>
              <a:rPr lang="en-GB" dirty="0"/>
              <a:t> </a:t>
            </a:r>
          </a:p>
        </p:txBody>
      </p:sp>
    </p:spTree>
    <p:extLst>
      <p:ext uri="{BB962C8B-B14F-4D97-AF65-F5344CB8AC3E}">
        <p14:creationId xmlns:p14="http://schemas.microsoft.com/office/powerpoint/2010/main" val="3609985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078313"/>
          </a:xfrm>
          <a:prstGeom prst="rect">
            <a:avLst/>
          </a:prstGeom>
          <a:noFill/>
        </p:spPr>
        <p:txBody>
          <a:bodyPr wrap="square" rtlCol="0">
            <a:spAutoFit/>
          </a:bodyPr>
          <a:lstStyle/>
          <a:p>
            <a:pPr algn="ctr"/>
            <a:r>
              <a:rPr lang="en-GB" sz="6600" dirty="0">
                <a:latin typeface="Comic Sans MS" panose="030F0702030302020204" pitchFamily="66" charset="0"/>
              </a:rPr>
              <a:t>Ash</a:t>
            </a:r>
          </a:p>
          <a:p>
            <a:pPr algn="ctr"/>
            <a:r>
              <a:rPr lang="en-GB" sz="6600" b="1" dirty="0" err="1">
                <a:solidFill>
                  <a:srgbClr val="CC0099"/>
                </a:solidFill>
                <a:latin typeface="Comic Sans MS" panose="030F0702030302020204" pitchFamily="66" charset="0"/>
              </a:rPr>
              <a:t>Posie</a:t>
            </a:r>
            <a:endParaRPr lang="en-GB" sz="2400" b="1" dirty="0">
              <a:solidFill>
                <a:srgbClr val="CC0099"/>
              </a:solidFill>
              <a:latin typeface="Lucida Handwriting" panose="03010101010101010101" pitchFamily="66" charset="0"/>
            </a:endParaRPr>
          </a:p>
          <a:p>
            <a:pPr algn="ctr"/>
            <a:endParaRPr lang="en-GB" sz="2400" dirty="0">
              <a:latin typeface="Comic Sans MS" panose="030F0702030302020204" pitchFamily="66" charset="0"/>
            </a:endParaRPr>
          </a:p>
          <a:p>
            <a:pPr algn="ctr"/>
            <a:endParaRPr lang="en-GB" sz="2400" dirty="0">
              <a:latin typeface="Comic Sans MS" panose="030F0702030302020204" pitchFamily="66" charset="0"/>
            </a:endParaRPr>
          </a:p>
          <a:p>
            <a:pPr algn="ctr"/>
            <a:r>
              <a:rPr lang="en-GB" sz="2400" dirty="0">
                <a:latin typeface="Comic Sans MS" panose="030F0702030302020204" pitchFamily="66" charset="0"/>
              </a:rPr>
              <a:t>For creating an </a:t>
            </a:r>
            <a:r>
              <a:rPr lang="en-GB" sz="2400">
                <a:latin typeface="Comic Sans MS" panose="030F0702030302020204" pitchFamily="66" charset="0"/>
              </a:rPr>
              <a:t>amazing wand, </a:t>
            </a:r>
            <a:r>
              <a:rPr lang="en-GB" sz="2400" dirty="0">
                <a:latin typeface="Comic Sans MS" panose="030F0702030302020204" pitchFamily="66" charset="0"/>
              </a:rPr>
              <a:t>using a range </a:t>
            </a:r>
            <a:r>
              <a:rPr lang="en-GB" sz="2400">
                <a:latin typeface="Comic Sans MS" panose="030F0702030302020204" pitchFamily="66" charset="0"/>
              </a:rPr>
              <a:t>of resources, </a:t>
            </a:r>
            <a:r>
              <a:rPr lang="en-GB" sz="2400" dirty="0">
                <a:latin typeface="Comic Sans MS" panose="030F0702030302020204" pitchFamily="66" charset="0"/>
              </a:rPr>
              <a:t>during our Magic day.</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Laffan							10.05.2024</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991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708981"/>
          </a:xfrm>
          <a:prstGeom prst="rect">
            <a:avLst/>
          </a:prstGeom>
          <a:noFill/>
        </p:spPr>
        <p:txBody>
          <a:bodyPr wrap="square" rtlCol="0">
            <a:spAutoFit/>
          </a:bodyPr>
          <a:lstStyle/>
          <a:p>
            <a:pPr algn="ctr"/>
            <a:r>
              <a:rPr lang="en-GB" sz="6600" dirty="0">
                <a:latin typeface="Comic Sans MS" panose="030F0702030302020204" pitchFamily="66" charset="0"/>
              </a:rPr>
              <a:t>Oak</a:t>
            </a:r>
          </a:p>
          <a:p>
            <a:pPr algn="ctr"/>
            <a:r>
              <a:rPr lang="en-GB" sz="6600" b="1" dirty="0">
                <a:solidFill>
                  <a:srgbClr val="CC0099"/>
                </a:solidFill>
                <a:latin typeface="Comic Sans MS" panose="030F0702030302020204" pitchFamily="66" charset="0"/>
              </a:rPr>
              <a:t>Mina</a:t>
            </a:r>
            <a:endParaRPr lang="en-GB" sz="2400" b="1" dirty="0">
              <a:solidFill>
                <a:srgbClr val="CC0099"/>
              </a:solidFill>
              <a:latin typeface="Lucida Handwriting" panose="03010101010101010101" pitchFamily="66" charset="0"/>
            </a:endParaRPr>
          </a:p>
          <a:p>
            <a:pPr algn="ctr"/>
            <a:endParaRPr lang="en-GB" sz="2400" dirty="0">
              <a:latin typeface="Comic Sans MS" panose="030F0702030302020204" pitchFamily="66" charset="0"/>
            </a:endParaRPr>
          </a:p>
          <a:p>
            <a:pPr algn="ctr"/>
            <a:endParaRPr lang="en-GB" sz="2400" dirty="0">
              <a:latin typeface="Comic Sans MS" panose="030F0702030302020204" pitchFamily="66" charset="0"/>
            </a:endParaRPr>
          </a:p>
          <a:p>
            <a:pPr algn="ctr"/>
            <a:r>
              <a:rPr lang="en-GB" sz="2400" dirty="0">
                <a:latin typeface="Comic Sans MS" panose="030F0702030302020204" pitchFamily="66" charset="0"/>
              </a:rPr>
              <a:t>For excellent observation skills during our Science lesson about leaves. Well done!</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Bailey &amp; Mrs Salt                                   10.05.2024</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5319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58587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6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Elm</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6600" dirty="0">
                <a:solidFill>
                  <a:srgbClr val="7030A0"/>
                </a:solidFill>
                <a:latin typeface="Comic Sans MS" panose="030F0702030302020204" pitchFamily="66" charset="0"/>
              </a:rPr>
              <a:t>Idris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600" dirty="0">
              <a:solidFill>
                <a:srgbClr val="7030A0"/>
              </a:solidFill>
              <a:latin typeface="Comic Sans MS" panose="030F0702030302020204" pitchFamily="66"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effectLst/>
                <a:uLnTx/>
                <a:uFillTx/>
                <a:latin typeface="Comic Sans MS" panose="030F0702030302020204" pitchFamily="66" charset="0"/>
                <a:ea typeface="+mn-ea"/>
                <a:cs typeface="+mn-cs"/>
              </a:rPr>
              <a:t>For </a:t>
            </a:r>
            <a:r>
              <a:rPr lang="en-GB" sz="2400" dirty="0">
                <a:latin typeface="Comic Sans MS" panose="030F0702030302020204" pitchFamily="66" charset="0"/>
              </a:rPr>
              <a:t>taking care and attention when sketching an ancient sculpture of a pharaoh</a:t>
            </a:r>
            <a:endParaRPr kumimoji="0" lang="en-GB" sz="2400" b="0" i="0" u="none" strike="noStrike" kern="1200" cap="none" spc="0" normalizeH="0" baseline="0" noProof="0" dirty="0">
              <a:ln>
                <a:noFill/>
              </a:ln>
              <a:effectLst/>
              <a:uLnTx/>
              <a:uFillTx/>
              <a:latin typeface="Comic Sans MS" panose="030F0702030302020204" pitchFamily="66"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70C0"/>
                </a:solidFill>
                <a:effectLst/>
                <a:uLnTx/>
                <a:uFillTx/>
                <a:latin typeface="Lucida Handwriting" panose="03010101010101010101" pitchFamily="66" charset="0"/>
                <a:ea typeface="+mn-ea"/>
                <a:cs typeface="+mn-cs"/>
              </a:rPr>
              <a:t>Mrs Read and Mrs </a:t>
            </a:r>
            <a:r>
              <a:rPr kumimoji="0" lang="en-GB" sz="2400" b="1" i="0" u="none" strike="noStrike" kern="1200" cap="none" spc="0" normalizeH="0" baseline="0" noProof="0">
                <a:ln>
                  <a:noFill/>
                </a:ln>
                <a:solidFill>
                  <a:srgbClr val="0070C0"/>
                </a:solidFill>
                <a:effectLst/>
                <a:uLnTx/>
                <a:uFillTx/>
                <a:latin typeface="Lucida Handwriting" panose="03010101010101010101" pitchFamily="66" charset="0"/>
                <a:ea typeface="+mn-ea"/>
                <a:cs typeface="+mn-cs"/>
              </a:rPr>
              <a:t>Salt                                10.05.2024</a:t>
            </a:r>
            <a:endParaRPr kumimoji="0" lang="en-GB" sz="2400" b="1" i="0" u="none" strike="noStrike" kern="1200" cap="none" spc="0" normalizeH="0" baseline="0" noProof="0" dirty="0">
              <a:ln>
                <a:noFill/>
              </a:ln>
              <a:solidFill>
                <a:srgbClr val="0070C0"/>
              </a:solidFill>
              <a:effectLst/>
              <a:uLnTx/>
              <a:uFillTx/>
              <a:latin typeface="Lucida Handwriting" panose="03010101010101010101"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245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759333"/>
            <a:ext cx="6853690" cy="12191998"/>
          </a:xfrm>
          <a:prstGeom prst="rect">
            <a:avLst/>
          </a:prstGeom>
        </p:spPr>
      </p:pic>
      <p:sp>
        <p:nvSpPr>
          <p:cNvPr id="3" name="TextBox 2"/>
          <p:cNvSpPr txBox="1"/>
          <p:nvPr/>
        </p:nvSpPr>
        <p:spPr>
          <a:xfrm>
            <a:off x="1183991" y="1120675"/>
            <a:ext cx="9744502" cy="4493538"/>
          </a:xfrm>
          <a:prstGeom prst="rect">
            <a:avLst/>
          </a:prstGeom>
          <a:noFill/>
        </p:spPr>
        <p:txBody>
          <a:bodyPr wrap="square" rtlCol="0">
            <a:spAutoFit/>
          </a:bodyPr>
          <a:lstStyle/>
          <a:p>
            <a:pPr algn="ctr"/>
            <a:r>
              <a:rPr lang="en-GB" sz="6600" dirty="0">
                <a:latin typeface="Comic Sans MS" panose="030F0702030302020204" pitchFamily="66" charset="0"/>
              </a:rPr>
              <a:t>Birch</a:t>
            </a:r>
          </a:p>
          <a:p>
            <a:pPr algn="ctr"/>
            <a:r>
              <a:rPr lang="en-GB" sz="6000" dirty="0">
                <a:solidFill>
                  <a:srgbClr val="CC0099"/>
                </a:solidFill>
                <a:latin typeface="Comic Sans MS" panose="030F0702030302020204" pitchFamily="66" charset="0"/>
                <a:sym typeface="Wingdings" panose="05000000000000000000" pitchFamily="2" charset="2"/>
              </a:rPr>
              <a:t>Amelia</a:t>
            </a:r>
            <a:endParaRPr lang="en-GB" sz="2800" dirty="0">
              <a:solidFill>
                <a:srgbClr val="CC0099"/>
              </a:solidFill>
              <a:latin typeface="Comic Sans MS" panose="030F0702030302020204" pitchFamily="66" charset="0"/>
              <a:sym typeface="Wingdings" panose="05000000000000000000" pitchFamily="2" charset="2"/>
            </a:endParaRPr>
          </a:p>
          <a:p>
            <a:pPr algn="ctr"/>
            <a:endParaRPr lang="en-GB" sz="2800" dirty="0">
              <a:latin typeface="Comic Sans MS" panose="030F0702030302020204" pitchFamily="66" charset="0"/>
              <a:sym typeface="Wingdings" panose="05000000000000000000" pitchFamily="2" charset="2"/>
            </a:endParaRPr>
          </a:p>
          <a:p>
            <a:pPr algn="ctr"/>
            <a:r>
              <a:rPr lang="en-GB" sz="2800" dirty="0">
                <a:latin typeface="Comic Sans MS" panose="030F0702030302020204" pitchFamily="66" charset="0"/>
                <a:sym typeface="Wingdings" panose="05000000000000000000" pitchFamily="2" charset="2"/>
              </a:rPr>
              <a:t>For an outstanding effort in her writing and coming up with adventurous fronted adverbials. Well done! </a:t>
            </a:r>
          </a:p>
          <a:p>
            <a:pPr algn="ctr"/>
            <a:endParaRPr lang="en-GB" sz="2800" dirty="0">
              <a:latin typeface="Comic Sans MS" panose="030F0702030302020204" pitchFamily="66" charset="0"/>
              <a:sym typeface="Wingdings" panose="05000000000000000000" pitchFamily="2" charset="2"/>
            </a:endParaRPr>
          </a:p>
          <a:p>
            <a:pPr algn="ctr"/>
            <a:r>
              <a:rPr lang="en-GB" sz="2400" b="1" dirty="0">
                <a:solidFill>
                  <a:srgbClr val="0070C0"/>
                </a:solidFill>
                <a:latin typeface="Lucida Handwriting" panose="03010101010101010101" pitchFamily="66" charset="0"/>
              </a:rPr>
              <a:t>Miss Taggart                                10.05.2024</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0166" y="875173"/>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412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132764" y="1011236"/>
            <a:ext cx="10009070" cy="5262979"/>
          </a:xfrm>
          <a:prstGeom prst="rect">
            <a:avLst/>
          </a:prstGeom>
          <a:noFill/>
        </p:spPr>
        <p:txBody>
          <a:bodyPr wrap="square" rtlCol="0">
            <a:spAutoFit/>
          </a:bodyPr>
          <a:lstStyle/>
          <a:p>
            <a:pPr algn="ctr"/>
            <a:r>
              <a:rPr lang="en-GB" sz="6600" dirty="0">
                <a:latin typeface="Comic Sans MS" panose="030F0702030302020204" pitchFamily="66" charset="0"/>
              </a:rPr>
              <a:t>Pine</a:t>
            </a:r>
            <a:endParaRPr lang="en-GB" sz="6600" dirty="0">
              <a:solidFill>
                <a:schemeClr val="bg2">
                  <a:lumMod val="10000"/>
                </a:schemeClr>
              </a:solidFill>
              <a:latin typeface="Comic Sans MS" panose="030F0702030302020204" pitchFamily="66" charset="0"/>
              <a:sym typeface="Wingdings" panose="05000000000000000000" pitchFamily="2" charset="2"/>
            </a:endParaRPr>
          </a:p>
          <a:p>
            <a:pPr algn="ctr"/>
            <a:endParaRPr lang="en-GB" sz="2400" dirty="0">
              <a:solidFill>
                <a:schemeClr val="bg2">
                  <a:lumMod val="10000"/>
                </a:schemeClr>
              </a:solidFill>
              <a:latin typeface="Comic Sans MS" panose="030F0702030302020204" pitchFamily="66" charset="0"/>
              <a:sym typeface="Wingdings" panose="05000000000000000000" pitchFamily="2" charset="2"/>
            </a:endParaRPr>
          </a:p>
          <a:p>
            <a:pPr algn="ctr"/>
            <a:r>
              <a:rPr lang="en-GB" sz="5400" dirty="0">
                <a:solidFill>
                  <a:srgbClr val="CC0099"/>
                </a:solidFill>
                <a:latin typeface="Comic Sans MS" panose="030F0702030302020204" pitchFamily="66" charset="0"/>
              </a:rPr>
              <a:t>Finley P.</a:t>
            </a:r>
          </a:p>
          <a:p>
            <a:pPr algn="ctr"/>
            <a:endParaRPr lang="en-GB" sz="3200" dirty="0">
              <a:latin typeface="Comic Sans MS" panose="030F0702030302020204" pitchFamily="66" charset="0"/>
            </a:endParaRPr>
          </a:p>
          <a:p>
            <a:pPr algn="ctr"/>
            <a:r>
              <a:rPr lang="en-GB" sz="2800" dirty="0">
                <a:latin typeface="Comic Sans MS" panose="030F0702030302020204" pitchFamily="66" charset="0"/>
              </a:rPr>
              <a:t>For working incredibly hard to become more independent with his work. Finley is trying to listen carefully to instructions and have a go before asking for help – keep it up!</a:t>
            </a:r>
            <a:endParaRPr lang="en-GB" sz="3200" dirty="0">
              <a:latin typeface="Comic Sans MS" panose="030F0702030302020204" pitchFamily="66" charset="0"/>
            </a:endParaRPr>
          </a:p>
          <a:p>
            <a:pPr algn="ctr"/>
            <a:r>
              <a:rPr lang="en-GB" sz="2400" b="1" dirty="0">
                <a:solidFill>
                  <a:srgbClr val="0070C0"/>
                </a:solidFill>
                <a:latin typeface="Lucida Handwriting" panose="03010101010101010101" pitchFamily="66" charset="0"/>
              </a:rPr>
              <a:t>Miss Shipley						10.05.2024</a:t>
            </a:r>
          </a:p>
          <a:p>
            <a:pPr algn="ctr"/>
            <a:endParaRPr lang="en-GB" sz="2400" dirty="0">
              <a:latin typeface="Comic Sans MS" panose="030F0702030302020204" pitchFamily="66" charset="0"/>
            </a:endParaRPr>
          </a:p>
        </p:txBody>
      </p:sp>
    </p:spTree>
    <p:extLst>
      <p:ext uri="{BB962C8B-B14F-4D97-AF65-F5344CB8AC3E}">
        <p14:creationId xmlns:p14="http://schemas.microsoft.com/office/powerpoint/2010/main" val="1253231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223749" y="824196"/>
            <a:ext cx="9744502" cy="4555093"/>
          </a:xfrm>
          <a:prstGeom prst="rect">
            <a:avLst/>
          </a:prstGeom>
          <a:noFill/>
        </p:spPr>
        <p:txBody>
          <a:bodyPr wrap="square" rtlCol="0">
            <a:spAutoFit/>
          </a:bodyPr>
          <a:lstStyle/>
          <a:p>
            <a:pPr algn="ctr"/>
            <a:r>
              <a:rPr lang="en-GB" sz="6600" dirty="0">
                <a:latin typeface="Comic Sans MS" panose="030F0702030302020204" pitchFamily="66" charset="0"/>
              </a:rPr>
              <a:t>Spruce</a:t>
            </a:r>
          </a:p>
          <a:p>
            <a:pPr algn="ctr"/>
            <a:endParaRPr lang="en-GB" sz="2400" b="1" dirty="0">
              <a:solidFill>
                <a:srgbClr val="0070C0"/>
              </a:solidFill>
              <a:latin typeface="Lucida Handwriting" panose="03010101010101010101" pitchFamily="66" charset="0"/>
            </a:endParaRPr>
          </a:p>
          <a:p>
            <a:pPr algn="ctr"/>
            <a:r>
              <a:rPr lang="en-GB" sz="4400" b="1" dirty="0">
                <a:solidFill>
                  <a:srgbClr val="FF0066"/>
                </a:solidFill>
                <a:latin typeface="Lucida Handwriting" panose="03010101010101010101" pitchFamily="66" charset="0"/>
              </a:rPr>
              <a:t>Ella-Rose</a:t>
            </a:r>
          </a:p>
          <a:p>
            <a:pPr algn="ctr"/>
            <a:r>
              <a:rPr lang="en-GB" sz="3600" dirty="0">
                <a:latin typeface="Calibri" panose="020F0502020204030204" pitchFamily="34" charset="0"/>
                <a:cs typeface="Calibri" panose="020F0502020204030204" pitchFamily="34" charset="0"/>
              </a:rPr>
              <a:t>For choosing a healthy lunchbox in PSHE, giving reasons why you chose each item and understanding healthy food choices.</a:t>
            </a:r>
          </a:p>
          <a:p>
            <a:pPr algn="ctr"/>
            <a:r>
              <a:rPr lang="en-GB" sz="2400" b="1" dirty="0">
                <a:solidFill>
                  <a:srgbClr val="0070C0"/>
                </a:solidFill>
                <a:latin typeface="Lucida Handwriting" panose="03010101010101010101" pitchFamily="66" charset="0"/>
              </a:rPr>
              <a:t> </a:t>
            </a:r>
          </a:p>
          <a:p>
            <a:pPr algn="ctr"/>
            <a:r>
              <a:rPr lang="en-GB" sz="2400" b="1" dirty="0">
                <a:solidFill>
                  <a:srgbClr val="0070C0"/>
                </a:solidFill>
                <a:latin typeface="Lucida Handwriting" panose="03010101010101010101" pitchFamily="66" charset="0"/>
              </a:rPr>
              <a:t>Miss Lincoln                     			10.05.2024</a:t>
            </a: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94764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4161</TotalTime>
  <Words>436</Words>
  <Application>Microsoft Office PowerPoint</Application>
  <PresentationFormat>Widescreen</PresentationFormat>
  <Paragraphs>134</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Calibri Light</vt:lpstr>
      <vt:lpstr>Comic Sans MS</vt:lpstr>
      <vt:lpstr>Lucida Handwriting</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Woodlands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Maiden</dc:creator>
  <cp:lastModifiedBy>Bobbi Taggart</cp:lastModifiedBy>
  <cp:revision>842</cp:revision>
  <cp:lastPrinted>2024-05-10T07:14:14Z</cp:lastPrinted>
  <dcterms:created xsi:type="dcterms:W3CDTF">2020-05-30T07:30:34Z</dcterms:created>
  <dcterms:modified xsi:type="dcterms:W3CDTF">2024-05-10T07:14:30Z</dcterms:modified>
</cp:coreProperties>
</file>