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88"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9" r:id="rId29"/>
    <p:sldId id="290" r:id="rId30"/>
    <p:sldId id="283" r:id="rId31"/>
    <p:sldId id="284" r:id="rId32"/>
    <p:sldId id="285" r:id="rId33"/>
    <p:sldId id="286" r:id="rId34"/>
    <p:sldId id="287"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49" d="100"/>
          <a:sy n="49" d="100"/>
        </p:scale>
        <p:origin x="72"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2480-7885-47BA-9788-10806F92A7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0296A7-3B69-49E5-A3F8-ECA08A86F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83E26C-7700-4562-9CBD-90901AB7C88B}"/>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5" name="Footer Placeholder 4">
            <a:extLst>
              <a:ext uri="{FF2B5EF4-FFF2-40B4-BE49-F238E27FC236}">
                <a16:creationId xmlns:a16="http://schemas.microsoft.com/office/drawing/2014/main" id="{D2CD5883-D86C-4BD1-B8DB-CBFF08F487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279FE-3C3C-4242-9A65-4AD06F5B831B}"/>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385716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B67D-5C1E-4559-987C-484D2EF28D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68BA9-659D-49C3-91DE-D6E640EFAC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B8AA13-EDA8-48DF-A758-BF520CA711AF}"/>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5" name="Footer Placeholder 4">
            <a:extLst>
              <a:ext uri="{FF2B5EF4-FFF2-40B4-BE49-F238E27FC236}">
                <a16:creationId xmlns:a16="http://schemas.microsoft.com/office/drawing/2014/main" id="{48BE048D-6D19-4251-AFDD-8F97BF0EF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FFC728-535E-46EA-A904-3592342DE141}"/>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412073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1E4E1-7190-4FCE-AE34-C7A5F73598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C82225-910C-430E-AEF2-419B0C3092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03430-20E4-493C-9A58-5D132546A36F}"/>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5" name="Footer Placeholder 4">
            <a:extLst>
              <a:ext uri="{FF2B5EF4-FFF2-40B4-BE49-F238E27FC236}">
                <a16:creationId xmlns:a16="http://schemas.microsoft.com/office/drawing/2014/main" id="{5C3A63F8-AA44-46F5-8428-D4FB5348A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3FE5D-6058-477D-9658-E915337C782A}"/>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158674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B369-7F7D-432C-B433-1F15C919B0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A70D02-9099-4962-B26F-7A3D45A229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94E21-AD7F-4D49-A3B5-824DA9D6D9F7}"/>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5" name="Footer Placeholder 4">
            <a:extLst>
              <a:ext uri="{FF2B5EF4-FFF2-40B4-BE49-F238E27FC236}">
                <a16:creationId xmlns:a16="http://schemas.microsoft.com/office/drawing/2014/main" id="{A43E42F1-5A59-4691-8668-E8337A3DFC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46CF2A-8F05-46C0-B091-6598354301E7}"/>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136028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8BCC-BAE3-4372-AB14-F22FC7364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CA6C13-EDF3-41B3-8CF6-3FB4273D8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B84716-344A-4E18-B0DD-897409346AE0}"/>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5" name="Footer Placeholder 4">
            <a:extLst>
              <a:ext uri="{FF2B5EF4-FFF2-40B4-BE49-F238E27FC236}">
                <a16:creationId xmlns:a16="http://schemas.microsoft.com/office/drawing/2014/main" id="{C9F376EE-9BEF-409B-B0B8-A6F1A211B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8F073-0B1D-4491-A880-486ACF2DD146}"/>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252078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55A9-5878-4870-957E-984C5CE08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8A57E0-4C52-4DEC-BA49-ED30F600B8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B5037C-6A52-4C12-8AAE-2C6213DB77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070AD0-3248-4AAB-87C7-9DEDD4530C39}"/>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6" name="Footer Placeholder 5">
            <a:extLst>
              <a:ext uri="{FF2B5EF4-FFF2-40B4-BE49-F238E27FC236}">
                <a16:creationId xmlns:a16="http://schemas.microsoft.com/office/drawing/2014/main" id="{3970C702-F3E0-4356-9325-4BEA8EDD60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5C1B4B-A478-4546-9A6F-50F801510308}"/>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21229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27A4-CD5C-4601-AA31-0FE720DEB1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FDEF48-FB60-4A1F-A345-3A4F14D58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879DF5-FF49-45F2-A275-3190D2AC00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8EB12-92AA-4058-9B38-FE05E18C7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8363FC-2C6C-4C66-B72A-B4845B9D69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09025E-5926-4484-A180-88A028E61D85}"/>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8" name="Footer Placeholder 7">
            <a:extLst>
              <a:ext uri="{FF2B5EF4-FFF2-40B4-BE49-F238E27FC236}">
                <a16:creationId xmlns:a16="http://schemas.microsoft.com/office/drawing/2014/main" id="{CC04815D-674A-4F3B-BEA8-15702441F9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29A1F6-117D-426A-A3C2-F42AA7A87824}"/>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379971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47AE-7796-48BA-9E60-2BE6C8E3B4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D56DA2-7F27-456F-886A-43B402E24682}"/>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4" name="Footer Placeholder 3">
            <a:extLst>
              <a:ext uri="{FF2B5EF4-FFF2-40B4-BE49-F238E27FC236}">
                <a16:creationId xmlns:a16="http://schemas.microsoft.com/office/drawing/2014/main" id="{7E311471-E447-432C-8514-71B0A95BDB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3548E7-4805-4C09-9BEF-883794031CE5}"/>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267382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88782-004B-4921-881C-019552913A64}"/>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3" name="Footer Placeholder 2">
            <a:extLst>
              <a:ext uri="{FF2B5EF4-FFF2-40B4-BE49-F238E27FC236}">
                <a16:creationId xmlns:a16="http://schemas.microsoft.com/office/drawing/2014/main" id="{44C7BCBA-F8F9-449A-AEA8-5202011ABC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6C6FEE-E89F-4E4B-BAFA-D8584AAACB3E}"/>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282738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F2EC-AA59-4CCD-A331-27DC13632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AD2F2C-F6DB-4C71-9017-E6901C56C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C559F9-F3F7-4EF7-94D7-EB3C10A09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173183-4575-4A6B-AA2A-660AD14FE013}"/>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6" name="Footer Placeholder 5">
            <a:extLst>
              <a:ext uri="{FF2B5EF4-FFF2-40B4-BE49-F238E27FC236}">
                <a16:creationId xmlns:a16="http://schemas.microsoft.com/office/drawing/2014/main" id="{AFC8A033-E4B8-4013-B845-827287AD16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0385CC-CA6E-4740-9C03-64495A81F2CA}"/>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144125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0308-7833-4BB8-9A89-E476C120D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C27CF4-CD20-48DA-8A4C-6B5ACD093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2FA8A9-CC21-4909-AF02-C6B582F62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D4D31B-45A5-48F9-8E7B-0096449168B3}"/>
              </a:ext>
            </a:extLst>
          </p:cNvPr>
          <p:cNvSpPr>
            <a:spLocks noGrp="1"/>
          </p:cNvSpPr>
          <p:nvPr>
            <p:ph type="dt" sz="half" idx="10"/>
          </p:nvPr>
        </p:nvSpPr>
        <p:spPr/>
        <p:txBody>
          <a:bodyPr/>
          <a:lstStyle/>
          <a:p>
            <a:fld id="{4D93C026-CE1F-4E12-A213-B0104F68EAC1}" type="datetimeFigureOut">
              <a:rPr lang="en-GB" smtClean="0"/>
              <a:t>01/10/2025</a:t>
            </a:fld>
            <a:endParaRPr lang="en-GB"/>
          </a:p>
        </p:txBody>
      </p:sp>
      <p:sp>
        <p:nvSpPr>
          <p:cNvPr id="6" name="Footer Placeholder 5">
            <a:extLst>
              <a:ext uri="{FF2B5EF4-FFF2-40B4-BE49-F238E27FC236}">
                <a16:creationId xmlns:a16="http://schemas.microsoft.com/office/drawing/2014/main" id="{1A13985C-C451-4D84-8518-05C885DA9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799BF3-273E-4DCB-A7D5-572D171ACF4E}"/>
              </a:ext>
            </a:extLst>
          </p:cNvPr>
          <p:cNvSpPr>
            <a:spLocks noGrp="1"/>
          </p:cNvSpPr>
          <p:nvPr>
            <p:ph type="sldNum" sz="quarter" idx="12"/>
          </p:nvPr>
        </p:nvSpPr>
        <p:spPr/>
        <p:txBody>
          <a:bodyPr/>
          <a:lstStyle/>
          <a:p>
            <a:fld id="{88DB5563-FEF7-4CDC-B4B2-EC51A8EAC354}" type="slidenum">
              <a:rPr lang="en-GB" smtClean="0"/>
              <a:t>‹#›</a:t>
            </a:fld>
            <a:endParaRPr lang="en-GB"/>
          </a:p>
        </p:txBody>
      </p:sp>
    </p:spTree>
    <p:extLst>
      <p:ext uri="{BB962C8B-B14F-4D97-AF65-F5344CB8AC3E}">
        <p14:creationId xmlns:p14="http://schemas.microsoft.com/office/powerpoint/2010/main" val="128181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1F3AD-A6FB-47E4-8622-FDCE37746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7C147C-B03D-4EB6-ABF5-E47107929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834B79-0AFC-4E8C-A039-7E4876158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3C026-CE1F-4E12-A213-B0104F68EAC1}" type="datetimeFigureOut">
              <a:rPr lang="en-GB" smtClean="0"/>
              <a:t>01/10/2025</a:t>
            </a:fld>
            <a:endParaRPr lang="en-GB"/>
          </a:p>
        </p:txBody>
      </p:sp>
      <p:sp>
        <p:nvSpPr>
          <p:cNvPr id="5" name="Footer Placeholder 4">
            <a:extLst>
              <a:ext uri="{FF2B5EF4-FFF2-40B4-BE49-F238E27FC236}">
                <a16:creationId xmlns:a16="http://schemas.microsoft.com/office/drawing/2014/main" id="{43F3CCC5-7573-40A5-AD55-DB9295EAC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45116B-5118-427E-8D73-FA0923B7C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B5563-FEF7-4CDC-B4B2-EC51A8EAC354}" type="slidenum">
              <a:rPr lang="en-GB" smtClean="0"/>
              <a:t>‹#›</a:t>
            </a:fld>
            <a:endParaRPr lang="en-GB"/>
          </a:p>
        </p:txBody>
      </p:sp>
    </p:spTree>
    <p:extLst>
      <p:ext uri="{BB962C8B-B14F-4D97-AF65-F5344CB8AC3E}">
        <p14:creationId xmlns:p14="http://schemas.microsoft.com/office/powerpoint/2010/main" val="117214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93012-F47F-4219-937A-B1FCFCD24D9D}"/>
              </a:ext>
            </a:extLst>
          </p:cNvPr>
          <p:cNvSpPr txBox="1"/>
          <p:nvPr/>
        </p:nvSpPr>
        <p:spPr>
          <a:xfrm>
            <a:off x="295213" y="3571540"/>
            <a:ext cx="11601574" cy="1938992"/>
          </a:xfrm>
          <a:prstGeom prst="rect">
            <a:avLst/>
          </a:prstGeom>
          <a:solidFill>
            <a:srgbClr val="FF0000"/>
          </a:solidFill>
        </p:spPr>
        <p:txBody>
          <a:bodyPr wrap="none" rtlCol="0">
            <a:spAutoFit/>
          </a:bodyPr>
          <a:lstStyle/>
          <a:p>
            <a:pPr algn="ctr"/>
            <a:r>
              <a:rPr lang="en-GB" sz="6000" dirty="0">
                <a:solidFill>
                  <a:schemeClr val="bg1"/>
                </a:solidFill>
              </a:rPr>
              <a:t>Year 6 SATs presentation for families </a:t>
            </a:r>
          </a:p>
          <a:p>
            <a:pPr algn="ctr"/>
            <a:r>
              <a:rPr lang="en-GB" sz="6000" dirty="0">
                <a:solidFill>
                  <a:schemeClr val="bg1"/>
                </a:solidFill>
              </a:rPr>
              <a:t>2025/26</a:t>
            </a:r>
          </a:p>
        </p:txBody>
      </p:sp>
      <p:pic>
        <p:nvPicPr>
          <p:cNvPr id="3" name="Picture 2">
            <a:extLst>
              <a:ext uri="{FF2B5EF4-FFF2-40B4-BE49-F238E27FC236}">
                <a16:creationId xmlns:a16="http://schemas.microsoft.com/office/drawing/2014/main" id="{582712DB-81A7-4243-B78B-E18642DFE2C7}"/>
              </a:ext>
            </a:extLst>
          </p:cNvPr>
          <p:cNvPicPr>
            <a:picLocks noChangeAspect="1"/>
          </p:cNvPicPr>
          <p:nvPr/>
        </p:nvPicPr>
        <p:blipFill>
          <a:blip r:embed="rId2"/>
          <a:stretch>
            <a:fillRect/>
          </a:stretch>
        </p:blipFill>
        <p:spPr>
          <a:xfrm>
            <a:off x="4439715" y="228703"/>
            <a:ext cx="3312570" cy="3057757"/>
          </a:xfrm>
          <a:prstGeom prst="rect">
            <a:avLst/>
          </a:prstGeom>
        </p:spPr>
      </p:pic>
    </p:spTree>
    <p:extLst>
      <p:ext uri="{BB962C8B-B14F-4D97-AF65-F5344CB8AC3E}">
        <p14:creationId xmlns:p14="http://schemas.microsoft.com/office/powerpoint/2010/main" val="395611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Image 17">
            <a:extLst>
              <a:ext uri="{FF2B5EF4-FFF2-40B4-BE49-F238E27FC236}">
                <a16:creationId xmlns:a16="http://schemas.microsoft.com/office/drawing/2014/main" id="{C61A2FD7-B319-417C-975C-F14D417A9DB7}"/>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629" y="0"/>
            <a:ext cx="1232262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7631D9A-EE6F-4DBF-B887-488015846531}"/>
              </a:ext>
            </a:extLst>
          </p:cNvPr>
          <p:cNvGrpSpPr>
            <a:grpSpLocks/>
          </p:cNvGrpSpPr>
          <p:nvPr/>
        </p:nvGrpSpPr>
        <p:grpSpPr>
          <a:xfrm>
            <a:off x="278946" y="1360715"/>
            <a:ext cx="11259911" cy="5497285"/>
            <a:chOff x="0" y="0"/>
            <a:chExt cx="8701405" cy="3719829"/>
          </a:xfrm>
        </p:grpSpPr>
        <p:pic>
          <p:nvPicPr>
            <p:cNvPr id="4" name="Image 19">
              <a:extLst>
                <a:ext uri="{FF2B5EF4-FFF2-40B4-BE49-F238E27FC236}">
                  <a16:creationId xmlns:a16="http://schemas.microsoft.com/office/drawing/2014/main" id="{3F603224-8559-4EE6-8D85-FFE06739BB2E}"/>
                </a:ext>
              </a:extLst>
            </p:cNvPr>
            <p:cNvPicPr/>
            <p:nvPr/>
          </p:nvPicPr>
          <p:blipFill>
            <a:blip r:embed="rId3" cstate="print"/>
            <a:stretch>
              <a:fillRect/>
            </a:stretch>
          </p:blipFill>
          <p:spPr>
            <a:xfrm>
              <a:off x="2533650" y="1847913"/>
              <a:ext cx="4167251" cy="1871726"/>
            </a:xfrm>
            <a:prstGeom prst="rect">
              <a:avLst/>
            </a:prstGeom>
          </p:spPr>
        </p:pic>
        <p:pic>
          <p:nvPicPr>
            <p:cNvPr id="5" name="Image 20">
              <a:extLst>
                <a:ext uri="{FF2B5EF4-FFF2-40B4-BE49-F238E27FC236}">
                  <a16:creationId xmlns:a16="http://schemas.microsoft.com/office/drawing/2014/main" id="{C23B744A-B0CA-49E5-B982-CD330A1EA26B}"/>
                </a:ext>
              </a:extLst>
            </p:cNvPr>
            <p:cNvPicPr/>
            <p:nvPr/>
          </p:nvPicPr>
          <p:blipFill>
            <a:blip r:embed="rId4" cstate="print"/>
            <a:stretch>
              <a:fillRect/>
            </a:stretch>
          </p:blipFill>
          <p:spPr>
            <a:xfrm>
              <a:off x="2571750" y="1886076"/>
              <a:ext cx="4038600" cy="1743075"/>
            </a:xfrm>
            <a:prstGeom prst="rect">
              <a:avLst/>
            </a:prstGeom>
          </p:spPr>
        </p:pic>
        <p:pic>
          <p:nvPicPr>
            <p:cNvPr id="6" name="Image 21">
              <a:extLst>
                <a:ext uri="{FF2B5EF4-FFF2-40B4-BE49-F238E27FC236}">
                  <a16:creationId xmlns:a16="http://schemas.microsoft.com/office/drawing/2014/main" id="{F23BEDF8-6B61-497E-B85D-625C832FC3A5}"/>
                </a:ext>
              </a:extLst>
            </p:cNvPr>
            <p:cNvPicPr/>
            <p:nvPr/>
          </p:nvPicPr>
          <p:blipFill>
            <a:blip r:embed="rId5" cstate="print"/>
            <a:stretch>
              <a:fillRect/>
            </a:stretch>
          </p:blipFill>
          <p:spPr>
            <a:xfrm>
              <a:off x="0" y="0"/>
              <a:ext cx="4157726" cy="1871726"/>
            </a:xfrm>
            <a:prstGeom prst="rect">
              <a:avLst/>
            </a:prstGeom>
          </p:spPr>
        </p:pic>
        <p:pic>
          <p:nvPicPr>
            <p:cNvPr id="7" name="Image 22">
              <a:extLst>
                <a:ext uri="{FF2B5EF4-FFF2-40B4-BE49-F238E27FC236}">
                  <a16:creationId xmlns:a16="http://schemas.microsoft.com/office/drawing/2014/main" id="{6366BB1C-6453-4779-91A6-156F01BC6375}"/>
                </a:ext>
              </a:extLst>
            </p:cNvPr>
            <p:cNvPicPr/>
            <p:nvPr/>
          </p:nvPicPr>
          <p:blipFill>
            <a:blip r:embed="rId6" cstate="print"/>
            <a:stretch>
              <a:fillRect/>
            </a:stretch>
          </p:blipFill>
          <p:spPr>
            <a:xfrm>
              <a:off x="38100" y="38226"/>
              <a:ext cx="4029075" cy="1743075"/>
            </a:xfrm>
            <a:prstGeom prst="rect">
              <a:avLst/>
            </a:prstGeom>
          </p:spPr>
        </p:pic>
        <p:pic>
          <p:nvPicPr>
            <p:cNvPr id="8" name="Image 23">
              <a:extLst>
                <a:ext uri="{FF2B5EF4-FFF2-40B4-BE49-F238E27FC236}">
                  <a16:creationId xmlns:a16="http://schemas.microsoft.com/office/drawing/2014/main" id="{1F984B62-26CE-430C-A35D-7BF58C430EAE}"/>
                </a:ext>
              </a:extLst>
            </p:cNvPr>
            <p:cNvPicPr/>
            <p:nvPr/>
          </p:nvPicPr>
          <p:blipFill>
            <a:blip r:embed="rId7" cstate="print"/>
            <a:stretch>
              <a:fillRect/>
            </a:stretch>
          </p:blipFill>
          <p:spPr>
            <a:xfrm>
              <a:off x="4210050" y="523938"/>
              <a:ext cx="4491101" cy="823912"/>
            </a:xfrm>
            <a:prstGeom prst="rect">
              <a:avLst/>
            </a:prstGeom>
          </p:spPr>
        </p:pic>
        <p:pic>
          <p:nvPicPr>
            <p:cNvPr id="9" name="Image 24">
              <a:extLst>
                <a:ext uri="{FF2B5EF4-FFF2-40B4-BE49-F238E27FC236}">
                  <a16:creationId xmlns:a16="http://schemas.microsoft.com/office/drawing/2014/main" id="{946DEBBA-6C38-46F3-8B6A-175C991E30C5}"/>
                </a:ext>
              </a:extLst>
            </p:cNvPr>
            <p:cNvPicPr/>
            <p:nvPr/>
          </p:nvPicPr>
          <p:blipFill>
            <a:blip r:embed="rId8" cstate="print"/>
            <a:stretch>
              <a:fillRect/>
            </a:stretch>
          </p:blipFill>
          <p:spPr>
            <a:xfrm>
              <a:off x="4248150" y="562101"/>
              <a:ext cx="4362450" cy="695325"/>
            </a:xfrm>
            <a:prstGeom prst="rect">
              <a:avLst/>
            </a:prstGeom>
          </p:spPr>
        </p:pic>
      </p:grpSp>
      <p:sp>
        <p:nvSpPr>
          <p:cNvPr id="2" name="Rectangle 9">
            <a:extLst>
              <a:ext uri="{FF2B5EF4-FFF2-40B4-BE49-F238E27FC236}">
                <a16:creationId xmlns:a16="http://schemas.microsoft.com/office/drawing/2014/main" id="{4313DC01-4196-4495-BDB3-6E3EC6BC9ED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Rectangle 10">
            <a:extLst>
              <a:ext uri="{FF2B5EF4-FFF2-40B4-BE49-F238E27FC236}">
                <a16:creationId xmlns:a16="http://schemas.microsoft.com/office/drawing/2014/main" id="{E872BD9A-2F3D-45B0-8F6F-939DCA00229F}"/>
              </a:ext>
            </a:extLst>
          </p:cNvPr>
          <p:cNvSpPr>
            <a:spLocks noChangeArrowheads="1"/>
          </p:cNvSpPr>
          <p:nvPr/>
        </p:nvSpPr>
        <p:spPr bwMode="auto">
          <a:xfrm>
            <a:off x="1477963" y="5524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252525"/>
                </a:solidFill>
                <a:effectLst/>
                <a:latin typeface="Tahoma" panose="020B0604030504040204" pitchFamily="34" charset="0"/>
                <a:ea typeface="Verdana" panose="020B0604030504040204" pitchFamily="34" charset="0"/>
                <a:cs typeface="Tahoma" panose="020B0604030504040204" pitchFamily="34" charset="0"/>
              </a:rPr>
              <a:t>Spelling, Punctuation and Grammar: Paper 1</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Example questions:</a:t>
            </a: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6A0B3A32-B87C-47B4-9C35-81CF61AA13EE}"/>
              </a:ext>
            </a:extLst>
          </p:cNvPr>
          <p:cNvSpPr>
            <a:spLocks noChangeArrowheads="1"/>
          </p:cNvSpPr>
          <p:nvPr/>
        </p:nvSpPr>
        <p:spPr bwMode="auto">
          <a:xfrm rot="10800000" flipV="1">
            <a:off x="7616691" y="3373819"/>
            <a:ext cx="45974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30938" algn="l"/>
              </a:tabLst>
              <a:defRPr>
                <a:solidFill>
                  <a:schemeClr val="tx1"/>
                </a:solidFill>
                <a:latin typeface="Arial" panose="020B0604020202020204" pitchFamily="34" charset="0"/>
              </a:defRPr>
            </a:lvl1pPr>
            <a:lvl2pPr eaLnBrk="0" fontAlgn="base" hangingPunct="0">
              <a:spcBef>
                <a:spcPct val="0"/>
              </a:spcBef>
              <a:spcAft>
                <a:spcPct val="0"/>
              </a:spcAft>
              <a:tabLst>
                <a:tab pos="6230938" algn="l"/>
              </a:tabLst>
              <a:defRPr>
                <a:solidFill>
                  <a:schemeClr val="tx1"/>
                </a:solidFill>
                <a:latin typeface="Arial" panose="020B0604020202020204" pitchFamily="34" charset="0"/>
              </a:defRPr>
            </a:lvl2pPr>
            <a:lvl3pPr eaLnBrk="0" fontAlgn="base" hangingPunct="0">
              <a:spcBef>
                <a:spcPct val="0"/>
              </a:spcBef>
              <a:spcAft>
                <a:spcPct val="0"/>
              </a:spcAft>
              <a:tabLst>
                <a:tab pos="6230938" algn="l"/>
              </a:tabLst>
              <a:defRPr>
                <a:solidFill>
                  <a:schemeClr val="tx1"/>
                </a:solidFill>
                <a:latin typeface="Arial" panose="020B0604020202020204" pitchFamily="34" charset="0"/>
              </a:defRPr>
            </a:lvl3pPr>
            <a:lvl4pPr eaLnBrk="0" fontAlgn="base" hangingPunct="0">
              <a:spcBef>
                <a:spcPct val="0"/>
              </a:spcBef>
              <a:spcAft>
                <a:spcPct val="0"/>
              </a:spcAft>
              <a:tabLst>
                <a:tab pos="6230938" algn="l"/>
              </a:tabLst>
              <a:defRPr>
                <a:solidFill>
                  <a:schemeClr val="tx1"/>
                </a:solidFill>
                <a:latin typeface="Arial" panose="020B0604020202020204" pitchFamily="34" charset="0"/>
              </a:defRPr>
            </a:lvl4pPr>
            <a:lvl5pPr eaLnBrk="0" fontAlgn="base" hangingPunct="0">
              <a:spcBef>
                <a:spcPct val="0"/>
              </a:spcBef>
              <a:spcAft>
                <a:spcPct val="0"/>
              </a:spcAft>
              <a:tabLst>
                <a:tab pos="6230938" algn="l"/>
              </a:tabLst>
              <a:defRPr>
                <a:solidFill>
                  <a:schemeClr val="tx1"/>
                </a:solidFill>
                <a:latin typeface="Arial" panose="020B0604020202020204" pitchFamily="34" charset="0"/>
              </a:defRPr>
            </a:lvl5pPr>
            <a:lvl6pPr eaLnBrk="0" fontAlgn="base" hangingPunct="0">
              <a:spcBef>
                <a:spcPct val="0"/>
              </a:spcBef>
              <a:spcAft>
                <a:spcPct val="0"/>
              </a:spcAft>
              <a:tabLst>
                <a:tab pos="6230938" algn="l"/>
              </a:tabLst>
              <a:defRPr>
                <a:solidFill>
                  <a:schemeClr val="tx1"/>
                </a:solidFill>
                <a:latin typeface="Arial" panose="020B0604020202020204" pitchFamily="34" charset="0"/>
              </a:defRPr>
            </a:lvl6pPr>
            <a:lvl7pPr eaLnBrk="0" fontAlgn="base" hangingPunct="0">
              <a:spcBef>
                <a:spcPct val="0"/>
              </a:spcBef>
              <a:spcAft>
                <a:spcPct val="0"/>
              </a:spcAft>
              <a:tabLst>
                <a:tab pos="6230938" algn="l"/>
              </a:tabLst>
              <a:defRPr>
                <a:solidFill>
                  <a:schemeClr val="tx1"/>
                </a:solidFill>
                <a:latin typeface="Arial" panose="020B0604020202020204" pitchFamily="34" charset="0"/>
              </a:defRPr>
            </a:lvl7pPr>
            <a:lvl8pPr eaLnBrk="0" fontAlgn="base" hangingPunct="0">
              <a:spcBef>
                <a:spcPct val="0"/>
              </a:spcBef>
              <a:spcAft>
                <a:spcPct val="0"/>
              </a:spcAft>
              <a:tabLst>
                <a:tab pos="6230938" algn="l"/>
              </a:tabLst>
              <a:defRPr>
                <a:solidFill>
                  <a:schemeClr val="tx1"/>
                </a:solidFill>
                <a:latin typeface="Arial" panose="020B0604020202020204" pitchFamily="34" charset="0"/>
              </a:defRPr>
            </a:lvl8pPr>
            <a:lvl9pPr eaLnBrk="0" fontAlgn="base" hangingPunct="0">
              <a:spcBef>
                <a:spcPct val="0"/>
              </a:spcBef>
              <a:spcAft>
                <a:spcPct val="0"/>
              </a:spcAft>
              <a:tabLst>
                <a:tab pos="62309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30938"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e.g. that, which</a:t>
            </a: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30938"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032D60D2-99D0-4D58-9AB3-48A3AC0E22F5}"/>
              </a:ext>
            </a:extLst>
          </p:cNvPr>
          <p:cNvPicPr>
            <a:picLocks noChangeAspect="1"/>
          </p:cNvPicPr>
          <p:nvPr/>
        </p:nvPicPr>
        <p:blipFill>
          <a:blip r:embed="rId9"/>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288424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Image 25">
            <a:extLst>
              <a:ext uri="{FF2B5EF4-FFF2-40B4-BE49-F238E27FC236}">
                <a16:creationId xmlns:a16="http://schemas.microsoft.com/office/drawing/2014/main" id="{9437414A-B0FB-4A3C-92D1-7CF441BC4612}"/>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76200"/>
            <a:ext cx="12344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FB1E2E9-8F41-41C0-A338-B1DE844C29A4}"/>
              </a:ext>
            </a:extLst>
          </p:cNvPr>
          <p:cNvGrpSpPr>
            <a:grpSpLocks/>
          </p:cNvGrpSpPr>
          <p:nvPr/>
        </p:nvGrpSpPr>
        <p:grpSpPr>
          <a:xfrm>
            <a:off x="361950" y="685811"/>
            <a:ext cx="11231336" cy="6010900"/>
            <a:chOff x="0" y="0"/>
            <a:chExt cx="8458200" cy="5210175"/>
          </a:xfrm>
        </p:grpSpPr>
        <p:pic>
          <p:nvPicPr>
            <p:cNvPr id="4" name="Image 27">
              <a:extLst>
                <a:ext uri="{FF2B5EF4-FFF2-40B4-BE49-F238E27FC236}">
                  <a16:creationId xmlns:a16="http://schemas.microsoft.com/office/drawing/2014/main" id="{FD0D78A5-1BCA-4EC2-AA58-BA962A9ADFF3}"/>
                </a:ext>
              </a:extLst>
            </p:cNvPr>
            <p:cNvPicPr/>
            <p:nvPr/>
          </p:nvPicPr>
          <p:blipFill>
            <a:blip r:embed="rId3" cstate="print"/>
            <a:stretch>
              <a:fillRect/>
            </a:stretch>
          </p:blipFill>
          <p:spPr>
            <a:xfrm>
              <a:off x="0" y="247650"/>
              <a:ext cx="5238750" cy="4257675"/>
            </a:xfrm>
            <a:prstGeom prst="rect">
              <a:avLst/>
            </a:prstGeom>
          </p:spPr>
        </p:pic>
        <p:pic>
          <p:nvPicPr>
            <p:cNvPr id="5" name="Image 28">
              <a:extLst>
                <a:ext uri="{FF2B5EF4-FFF2-40B4-BE49-F238E27FC236}">
                  <a16:creationId xmlns:a16="http://schemas.microsoft.com/office/drawing/2014/main" id="{3F11EE58-D5CF-411E-9764-EB2201F41A6B}"/>
                </a:ext>
              </a:extLst>
            </p:cNvPr>
            <p:cNvPicPr/>
            <p:nvPr/>
          </p:nvPicPr>
          <p:blipFill>
            <a:blip r:embed="rId4" cstate="print"/>
            <a:stretch>
              <a:fillRect/>
            </a:stretch>
          </p:blipFill>
          <p:spPr>
            <a:xfrm>
              <a:off x="5048250" y="0"/>
              <a:ext cx="3409950" cy="5210175"/>
            </a:xfrm>
            <a:prstGeom prst="rect">
              <a:avLst/>
            </a:prstGeom>
          </p:spPr>
        </p:pic>
      </p:grpSp>
      <p:sp>
        <p:nvSpPr>
          <p:cNvPr id="2" name="Rectangle 5">
            <a:extLst>
              <a:ext uri="{FF2B5EF4-FFF2-40B4-BE49-F238E27FC236}">
                <a16:creationId xmlns:a16="http://schemas.microsoft.com/office/drawing/2014/main" id="{178A0B0B-8FB6-4FC0-9515-C943395DAE1D}"/>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1951" tIns="53958" rIns="91440" bIns="0" numCol="1" anchor="ctr" anchorCtr="0" compatLnSpc="1">
            <a:prstTxWarp prst="textNoShape">
              <a:avLst/>
            </a:prstTxWarp>
            <a:spAutoFit/>
          </a:bodyPr>
          <a:lstStyle/>
          <a:p>
            <a:endParaRPr lang="en-GB" dirty="0"/>
          </a:p>
        </p:txBody>
      </p:sp>
      <p:sp>
        <p:nvSpPr>
          <p:cNvPr id="6" name="Rectangle 6">
            <a:extLst>
              <a:ext uri="{FF2B5EF4-FFF2-40B4-BE49-F238E27FC236}">
                <a16:creationId xmlns:a16="http://schemas.microsoft.com/office/drawing/2014/main" id="{191358C5-61AD-4F0A-8606-67965CBF8A8B}"/>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latin typeface="Tahoma" panose="020B0604030504040204" pitchFamily="34" charset="0"/>
                <a:ea typeface="Arial" panose="020B0604020202020204" pitchFamily="34" charset="0"/>
                <a:cs typeface="Tahoma" panose="020B0604030504040204" pitchFamily="34" charset="0"/>
              </a:rPr>
              <a:t>Spelling, Punctuation and Grammar: Paper 2</a:t>
            </a:r>
            <a:endParaRPr kumimoji="0" lang="en-US" altLang="en-US" sz="2400" b="1" i="0" u="sng" strike="noStrike" cap="none" normalizeH="0" baseline="0" dirty="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E547E87E-AE37-4622-A7C8-F142576252F2}"/>
              </a:ext>
            </a:extLst>
          </p:cNvPr>
          <p:cNvSpPr>
            <a:spLocks noChangeArrowheads="1"/>
          </p:cNvSpPr>
          <p:nvPr/>
        </p:nvSpPr>
        <p:spPr bwMode="auto">
          <a:xfrm>
            <a:off x="152400" y="2710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8E31DF68-59BA-446F-8D53-5BBADE4AD644}"/>
              </a:ext>
            </a:extLst>
          </p:cNvPr>
          <p:cNvPicPr>
            <a:picLocks noChangeAspect="1"/>
          </p:cNvPicPr>
          <p:nvPr/>
        </p:nvPicPr>
        <p:blipFill>
          <a:blip r:embed="rId5"/>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18954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4ECF5B4-100D-414B-B2D9-BCFE4722709B}"/>
              </a:ext>
            </a:extLst>
          </p:cNvPr>
          <p:cNvGraphicFramePr>
            <a:graphicFrameLocks noGrp="1"/>
          </p:cNvGraphicFramePr>
          <p:nvPr/>
        </p:nvGraphicFramePr>
        <p:xfrm>
          <a:off x="4650105" y="2937351"/>
          <a:ext cx="2891790" cy="2127885"/>
        </p:xfrm>
        <a:graphic>
          <a:graphicData uri="http://schemas.openxmlformats.org/drawingml/2006/table">
            <a:tbl>
              <a:tblPr firstRow="1" firstCol="1" lastRow="1" lastCol="1" bandRow="1" bandCol="1">
                <a:tableStyleId>{5C22544A-7EE6-4342-B048-85BDC9FD1C3A}</a:tableStyleId>
              </a:tblPr>
              <a:tblGrid>
                <a:gridCol w="1003935">
                  <a:extLst>
                    <a:ext uri="{9D8B030D-6E8A-4147-A177-3AD203B41FA5}">
                      <a16:colId xmlns:a16="http://schemas.microsoft.com/office/drawing/2014/main" val="471737987"/>
                    </a:ext>
                  </a:extLst>
                </a:gridCol>
                <a:gridCol w="879475">
                  <a:extLst>
                    <a:ext uri="{9D8B030D-6E8A-4147-A177-3AD203B41FA5}">
                      <a16:colId xmlns:a16="http://schemas.microsoft.com/office/drawing/2014/main" val="2429661054"/>
                    </a:ext>
                  </a:extLst>
                </a:gridCol>
                <a:gridCol w="1008380">
                  <a:extLst>
                    <a:ext uri="{9D8B030D-6E8A-4147-A177-3AD203B41FA5}">
                      <a16:colId xmlns:a16="http://schemas.microsoft.com/office/drawing/2014/main" val="2635495387"/>
                    </a:ext>
                  </a:extLst>
                </a:gridCol>
              </a:tblGrid>
              <a:tr h="1075690">
                <a:tc>
                  <a:txBody>
                    <a:bodyPr/>
                    <a:lstStyle/>
                    <a:p>
                      <a:pPr marL="98425">
                        <a:spcAft>
                          <a:spcPts val="0"/>
                        </a:spcAft>
                      </a:pPr>
                      <a:r>
                        <a:rPr lang="en-US" sz="2000" dirty="0">
                          <a:effectLst/>
                        </a:rPr>
                        <a:t> </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375"/>
                        </a:spcBef>
                        <a:spcAft>
                          <a:spcPts val="0"/>
                        </a:spcAft>
                      </a:pPr>
                      <a:r>
                        <a:rPr lang="en-US" sz="1800" spc="-25" dirty="0">
                          <a:effectLst/>
                        </a:rPr>
                        <a:t>EXS</a:t>
                      </a:r>
                      <a:endParaRPr lang="en-GB" sz="1100" dirty="0">
                        <a:effectLst/>
                      </a:endParaRPr>
                    </a:p>
                    <a:p>
                      <a:pPr marL="98425" marR="84455">
                        <a:lnSpc>
                          <a:spcPct val="105000"/>
                        </a:lnSpc>
                        <a:spcBef>
                          <a:spcPts val="110"/>
                        </a:spcBef>
                        <a:spcAft>
                          <a:spcPts val="0"/>
                        </a:spcAft>
                      </a:pPr>
                      <a:r>
                        <a:rPr lang="en-US" sz="1800" spc="-20" dirty="0">
                          <a:effectLst/>
                        </a:rPr>
                        <a:t>(raw score)</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375"/>
                        </a:spcBef>
                        <a:spcAft>
                          <a:spcPts val="0"/>
                        </a:spcAft>
                      </a:pPr>
                      <a:r>
                        <a:rPr lang="en-US" sz="1800" spc="-25" dirty="0">
                          <a:effectLst/>
                        </a:rPr>
                        <a:t>GD</a:t>
                      </a:r>
                      <a:endParaRPr lang="en-GB" sz="1100" dirty="0">
                        <a:effectLst/>
                      </a:endParaRPr>
                    </a:p>
                    <a:p>
                      <a:pPr marL="99060" marR="212725">
                        <a:lnSpc>
                          <a:spcPct val="105000"/>
                        </a:lnSpc>
                        <a:spcBef>
                          <a:spcPts val="110"/>
                        </a:spcBef>
                        <a:spcAft>
                          <a:spcPts val="0"/>
                        </a:spcAft>
                      </a:pPr>
                      <a:r>
                        <a:rPr lang="en-US" sz="1800" spc="-20" dirty="0">
                          <a:effectLst/>
                        </a:rPr>
                        <a:t>(raw score)</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983997907"/>
                  </a:ext>
                </a:extLst>
              </a:tr>
              <a:tr h="342265">
                <a:tc>
                  <a:txBody>
                    <a:bodyPr/>
                    <a:lstStyle/>
                    <a:p>
                      <a:pPr marL="97155">
                        <a:spcBef>
                          <a:spcPts val="290"/>
                        </a:spcBef>
                        <a:spcAft>
                          <a:spcPts val="0"/>
                        </a:spcAft>
                      </a:pPr>
                      <a:r>
                        <a:rPr lang="en-US" sz="1800" spc="-20" dirty="0">
                          <a:effectLst/>
                        </a:rPr>
                        <a:t>2018</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290"/>
                        </a:spcBef>
                        <a:spcAft>
                          <a:spcPts val="0"/>
                        </a:spcAft>
                      </a:pPr>
                      <a:r>
                        <a:rPr lang="en-US" sz="1800" spc="-25" dirty="0">
                          <a:effectLst/>
                        </a:rPr>
                        <a:t>28</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290"/>
                        </a:spcBef>
                        <a:spcAft>
                          <a:spcPts val="0"/>
                        </a:spcAft>
                      </a:pPr>
                      <a:r>
                        <a:rPr lang="en-US" sz="1800" spc="-25" dirty="0">
                          <a:effectLst/>
                        </a:rPr>
                        <a:t>40</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10808080"/>
                  </a:ext>
                </a:extLst>
              </a:tr>
              <a:tr h="354965">
                <a:tc>
                  <a:txBody>
                    <a:bodyPr/>
                    <a:lstStyle/>
                    <a:p>
                      <a:pPr marL="97155">
                        <a:spcBef>
                          <a:spcPts val="395"/>
                        </a:spcBef>
                        <a:spcAft>
                          <a:spcPts val="0"/>
                        </a:spcAft>
                      </a:pPr>
                      <a:r>
                        <a:rPr lang="en-US" sz="1800" spc="-20" dirty="0">
                          <a:effectLst/>
                        </a:rPr>
                        <a:t>2019</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395"/>
                        </a:spcBef>
                        <a:spcAft>
                          <a:spcPts val="0"/>
                        </a:spcAft>
                      </a:pPr>
                      <a:r>
                        <a:rPr lang="en-US" sz="1800" spc="-25" dirty="0">
                          <a:effectLst/>
                        </a:rPr>
                        <a:t>28</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395"/>
                        </a:spcBef>
                        <a:spcAft>
                          <a:spcPts val="0"/>
                        </a:spcAft>
                      </a:pPr>
                      <a:r>
                        <a:rPr lang="en-US" sz="1800" spc="-25" dirty="0">
                          <a:effectLst/>
                        </a:rPr>
                        <a:t>41</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213466170"/>
                  </a:ext>
                </a:extLst>
              </a:tr>
              <a:tr h="354965">
                <a:tc>
                  <a:txBody>
                    <a:bodyPr/>
                    <a:lstStyle/>
                    <a:p>
                      <a:pPr marL="97155">
                        <a:spcBef>
                          <a:spcPts val="395"/>
                        </a:spcBef>
                        <a:spcAft>
                          <a:spcPts val="0"/>
                        </a:spcAft>
                      </a:pPr>
                      <a:r>
                        <a:rPr lang="en-US" sz="1800" spc="-20" dirty="0">
                          <a:effectLst/>
                        </a:rPr>
                        <a:t>2022</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395"/>
                        </a:spcBef>
                        <a:spcAft>
                          <a:spcPts val="0"/>
                        </a:spcAft>
                      </a:pPr>
                      <a:r>
                        <a:rPr lang="en-US" sz="1800" spc="-25" dirty="0">
                          <a:effectLst/>
                        </a:rPr>
                        <a:t>29</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395"/>
                        </a:spcBef>
                        <a:spcAft>
                          <a:spcPts val="0"/>
                        </a:spcAft>
                      </a:pPr>
                      <a:r>
                        <a:rPr lang="en-US" sz="1800" spc="-25" dirty="0">
                          <a:effectLst/>
                        </a:rPr>
                        <a:t>41</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258844320"/>
                  </a:ext>
                </a:extLst>
              </a:tr>
            </a:tbl>
          </a:graphicData>
        </a:graphic>
      </p:graphicFrame>
      <p:pic>
        <p:nvPicPr>
          <p:cNvPr id="10243" name="Image 29">
            <a:extLst>
              <a:ext uri="{FF2B5EF4-FFF2-40B4-BE49-F238E27FC236}">
                <a16:creationId xmlns:a16="http://schemas.microsoft.com/office/drawing/2014/main" id="{B69B6AD0-776F-4E37-9EC0-071084CBC64A}"/>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4CD35DBA-489D-4048-8DD0-4C41401322C2}"/>
              </a:ext>
            </a:extLst>
          </p:cNvPr>
          <p:cNvSpPr>
            <a:spLocks noChangeArrowheads="1"/>
          </p:cNvSpPr>
          <p:nvPr/>
        </p:nvSpPr>
        <p:spPr bwMode="auto">
          <a:xfrm>
            <a:off x="4649788" y="2936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150" tIns="39675" rIns="91440" bIns="0" numCol="1" anchor="ctr" anchorCtr="0" compatLnSpc="1">
            <a:prstTxWarp prst="textNoShape">
              <a:avLst/>
            </a:prstTxWarp>
            <a:spAutoFit/>
          </a:bodyPr>
          <a:lstStyle/>
          <a:p>
            <a:endParaRPr lang="en-GB" dirty="0"/>
          </a:p>
        </p:txBody>
      </p:sp>
      <p:sp>
        <p:nvSpPr>
          <p:cNvPr id="6" name="Rectangle 5">
            <a:extLst>
              <a:ext uri="{FF2B5EF4-FFF2-40B4-BE49-F238E27FC236}">
                <a16:creationId xmlns:a16="http://schemas.microsoft.com/office/drawing/2014/main" id="{13099202-8EE2-4270-BB16-C20CE8BC8330}"/>
              </a:ext>
            </a:extLst>
          </p:cNvPr>
          <p:cNvSpPr>
            <a:spLocks noChangeArrowheads="1"/>
          </p:cNvSpPr>
          <p:nvPr/>
        </p:nvSpPr>
        <p:spPr bwMode="auto">
          <a:xfrm rot="10800000" flipV="1">
            <a:off x="2842759" y="470198"/>
            <a:ext cx="112247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Reading: Dates to be confirmed for 2026</a:t>
            </a:r>
            <a:endParaRPr kumimoji="0" lang="en-US" altLang="en-US" sz="2400" b="1" i="0" u="sng"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1B5D2A3-6786-48BC-87A5-B8B8B03A7CBC}"/>
              </a:ext>
            </a:extLst>
          </p:cNvPr>
          <p:cNvSpPr>
            <a:spLocks noChangeArrowheads="1"/>
          </p:cNvSpPr>
          <p:nvPr/>
        </p:nvSpPr>
        <p:spPr bwMode="auto">
          <a:xfrm>
            <a:off x="404359" y="2153215"/>
            <a:ext cx="116570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3150" algn="l"/>
              </a:tabLst>
              <a:defRPr>
                <a:solidFill>
                  <a:schemeClr val="tx1"/>
                </a:solidFill>
                <a:latin typeface="Arial" panose="020B0604020202020204" pitchFamily="34" charset="0"/>
              </a:defRPr>
            </a:lvl1pPr>
            <a:lvl2pPr eaLnBrk="0" fontAlgn="base" hangingPunct="0">
              <a:spcBef>
                <a:spcPct val="0"/>
              </a:spcBef>
              <a:spcAft>
                <a:spcPct val="0"/>
              </a:spcAft>
              <a:tabLst>
                <a:tab pos="1073150" algn="l"/>
              </a:tabLst>
              <a:defRPr>
                <a:solidFill>
                  <a:schemeClr val="tx1"/>
                </a:solidFill>
                <a:latin typeface="Arial" panose="020B0604020202020204" pitchFamily="34" charset="0"/>
              </a:defRPr>
            </a:lvl2pPr>
            <a:lvl3pPr eaLnBrk="0" fontAlgn="base" hangingPunct="0">
              <a:spcBef>
                <a:spcPct val="0"/>
              </a:spcBef>
              <a:spcAft>
                <a:spcPct val="0"/>
              </a:spcAft>
              <a:tabLst>
                <a:tab pos="1073150" algn="l"/>
              </a:tabLst>
              <a:defRPr>
                <a:solidFill>
                  <a:schemeClr val="tx1"/>
                </a:solidFill>
                <a:latin typeface="Arial" panose="020B0604020202020204" pitchFamily="34" charset="0"/>
              </a:defRPr>
            </a:lvl3pPr>
            <a:lvl4pPr eaLnBrk="0" fontAlgn="base" hangingPunct="0">
              <a:spcBef>
                <a:spcPct val="0"/>
              </a:spcBef>
              <a:spcAft>
                <a:spcPct val="0"/>
              </a:spcAft>
              <a:tabLst>
                <a:tab pos="1073150" algn="l"/>
              </a:tabLst>
              <a:defRPr>
                <a:solidFill>
                  <a:schemeClr val="tx1"/>
                </a:solidFill>
                <a:latin typeface="Arial" panose="020B0604020202020204" pitchFamily="34" charset="0"/>
              </a:defRPr>
            </a:lvl4pPr>
            <a:lvl5pPr eaLnBrk="0" fontAlgn="base" hangingPunct="0">
              <a:spcBef>
                <a:spcPct val="0"/>
              </a:spcBef>
              <a:spcAft>
                <a:spcPct val="0"/>
              </a:spcAft>
              <a:tabLst>
                <a:tab pos="1073150" algn="l"/>
              </a:tabLst>
              <a:defRPr>
                <a:solidFill>
                  <a:schemeClr val="tx1"/>
                </a:solidFill>
                <a:latin typeface="Arial" panose="020B0604020202020204" pitchFamily="34" charset="0"/>
              </a:defRPr>
            </a:lvl5pPr>
            <a:lvl6pPr eaLnBrk="0" fontAlgn="base" hangingPunct="0">
              <a:spcBef>
                <a:spcPct val="0"/>
              </a:spcBef>
              <a:spcAft>
                <a:spcPct val="0"/>
              </a:spcAft>
              <a:tabLst>
                <a:tab pos="1073150" algn="l"/>
              </a:tabLst>
              <a:defRPr>
                <a:solidFill>
                  <a:schemeClr val="tx1"/>
                </a:solidFill>
                <a:latin typeface="Arial" panose="020B0604020202020204" pitchFamily="34" charset="0"/>
              </a:defRPr>
            </a:lvl6pPr>
            <a:lvl7pPr eaLnBrk="0" fontAlgn="base" hangingPunct="0">
              <a:spcBef>
                <a:spcPct val="0"/>
              </a:spcBef>
              <a:spcAft>
                <a:spcPct val="0"/>
              </a:spcAft>
              <a:tabLst>
                <a:tab pos="1073150" algn="l"/>
              </a:tabLst>
              <a:defRPr>
                <a:solidFill>
                  <a:schemeClr val="tx1"/>
                </a:solidFill>
                <a:latin typeface="Arial" panose="020B0604020202020204" pitchFamily="34" charset="0"/>
              </a:defRPr>
            </a:lvl7pPr>
            <a:lvl8pPr eaLnBrk="0" fontAlgn="base" hangingPunct="0">
              <a:spcBef>
                <a:spcPct val="0"/>
              </a:spcBef>
              <a:spcAft>
                <a:spcPct val="0"/>
              </a:spcAft>
              <a:tabLst>
                <a:tab pos="1073150" algn="l"/>
              </a:tabLst>
              <a:defRPr>
                <a:solidFill>
                  <a:schemeClr val="tx1"/>
                </a:solidFill>
                <a:latin typeface="Arial" panose="020B0604020202020204" pitchFamily="34" charset="0"/>
              </a:defRPr>
            </a:lvl8pPr>
            <a:lvl9pPr eaLnBrk="0" fontAlgn="base" hangingPunct="0">
              <a:spcBef>
                <a:spcPct val="0"/>
              </a:spcBef>
              <a:spcAft>
                <a:spcPct val="0"/>
              </a:spcAft>
              <a:tabLst>
                <a:tab pos="1073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3150" algn="l"/>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reading test consists of a single test paper with three unrelated reading texts from a selection of genres. These could be any combination of </a:t>
            </a:r>
            <a:r>
              <a:rPr kumimoji="0" lang="en-US" altLang="en-US" sz="2000" b="0" i="0" u="none" strike="noStrike" cap="none" normalizeH="0" baseline="0" dirty="0">
                <a:ln>
                  <a:noFill/>
                </a:ln>
                <a:solidFill>
                  <a:srgbClr val="006FC0"/>
                </a:solidFill>
                <a:effectLst/>
                <a:latin typeface="Arial" panose="020B0604020202020204" pitchFamily="34" charset="0"/>
                <a:cs typeface="Arial" panose="020B0604020202020204" pitchFamily="34" charset="0"/>
              </a:rPr>
              <a:t>non-fiction, fiction and/ or poetry</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10731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73150"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The test is designed to measure if the children’s comprehension of age- appropriate reading material meets the national standard.</a:t>
            </a:r>
          </a:p>
          <a:p>
            <a:pPr marL="0" marR="0" lvl="0" indent="0" algn="l" defTabSz="914400" rtl="0" eaLnBrk="0" fontAlgn="base" latinLnBrk="0" hangingPunct="0">
              <a:lnSpc>
                <a:spcPct val="100000"/>
              </a:lnSpc>
              <a:spcBef>
                <a:spcPct val="0"/>
              </a:spcBef>
              <a:spcAft>
                <a:spcPct val="0"/>
              </a:spcAft>
              <a:buClrTx/>
              <a:buSzTx/>
              <a:buFontTx/>
              <a:buChar char="•"/>
              <a:tabLst>
                <a:tab pos="10731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73150"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Children are given 60 minutes in total, which includes reading the texts and answering the questions.</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73150"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 total of 50 marks are available</a:t>
            </a:r>
            <a:r>
              <a:rPr kumimoji="0" lang="en-GB" altLang="en-US" sz="1000" b="0" i="0" u="none" strike="noStrike" cap="none" normalizeH="0" baseline="0" dirty="0">
                <a:ln>
                  <a:noFill/>
                </a:ln>
                <a:solidFill>
                  <a:schemeClr val="tx1"/>
                </a:solidFill>
                <a:effectLst/>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CC8F1A0F-8641-4E81-B1E6-203BFD513DF8}"/>
              </a:ext>
            </a:extLst>
          </p:cNvPr>
          <p:cNvPicPr>
            <a:picLocks noChangeAspect="1"/>
          </p:cNvPicPr>
          <p:nvPr/>
        </p:nvPicPr>
        <p:blipFill>
          <a:blip r:embed="rId3"/>
          <a:stretch>
            <a:fillRect/>
          </a:stretch>
        </p:blipFill>
        <p:spPr>
          <a:xfrm>
            <a:off x="5736203" y="4177735"/>
            <a:ext cx="3211853" cy="2454587"/>
          </a:xfrm>
          <a:prstGeom prst="rect">
            <a:avLst/>
          </a:prstGeom>
        </p:spPr>
      </p:pic>
      <p:pic>
        <p:nvPicPr>
          <p:cNvPr id="10" name="Picture 9">
            <a:extLst>
              <a:ext uri="{FF2B5EF4-FFF2-40B4-BE49-F238E27FC236}">
                <a16:creationId xmlns:a16="http://schemas.microsoft.com/office/drawing/2014/main" id="{FAD05B96-CE85-48FB-BB59-9F8B38EC5BC3}"/>
              </a:ext>
            </a:extLst>
          </p:cNvPr>
          <p:cNvPicPr>
            <a:picLocks noChangeAspect="1"/>
          </p:cNvPicPr>
          <p:nvPr/>
        </p:nvPicPr>
        <p:blipFill>
          <a:blip r:embed="rId4"/>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81631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2">
            <a:extLst>
              <a:ext uri="{FF2B5EF4-FFF2-40B4-BE49-F238E27FC236}">
                <a16:creationId xmlns:a16="http://schemas.microsoft.com/office/drawing/2014/main" id="{36B584D8-9DD2-4F26-B14A-E0579A7BC678}"/>
              </a:ext>
            </a:extLst>
          </p:cNvPr>
          <p:cNvPicPr/>
          <p:nvPr/>
        </p:nvPicPr>
        <p:blipFill>
          <a:blip r:embed="rId2" cstate="print">
            <a:duotone>
              <a:schemeClr val="accent2">
                <a:shade val="45000"/>
                <a:satMod val="135000"/>
              </a:schemeClr>
              <a:prstClr val="white"/>
            </a:duotone>
          </a:blip>
          <a:stretch>
            <a:fillRect/>
          </a:stretch>
        </p:blipFill>
        <p:spPr>
          <a:xfrm>
            <a:off x="0" y="-107577"/>
            <a:ext cx="12192000" cy="6858000"/>
          </a:xfrm>
          <a:prstGeom prst="rect">
            <a:avLst/>
          </a:prstGeom>
        </p:spPr>
      </p:pic>
      <p:pic>
        <p:nvPicPr>
          <p:cNvPr id="3" name="Image 33">
            <a:extLst>
              <a:ext uri="{FF2B5EF4-FFF2-40B4-BE49-F238E27FC236}">
                <a16:creationId xmlns:a16="http://schemas.microsoft.com/office/drawing/2014/main" id="{378BB119-4D59-4357-B101-8DBBEF6738CB}"/>
              </a:ext>
            </a:extLst>
          </p:cNvPr>
          <p:cNvPicPr/>
          <p:nvPr/>
        </p:nvPicPr>
        <p:blipFill>
          <a:blip r:embed="rId3" cstate="print"/>
          <a:stretch>
            <a:fillRect/>
          </a:stretch>
        </p:blipFill>
        <p:spPr>
          <a:xfrm>
            <a:off x="249274" y="528133"/>
            <a:ext cx="3990975" cy="5543550"/>
          </a:xfrm>
          <a:prstGeom prst="rect">
            <a:avLst/>
          </a:prstGeom>
        </p:spPr>
      </p:pic>
      <p:sp>
        <p:nvSpPr>
          <p:cNvPr id="4" name="Rectangle 3">
            <a:extLst>
              <a:ext uri="{FF2B5EF4-FFF2-40B4-BE49-F238E27FC236}">
                <a16:creationId xmlns:a16="http://schemas.microsoft.com/office/drawing/2014/main" id="{3FBD96AF-3518-4F75-805E-CD05AAADD121}"/>
              </a:ext>
            </a:extLst>
          </p:cNvPr>
          <p:cNvSpPr/>
          <p:nvPr/>
        </p:nvSpPr>
        <p:spPr>
          <a:xfrm>
            <a:off x="4240249" y="1507285"/>
            <a:ext cx="7119826" cy="1938992"/>
          </a:xfrm>
          <a:prstGeom prst="rect">
            <a:avLst/>
          </a:prstGeom>
        </p:spPr>
        <p:txBody>
          <a:bodyPr wrap="square">
            <a:spAutoFit/>
          </a:bodyPr>
          <a:lstStyle/>
          <a:p>
            <a:pPr marL="742950" marR="810260" lvl="1" indent="-285750">
              <a:lnSpc>
                <a:spcPct val="100000"/>
              </a:lnSpc>
              <a:spcAft>
                <a:spcPts val="0"/>
              </a:spcAft>
              <a:buClr>
                <a:srgbClr val="A42F0F"/>
              </a:buClr>
              <a:buSzPts val="1800"/>
              <a:buFont typeface="Times New Roman" panose="02020603050405020304" pitchFamily="18" charset="0"/>
              <a:buChar char="●"/>
              <a:tabLst>
                <a:tab pos="4572635" algn="l"/>
              </a:tabLst>
            </a:pPr>
            <a:r>
              <a:rPr lang="en-US" sz="2400" spc="0" dirty="0">
                <a:effectLst/>
                <a:latin typeface="Verdana" panose="020B0604030504040204" pitchFamily="34" charset="0"/>
                <a:ea typeface="Times New Roman" panose="02020603050405020304" pitchFamily="18" charset="0"/>
                <a:cs typeface="Verdana" panose="020B0604030504040204" pitchFamily="34" charset="0"/>
              </a:rPr>
              <a:t>The</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children</a:t>
            </a:r>
            <a:r>
              <a:rPr lang="en-US" sz="2400" spc="-30"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will</a:t>
            </a:r>
            <a:r>
              <a:rPr lang="en-US" sz="2400" spc="-60"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be</a:t>
            </a:r>
            <a:r>
              <a:rPr lang="en-US" sz="2400" spc="-9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given</a:t>
            </a:r>
            <a:r>
              <a:rPr lang="en-US" sz="2400" spc="-110"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three</a:t>
            </a:r>
            <a:r>
              <a:rPr lang="en-US" sz="2400" spc="-9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texts and be asked to answer a range of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questions</a:t>
            </a:r>
            <a:r>
              <a:rPr lang="en-US" sz="2400" spc="-120"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on</a:t>
            </a:r>
            <a:r>
              <a:rPr lang="en-US" sz="2400" spc="-11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each.</a:t>
            </a:r>
            <a:r>
              <a:rPr lang="en-US" sz="2400" spc="-11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The</a:t>
            </a:r>
            <a:r>
              <a:rPr lang="en-US" sz="2400" spc="-11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texts</a:t>
            </a:r>
            <a:r>
              <a:rPr lang="en-US" sz="2400" spc="-120"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in</a:t>
            </a:r>
            <a:r>
              <a:rPr lang="en-US" sz="2400" spc="-11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the</a:t>
            </a:r>
            <a:r>
              <a:rPr lang="en-US" sz="2400" spc="-11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20" dirty="0">
                <a:effectLst/>
                <a:latin typeface="Verdana" panose="020B0604030504040204" pitchFamily="34" charset="0"/>
                <a:ea typeface="Times New Roman" panose="02020603050405020304" pitchFamily="18" charset="0"/>
                <a:cs typeface="Verdana" panose="020B0604030504040204" pitchFamily="34" charset="0"/>
              </a:rPr>
              <a:t>test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booklets are completely</a:t>
            </a:r>
            <a:r>
              <a:rPr lang="en-US" sz="2400" spc="-45" dirty="0">
                <a:effectLst/>
                <a:latin typeface="Verdana" panose="020B0604030504040204" pitchFamily="34" charset="0"/>
                <a:ea typeface="Times New Roman" panose="02020603050405020304" pitchFamily="18" charset="0"/>
                <a:cs typeface="Verdana" panose="020B0604030504040204" pitchFamily="34" charset="0"/>
              </a:rPr>
              <a:t> </a:t>
            </a:r>
            <a:r>
              <a:rPr lang="en-US" sz="2400" spc="0" dirty="0">
                <a:effectLst/>
                <a:latin typeface="Verdana" panose="020B0604030504040204" pitchFamily="34" charset="0"/>
                <a:ea typeface="Times New Roman" panose="02020603050405020304" pitchFamily="18" charset="0"/>
                <a:cs typeface="Verdana" panose="020B0604030504040204" pitchFamily="34" charset="0"/>
              </a:rPr>
              <a:t>unrelated.</a:t>
            </a:r>
            <a:endParaRPr lang="en-GB" spc="0" dirty="0">
              <a:effectLst/>
              <a:latin typeface="Verdana" panose="020B0604030504040204" pitchFamily="34" charset="0"/>
              <a:ea typeface="Times New Roman" panose="02020603050405020304" pitchFamily="18" charset="0"/>
              <a:cs typeface="Verdana" panose="020B0604030504040204" pitchFamily="34" charset="0"/>
            </a:endParaRPr>
          </a:p>
        </p:txBody>
      </p:sp>
      <p:pic>
        <p:nvPicPr>
          <p:cNvPr id="5" name="Picture 4">
            <a:extLst>
              <a:ext uri="{FF2B5EF4-FFF2-40B4-BE49-F238E27FC236}">
                <a16:creationId xmlns:a16="http://schemas.microsoft.com/office/drawing/2014/main" id="{3260D241-E364-4C8F-BC3A-FEF275C7FEE8}"/>
              </a:ext>
            </a:extLst>
          </p:cNvPr>
          <p:cNvPicPr>
            <a:picLocks noChangeAspect="1"/>
          </p:cNvPicPr>
          <p:nvPr/>
        </p:nvPicPr>
        <p:blipFill>
          <a:blip r:embed="rId4"/>
          <a:stretch>
            <a:fillRect/>
          </a:stretch>
        </p:blipFill>
        <p:spPr>
          <a:xfrm>
            <a:off x="10665154" y="-107577"/>
            <a:ext cx="1526846" cy="1406158"/>
          </a:xfrm>
          <a:prstGeom prst="rect">
            <a:avLst/>
          </a:prstGeom>
        </p:spPr>
      </p:pic>
    </p:spTree>
    <p:extLst>
      <p:ext uri="{BB962C8B-B14F-4D97-AF65-F5344CB8AC3E}">
        <p14:creationId xmlns:p14="http://schemas.microsoft.com/office/powerpoint/2010/main" val="410478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Image 34">
            <a:extLst>
              <a:ext uri="{FF2B5EF4-FFF2-40B4-BE49-F238E27FC236}">
                <a16:creationId xmlns:a16="http://schemas.microsoft.com/office/drawing/2014/main" id="{A4D820B3-B7B3-4143-ABC3-7A6094AF815B}"/>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3BD9C4A-EA76-473A-B05D-CD2FD2C5FBE2}"/>
              </a:ext>
            </a:extLst>
          </p:cNvPr>
          <p:cNvGrpSpPr>
            <a:grpSpLocks/>
          </p:cNvGrpSpPr>
          <p:nvPr/>
        </p:nvGrpSpPr>
        <p:grpSpPr>
          <a:xfrm>
            <a:off x="-1" y="1043743"/>
            <a:ext cx="12091595" cy="5432350"/>
            <a:chOff x="0" y="0"/>
            <a:chExt cx="8572500" cy="3667125"/>
          </a:xfrm>
        </p:grpSpPr>
        <p:pic>
          <p:nvPicPr>
            <p:cNvPr id="4" name="Image 36">
              <a:extLst>
                <a:ext uri="{FF2B5EF4-FFF2-40B4-BE49-F238E27FC236}">
                  <a16:creationId xmlns:a16="http://schemas.microsoft.com/office/drawing/2014/main" id="{86E7E091-B236-4966-8F32-1FE515B871CC}"/>
                </a:ext>
              </a:extLst>
            </p:cNvPr>
            <p:cNvPicPr/>
            <p:nvPr/>
          </p:nvPicPr>
          <p:blipFill>
            <a:blip r:embed="rId3" cstate="print"/>
            <a:stretch>
              <a:fillRect/>
            </a:stretch>
          </p:blipFill>
          <p:spPr>
            <a:xfrm>
              <a:off x="66675" y="0"/>
              <a:ext cx="4643501" cy="1433449"/>
            </a:xfrm>
            <a:prstGeom prst="rect">
              <a:avLst/>
            </a:prstGeom>
          </p:spPr>
        </p:pic>
        <p:pic>
          <p:nvPicPr>
            <p:cNvPr id="5" name="Image 37">
              <a:extLst>
                <a:ext uri="{FF2B5EF4-FFF2-40B4-BE49-F238E27FC236}">
                  <a16:creationId xmlns:a16="http://schemas.microsoft.com/office/drawing/2014/main" id="{49D2297F-284D-4935-97A8-39AD5FD7596D}"/>
                </a:ext>
              </a:extLst>
            </p:cNvPr>
            <p:cNvPicPr/>
            <p:nvPr/>
          </p:nvPicPr>
          <p:blipFill>
            <a:blip r:embed="rId4" cstate="print"/>
            <a:stretch>
              <a:fillRect/>
            </a:stretch>
          </p:blipFill>
          <p:spPr>
            <a:xfrm>
              <a:off x="104775" y="38100"/>
              <a:ext cx="4514850" cy="1304925"/>
            </a:xfrm>
            <a:prstGeom prst="rect">
              <a:avLst/>
            </a:prstGeom>
          </p:spPr>
        </p:pic>
        <p:pic>
          <p:nvPicPr>
            <p:cNvPr id="6" name="Image 38">
              <a:extLst>
                <a:ext uri="{FF2B5EF4-FFF2-40B4-BE49-F238E27FC236}">
                  <a16:creationId xmlns:a16="http://schemas.microsoft.com/office/drawing/2014/main" id="{14468D4C-DC40-4928-BFB2-27A444C64870}"/>
                </a:ext>
              </a:extLst>
            </p:cNvPr>
            <p:cNvPicPr/>
            <p:nvPr/>
          </p:nvPicPr>
          <p:blipFill>
            <a:blip r:embed="rId5" cstate="print"/>
            <a:stretch>
              <a:fillRect/>
            </a:stretch>
          </p:blipFill>
          <p:spPr>
            <a:xfrm>
              <a:off x="4705350" y="171386"/>
              <a:ext cx="3843401" cy="1252537"/>
            </a:xfrm>
            <a:prstGeom prst="rect">
              <a:avLst/>
            </a:prstGeom>
          </p:spPr>
        </p:pic>
        <p:pic>
          <p:nvPicPr>
            <p:cNvPr id="7" name="Image 39">
              <a:extLst>
                <a:ext uri="{FF2B5EF4-FFF2-40B4-BE49-F238E27FC236}">
                  <a16:creationId xmlns:a16="http://schemas.microsoft.com/office/drawing/2014/main" id="{4C53FA9E-F1A2-4837-B8EA-EFA7060ABCC5}"/>
                </a:ext>
              </a:extLst>
            </p:cNvPr>
            <p:cNvPicPr/>
            <p:nvPr/>
          </p:nvPicPr>
          <p:blipFill>
            <a:blip r:embed="rId6" cstate="print"/>
            <a:stretch>
              <a:fillRect/>
            </a:stretch>
          </p:blipFill>
          <p:spPr>
            <a:xfrm>
              <a:off x="4743450" y="209550"/>
              <a:ext cx="3714750" cy="1123950"/>
            </a:xfrm>
            <a:prstGeom prst="rect">
              <a:avLst/>
            </a:prstGeom>
          </p:spPr>
        </p:pic>
        <p:pic>
          <p:nvPicPr>
            <p:cNvPr id="8" name="Image 40">
              <a:extLst>
                <a:ext uri="{FF2B5EF4-FFF2-40B4-BE49-F238E27FC236}">
                  <a16:creationId xmlns:a16="http://schemas.microsoft.com/office/drawing/2014/main" id="{590FE238-A1D7-45BA-839B-68572BAB653C}"/>
                </a:ext>
              </a:extLst>
            </p:cNvPr>
            <p:cNvPicPr/>
            <p:nvPr/>
          </p:nvPicPr>
          <p:blipFill>
            <a:blip r:embed="rId7" cstate="print"/>
            <a:stretch>
              <a:fillRect/>
            </a:stretch>
          </p:blipFill>
          <p:spPr>
            <a:xfrm>
              <a:off x="0" y="1609725"/>
              <a:ext cx="4743450" cy="1200150"/>
            </a:xfrm>
            <a:prstGeom prst="rect">
              <a:avLst/>
            </a:prstGeom>
          </p:spPr>
        </p:pic>
        <p:pic>
          <p:nvPicPr>
            <p:cNvPr id="9" name="Image 41">
              <a:extLst>
                <a:ext uri="{FF2B5EF4-FFF2-40B4-BE49-F238E27FC236}">
                  <a16:creationId xmlns:a16="http://schemas.microsoft.com/office/drawing/2014/main" id="{1290A002-B216-4378-9CD9-C599EB5A67B8}"/>
                </a:ext>
              </a:extLst>
            </p:cNvPr>
            <p:cNvPicPr/>
            <p:nvPr/>
          </p:nvPicPr>
          <p:blipFill>
            <a:blip r:embed="rId8" cstate="print"/>
            <a:stretch>
              <a:fillRect/>
            </a:stretch>
          </p:blipFill>
          <p:spPr>
            <a:xfrm>
              <a:off x="4743450" y="1438275"/>
              <a:ext cx="3829050" cy="2228850"/>
            </a:xfrm>
            <a:prstGeom prst="rect">
              <a:avLst/>
            </a:prstGeom>
          </p:spPr>
        </p:pic>
      </p:grpSp>
      <p:sp>
        <p:nvSpPr>
          <p:cNvPr id="2" name="Rectangle 9">
            <a:extLst>
              <a:ext uri="{FF2B5EF4-FFF2-40B4-BE49-F238E27FC236}">
                <a16:creationId xmlns:a16="http://schemas.microsoft.com/office/drawing/2014/main" id="{35602850-6864-412D-B014-404130C152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150" tIns="52371" rIns="91440" bIns="0" numCol="1" anchor="ctr" anchorCtr="0" compatLnSpc="1">
            <a:prstTxWarp prst="textNoShape">
              <a:avLst/>
            </a:prstTxWarp>
            <a:spAutoFit/>
          </a:bodyPr>
          <a:lstStyle/>
          <a:p>
            <a:endParaRPr lang="en-GB" dirty="0"/>
          </a:p>
        </p:txBody>
      </p:sp>
      <p:sp>
        <p:nvSpPr>
          <p:cNvPr id="10" name="Rectangle 10">
            <a:extLst>
              <a:ext uri="{FF2B5EF4-FFF2-40B4-BE49-F238E27FC236}">
                <a16:creationId xmlns:a16="http://schemas.microsoft.com/office/drawing/2014/main" id="{F38E5673-6B8C-43A2-888D-DD15B2143A1C}"/>
              </a:ext>
            </a:extLst>
          </p:cNvPr>
          <p:cNvSpPr>
            <a:spLocks noChangeArrowheads="1"/>
          </p:cNvSpPr>
          <p:nvPr/>
        </p:nvSpPr>
        <p:spPr bwMode="auto">
          <a:xfrm>
            <a:off x="0" y="3065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sng" strike="noStrike" cap="none" normalizeH="0" baseline="0" dirty="0">
                <a:ln>
                  <a:noFill/>
                </a:ln>
                <a:solidFill>
                  <a:schemeClr val="tx1"/>
                </a:solidFill>
                <a:effectLst/>
                <a:latin typeface="Tahoma" panose="020B0604030504040204" pitchFamily="34" charset="0"/>
                <a:ea typeface="Arial" panose="020B0604020202020204" pitchFamily="34" charset="0"/>
                <a:cs typeface="Tahoma" panose="020B0604030504040204" pitchFamily="34" charset="0"/>
              </a:rPr>
              <a:t>Reading</a:t>
            </a:r>
            <a:endParaRPr kumimoji="0" lang="en-US" altLang="en-US" sz="2700" b="1" i="0" u="sng" strike="noStrike" cap="none" normalizeH="0" baseline="0" dirty="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B6B60BED-702B-4A0F-83A1-E9E50EE11DDF}"/>
              </a:ext>
            </a:extLst>
          </p:cNvPr>
          <p:cNvSpPr>
            <a:spLocks noChangeArrowheads="1"/>
          </p:cNvSpPr>
          <p:nvPr/>
        </p:nvSpPr>
        <p:spPr bwMode="auto">
          <a:xfrm>
            <a:off x="828675" y="604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The reading SATs paper requires a range of answer styles. Example questions: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77EAB8AF-4AD1-4ACD-A37E-ACB002B38742}"/>
              </a:ext>
            </a:extLst>
          </p:cNvPr>
          <p:cNvPicPr>
            <a:picLocks noChangeAspect="1"/>
          </p:cNvPicPr>
          <p:nvPr/>
        </p:nvPicPr>
        <p:blipFill>
          <a:blip r:embed="rId9"/>
          <a:stretch>
            <a:fillRect/>
          </a:stretch>
        </p:blipFill>
        <p:spPr>
          <a:xfrm>
            <a:off x="10763694" y="17497"/>
            <a:ext cx="1428302" cy="1315403"/>
          </a:xfrm>
          <a:prstGeom prst="rect">
            <a:avLst/>
          </a:prstGeom>
        </p:spPr>
      </p:pic>
    </p:spTree>
    <p:extLst>
      <p:ext uri="{BB962C8B-B14F-4D97-AF65-F5344CB8AC3E}">
        <p14:creationId xmlns:p14="http://schemas.microsoft.com/office/powerpoint/2010/main" val="3505821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9DCB267-BB21-4CE9-ADD5-878581E334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1951" tIns="45720" rIns="91440" bIns="0" numCol="1" anchor="ctr" anchorCtr="0" compatLnSpc="1">
            <a:prstTxWarp prst="textNoShape">
              <a:avLst/>
            </a:prstTxWarp>
            <a:spAutoFit/>
          </a:bodyPr>
          <a:lstStyle/>
          <a:p>
            <a:endParaRPr lang="en-GB" dirty="0"/>
          </a:p>
        </p:txBody>
      </p:sp>
      <p:pic>
        <p:nvPicPr>
          <p:cNvPr id="12289" name="Image 42">
            <a:extLst>
              <a:ext uri="{FF2B5EF4-FFF2-40B4-BE49-F238E27FC236}">
                <a16:creationId xmlns:a16="http://schemas.microsoft.com/office/drawing/2014/main" id="{1BB11249-668C-448B-8BA7-49F4EA0F048F}"/>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EA2EC91-7A60-47BE-A695-5E710C4C4AFC}"/>
              </a:ext>
            </a:extLst>
          </p:cNvPr>
          <p:cNvSpPr>
            <a:spLocks noChangeArrowheads="1"/>
          </p:cNvSpPr>
          <p:nvPr/>
        </p:nvSpPr>
        <p:spPr bwMode="auto">
          <a:xfrm>
            <a:off x="240895" y="609944"/>
            <a:ext cx="1151721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33438" algn="l"/>
              </a:tabLst>
              <a:defRPr>
                <a:solidFill>
                  <a:schemeClr val="tx1"/>
                </a:solidFill>
                <a:latin typeface="Arial" panose="020B0604020202020204" pitchFamily="34" charset="0"/>
              </a:defRPr>
            </a:lvl1pPr>
            <a:lvl2pPr eaLnBrk="0" fontAlgn="base" hangingPunct="0">
              <a:spcBef>
                <a:spcPct val="0"/>
              </a:spcBef>
              <a:spcAft>
                <a:spcPct val="0"/>
              </a:spcAft>
              <a:tabLst>
                <a:tab pos="833438" algn="l"/>
              </a:tabLst>
              <a:defRPr>
                <a:solidFill>
                  <a:schemeClr val="tx1"/>
                </a:solidFill>
                <a:latin typeface="Arial" panose="020B0604020202020204" pitchFamily="34" charset="0"/>
              </a:defRPr>
            </a:lvl2pPr>
            <a:lvl3pPr eaLnBrk="0" fontAlgn="base" hangingPunct="0">
              <a:spcBef>
                <a:spcPct val="0"/>
              </a:spcBef>
              <a:spcAft>
                <a:spcPct val="0"/>
              </a:spcAft>
              <a:tabLst>
                <a:tab pos="833438" algn="l"/>
              </a:tabLst>
              <a:defRPr>
                <a:solidFill>
                  <a:schemeClr val="tx1"/>
                </a:solidFill>
                <a:latin typeface="Arial" panose="020B0604020202020204" pitchFamily="34" charset="0"/>
              </a:defRPr>
            </a:lvl3pPr>
            <a:lvl4pPr eaLnBrk="0" fontAlgn="base" hangingPunct="0">
              <a:spcBef>
                <a:spcPct val="0"/>
              </a:spcBef>
              <a:spcAft>
                <a:spcPct val="0"/>
              </a:spcAft>
              <a:tabLst>
                <a:tab pos="833438" algn="l"/>
              </a:tabLst>
              <a:defRPr>
                <a:solidFill>
                  <a:schemeClr val="tx1"/>
                </a:solidFill>
                <a:latin typeface="Arial" panose="020B0604020202020204" pitchFamily="34" charset="0"/>
              </a:defRPr>
            </a:lvl4pPr>
            <a:lvl5pPr eaLnBrk="0" fontAlgn="base" hangingPunct="0">
              <a:spcBef>
                <a:spcPct val="0"/>
              </a:spcBef>
              <a:spcAft>
                <a:spcPct val="0"/>
              </a:spcAft>
              <a:tabLst>
                <a:tab pos="833438" algn="l"/>
              </a:tabLst>
              <a:defRPr>
                <a:solidFill>
                  <a:schemeClr val="tx1"/>
                </a:solidFill>
                <a:latin typeface="Arial" panose="020B0604020202020204" pitchFamily="34" charset="0"/>
              </a:defRPr>
            </a:lvl5pPr>
            <a:lvl6pPr eaLnBrk="0" fontAlgn="base" hangingPunct="0">
              <a:spcBef>
                <a:spcPct val="0"/>
              </a:spcBef>
              <a:spcAft>
                <a:spcPct val="0"/>
              </a:spcAft>
              <a:tabLst>
                <a:tab pos="833438" algn="l"/>
              </a:tabLst>
              <a:defRPr>
                <a:solidFill>
                  <a:schemeClr val="tx1"/>
                </a:solidFill>
                <a:latin typeface="Arial" panose="020B0604020202020204" pitchFamily="34" charset="0"/>
              </a:defRPr>
            </a:lvl6pPr>
            <a:lvl7pPr eaLnBrk="0" fontAlgn="base" hangingPunct="0">
              <a:spcBef>
                <a:spcPct val="0"/>
              </a:spcBef>
              <a:spcAft>
                <a:spcPct val="0"/>
              </a:spcAft>
              <a:tabLst>
                <a:tab pos="833438" algn="l"/>
              </a:tabLst>
              <a:defRPr>
                <a:solidFill>
                  <a:schemeClr val="tx1"/>
                </a:solidFill>
                <a:latin typeface="Arial" panose="020B0604020202020204" pitchFamily="34" charset="0"/>
              </a:defRPr>
            </a:lvl7pPr>
            <a:lvl8pPr eaLnBrk="0" fontAlgn="base" hangingPunct="0">
              <a:spcBef>
                <a:spcPct val="0"/>
              </a:spcBef>
              <a:spcAft>
                <a:spcPct val="0"/>
              </a:spcAft>
              <a:tabLst>
                <a:tab pos="833438" algn="l"/>
              </a:tabLst>
              <a:defRPr>
                <a:solidFill>
                  <a:schemeClr val="tx1"/>
                </a:solidFill>
                <a:latin typeface="Arial" panose="020B0604020202020204" pitchFamily="34" charset="0"/>
              </a:defRPr>
            </a:lvl8pPr>
            <a:lvl9pPr eaLnBrk="0" fontAlgn="base" hangingPunct="0">
              <a:spcBef>
                <a:spcPct val="0"/>
              </a:spcBef>
              <a:spcAft>
                <a:spcPct val="0"/>
              </a:spcAft>
              <a:tabLst>
                <a:tab pos="8334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33438" algn="l"/>
              </a:tabLst>
            </a:pPr>
            <a:r>
              <a:rPr kumimoji="0" lang="en-US" altLang="en-US" sz="2400" b="1" i="0" u="sng"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How to Help Your Child with Reading</a:t>
            </a:r>
          </a:p>
          <a:p>
            <a:pPr marL="0" marR="0" lvl="0" indent="0" algn="l" defTabSz="914400" rtl="0" eaLnBrk="0" fontAlgn="base" latinLnBrk="0" hangingPunct="0">
              <a:lnSpc>
                <a:spcPct val="100000"/>
              </a:lnSpc>
              <a:spcBef>
                <a:spcPct val="0"/>
              </a:spcBef>
              <a:spcAft>
                <a:spcPct val="0"/>
              </a:spcAft>
              <a:buClrTx/>
              <a:buSzTx/>
              <a:buFontTx/>
              <a:buNone/>
              <a:tabLst>
                <a:tab pos="833438" algn="l"/>
              </a:tabLst>
            </a:pPr>
            <a:endParaRPr kumimoji="0" lang="en-US" altLang="en-US" sz="2400" b="1" i="0" u="sng" strike="noStrike" cap="none" normalizeH="0" baseline="0" dirty="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Listening to your child read can take many forms.</a:t>
            </a: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First and foremost, focus developing an enjoyment and love of reading.</a:t>
            </a: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Enjoy stories together – reading stories to your child at KS1 and KS2 is equally as important as listening to your child read.</a:t>
            </a: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Read a little at a time but often, rather than rarely but for long periods of time!</a:t>
            </a: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Talk about the story before, during and afterwards – discuss the plot, the characters, their feelings and actions, how it makes you feel, predict what will happen and encourage your child to have their own opinions.</a:t>
            </a: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Look up definitions of words together – you could use a dictionary, the Internet or an app on a phone or tablet.</a:t>
            </a: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All reading is valuable – it doesn’t have to be just stories. Reading can involve anything: fiction, non-fiction, poetry, newspapers, magazines, football </a:t>
            </a:r>
            <a:r>
              <a:rPr kumimoji="0" lang="en-US" altLang="en-US" sz="1500" b="0" i="0" u="none" strike="noStrike" cap="none" normalizeH="0" baseline="0" dirty="0" err="1">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programmes</a:t>
            </a:r>
            <a:r>
              <a:rPr kumimoji="0" lang="en-US" altLang="en-US" sz="15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 and TV guides.</a:t>
            </a: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lang="en-US" altLang="en-US" sz="1500" dirty="0">
              <a:solidFill>
                <a:srgbClr val="1A1F0D"/>
              </a:solidFill>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33438" algn="l"/>
              </a:tabLst>
            </a:pPr>
            <a:endPar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33438"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Home reading, school library book, Lexia and </a:t>
            </a:r>
            <a:r>
              <a:rPr kumimoji="0" lang="en-US" altLang="en-US" sz="1800" b="0" i="0" u="none" strike="noStrike" cap="none" normalizeH="0" baseline="0" dirty="0">
                <a:ln>
                  <a:noFill/>
                </a:ln>
                <a:solidFill>
                  <a:srgbClr val="1A1F0D"/>
                </a:solidFill>
                <a:effectLst/>
                <a:highlight>
                  <a:srgbClr val="FFFF00"/>
                </a:highlight>
                <a:latin typeface="Arial" panose="020B0604020202020204" pitchFamily="34" charset="0"/>
                <a:ea typeface="Verdana" panose="020B0604030504040204" pitchFamily="34" charset="0"/>
                <a:cs typeface="Verdana" panose="020B0604030504040204" pitchFamily="34" charset="0"/>
              </a:rPr>
              <a:t>practice work will be sent home weekly</a:t>
            </a: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AF189EB-972F-4947-A690-A1BA94BF3DFD}"/>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262295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70CCE18-98CC-42E5-97D4-62BBFB29176D}"/>
              </a:ext>
            </a:extLst>
          </p:cNvPr>
          <p:cNvGraphicFramePr>
            <a:graphicFrameLocks noGrp="1"/>
          </p:cNvGraphicFramePr>
          <p:nvPr/>
        </p:nvGraphicFramePr>
        <p:xfrm>
          <a:off x="4650105" y="2937669"/>
          <a:ext cx="2891790" cy="2127250"/>
        </p:xfrm>
        <a:graphic>
          <a:graphicData uri="http://schemas.openxmlformats.org/drawingml/2006/table">
            <a:tbl>
              <a:tblPr firstRow="1" firstCol="1" lastRow="1" lastCol="1" bandRow="1" bandCol="1">
                <a:tableStyleId>{5C22544A-7EE6-4342-B048-85BDC9FD1C3A}</a:tableStyleId>
              </a:tblPr>
              <a:tblGrid>
                <a:gridCol w="1003935">
                  <a:extLst>
                    <a:ext uri="{9D8B030D-6E8A-4147-A177-3AD203B41FA5}">
                      <a16:colId xmlns:a16="http://schemas.microsoft.com/office/drawing/2014/main" val="2346238930"/>
                    </a:ext>
                  </a:extLst>
                </a:gridCol>
                <a:gridCol w="879475">
                  <a:extLst>
                    <a:ext uri="{9D8B030D-6E8A-4147-A177-3AD203B41FA5}">
                      <a16:colId xmlns:a16="http://schemas.microsoft.com/office/drawing/2014/main" val="1068932749"/>
                    </a:ext>
                  </a:extLst>
                </a:gridCol>
                <a:gridCol w="1008380">
                  <a:extLst>
                    <a:ext uri="{9D8B030D-6E8A-4147-A177-3AD203B41FA5}">
                      <a16:colId xmlns:a16="http://schemas.microsoft.com/office/drawing/2014/main" val="2122726370"/>
                    </a:ext>
                  </a:extLst>
                </a:gridCol>
              </a:tblGrid>
              <a:tr h="1075055">
                <a:tc>
                  <a:txBody>
                    <a:bodyPr/>
                    <a:lstStyle/>
                    <a:p>
                      <a:pPr marL="98425">
                        <a:spcAft>
                          <a:spcPts val="0"/>
                        </a:spcAft>
                      </a:pPr>
                      <a:r>
                        <a:rPr lang="en-US" sz="2300">
                          <a:effectLst/>
                        </a:rPr>
                        <a:t> </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380"/>
                        </a:spcBef>
                        <a:spcAft>
                          <a:spcPts val="0"/>
                        </a:spcAft>
                      </a:pPr>
                      <a:r>
                        <a:rPr lang="en-US" sz="1800" spc="-25">
                          <a:effectLst/>
                        </a:rPr>
                        <a:t>EXS</a:t>
                      </a:r>
                      <a:endParaRPr lang="en-GB" sz="1100">
                        <a:effectLst/>
                      </a:endParaRPr>
                    </a:p>
                    <a:p>
                      <a:pPr marL="98425" marR="84455">
                        <a:lnSpc>
                          <a:spcPct val="105000"/>
                        </a:lnSpc>
                        <a:spcBef>
                          <a:spcPts val="110"/>
                        </a:spcBef>
                        <a:spcAft>
                          <a:spcPts val="0"/>
                        </a:spcAft>
                      </a:pPr>
                      <a:r>
                        <a:rPr lang="en-US" sz="1800" spc="-20">
                          <a:effectLst/>
                        </a:rPr>
                        <a:t>(raw score)</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380"/>
                        </a:spcBef>
                        <a:spcAft>
                          <a:spcPts val="0"/>
                        </a:spcAft>
                      </a:pPr>
                      <a:r>
                        <a:rPr lang="en-US" sz="1800" spc="-25">
                          <a:effectLst/>
                        </a:rPr>
                        <a:t>GD</a:t>
                      </a:r>
                      <a:endParaRPr lang="en-GB" sz="1100">
                        <a:effectLst/>
                      </a:endParaRPr>
                    </a:p>
                    <a:p>
                      <a:pPr marL="99060" marR="212725">
                        <a:lnSpc>
                          <a:spcPct val="105000"/>
                        </a:lnSpc>
                        <a:spcBef>
                          <a:spcPts val="110"/>
                        </a:spcBef>
                        <a:spcAft>
                          <a:spcPts val="0"/>
                        </a:spcAft>
                      </a:pPr>
                      <a:r>
                        <a:rPr lang="en-US" sz="1800" spc="-20">
                          <a:effectLst/>
                        </a:rPr>
                        <a:t>(raw score)</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644137989"/>
                  </a:ext>
                </a:extLst>
              </a:tr>
              <a:tr h="342265">
                <a:tc>
                  <a:txBody>
                    <a:bodyPr/>
                    <a:lstStyle/>
                    <a:p>
                      <a:pPr marL="97155">
                        <a:spcBef>
                          <a:spcPts val="295"/>
                        </a:spcBef>
                        <a:spcAft>
                          <a:spcPts val="0"/>
                        </a:spcAft>
                      </a:pPr>
                      <a:r>
                        <a:rPr lang="en-US" sz="1800" spc="-20">
                          <a:effectLst/>
                        </a:rPr>
                        <a:t>2018</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295"/>
                        </a:spcBef>
                        <a:spcAft>
                          <a:spcPts val="0"/>
                        </a:spcAft>
                      </a:pPr>
                      <a:r>
                        <a:rPr lang="en-US" sz="1800" spc="-25">
                          <a:effectLst/>
                        </a:rPr>
                        <a:t>61</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295"/>
                        </a:spcBef>
                        <a:spcAft>
                          <a:spcPts val="0"/>
                        </a:spcAft>
                      </a:pPr>
                      <a:r>
                        <a:rPr lang="en-US" sz="1800" spc="-25">
                          <a:effectLst/>
                        </a:rPr>
                        <a:t>96</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900488085"/>
                  </a:ext>
                </a:extLst>
              </a:tr>
              <a:tr h="354965">
                <a:tc>
                  <a:txBody>
                    <a:bodyPr/>
                    <a:lstStyle/>
                    <a:p>
                      <a:pPr marL="97155">
                        <a:spcBef>
                          <a:spcPts val="400"/>
                        </a:spcBef>
                        <a:spcAft>
                          <a:spcPts val="0"/>
                        </a:spcAft>
                      </a:pPr>
                      <a:r>
                        <a:rPr lang="en-US" sz="1800" spc="-20">
                          <a:effectLst/>
                        </a:rPr>
                        <a:t>2019</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400"/>
                        </a:spcBef>
                        <a:spcAft>
                          <a:spcPts val="0"/>
                        </a:spcAft>
                      </a:pPr>
                      <a:r>
                        <a:rPr lang="en-US" sz="1800" spc="-25">
                          <a:effectLst/>
                        </a:rPr>
                        <a:t>58</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400"/>
                        </a:spcBef>
                        <a:spcAft>
                          <a:spcPts val="0"/>
                        </a:spcAft>
                      </a:pPr>
                      <a:r>
                        <a:rPr lang="en-US" sz="1800" spc="-25">
                          <a:effectLst/>
                        </a:rPr>
                        <a:t>95</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361353585"/>
                  </a:ext>
                </a:extLst>
              </a:tr>
              <a:tr h="354965">
                <a:tc>
                  <a:txBody>
                    <a:bodyPr/>
                    <a:lstStyle/>
                    <a:p>
                      <a:pPr marL="97155">
                        <a:spcBef>
                          <a:spcPts val="400"/>
                        </a:spcBef>
                        <a:spcAft>
                          <a:spcPts val="0"/>
                        </a:spcAft>
                      </a:pPr>
                      <a:r>
                        <a:rPr lang="en-US" sz="1800" spc="-20">
                          <a:effectLst/>
                        </a:rPr>
                        <a:t>2022</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400"/>
                        </a:spcBef>
                        <a:spcAft>
                          <a:spcPts val="0"/>
                        </a:spcAft>
                      </a:pPr>
                      <a:r>
                        <a:rPr lang="en-US" sz="1800" spc="-25">
                          <a:effectLst/>
                        </a:rPr>
                        <a:t>58</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400"/>
                        </a:spcBef>
                        <a:spcAft>
                          <a:spcPts val="0"/>
                        </a:spcAft>
                      </a:pPr>
                      <a:r>
                        <a:rPr lang="en-US" sz="1800" spc="-25" dirty="0">
                          <a:effectLst/>
                        </a:rPr>
                        <a:t>96</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767245763"/>
                  </a:ext>
                </a:extLst>
              </a:tr>
            </a:tbl>
          </a:graphicData>
        </a:graphic>
      </p:graphicFrame>
      <p:pic>
        <p:nvPicPr>
          <p:cNvPr id="13315" name="Image 43">
            <a:extLst>
              <a:ext uri="{FF2B5EF4-FFF2-40B4-BE49-F238E27FC236}">
                <a16:creationId xmlns:a16="http://schemas.microsoft.com/office/drawing/2014/main" id="{2B48102A-95A5-4189-BF69-FC57F702C203}"/>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64" y="44223"/>
            <a:ext cx="122221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8023AF89-B289-4BF8-BC8B-572B96CDB196}"/>
              </a:ext>
            </a:extLst>
          </p:cNvPr>
          <p:cNvSpPr>
            <a:spLocks noChangeArrowheads="1"/>
          </p:cNvSpPr>
          <p:nvPr/>
        </p:nvSpPr>
        <p:spPr bwMode="auto">
          <a:xfrm>
            <a:off x="4649788" y="2938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1951" tIns="41262" rIns="91440" bIns="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07AEDEC3-1E93-43C6-9B7D-6AB44FA84A13}"/>
              </a:ext>
            </a:extLst>
          </p:cNvPr>
          <p:cNvSpPr>
            <a:spLocks noChangeArrowheads="1"/>
          </p:cNvSpPr>
          <p:nvPr/>
        </p:nvSpPr>
        <p:spPr bwMode="auto">
          <a:xfrm>
            <a:off x="164874" y="452630"/>
            <a:ext cx="1056844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Maths</a:t>
            </a:r>
            <a:r>
              <a:rPr kumimoji="0" lang="en-US" altLang="en-US" sz="27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 2026 dates</a:t>
            </a:r>
            <a:endParaRPr kumimoji="0" lang="en-US" altLang="en-US" sz="2700" b="1" i="0" u="sng"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The </a:t>
            </a:r>
            <a:r>
              <a:rPr kumimoji="0" lang="en-US" altLang="en-US" sz="2400" b="0" i="0" u="none" strike="noStrike" cap="none" normalizeH="0" baseline="0" dirty="0" err="1">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maths</a:t>
            </a: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assessments consist of three tests.</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80304BE4-8C51-4A14-83D3-7BDDB759F3E7}"/>
              </a:ext>
            </a:extLst>
          </p:cNvPr>
          <p:cNvSpPr>
            <a:spLocks noChangeArrowheads="1"/>
          </p:cNvSpPr>
          <p:nvPr/>
        </p:nvSpPr>
        <p:spPr bwMode="auto">
          <a:xfrm>
            <a:off x="162706" y="1939191"/>
            <a:ext cx="682375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428750" algn="l"/>
              </a:tabLst>
              <a:defRPr>
                <a:solidFill>
                  <a:schemeClr val="tx1"/>
                </a:solidFill>
                <a:latin typeface="Arial" panose="020B0604020202020204" pitchFamily="34" charset="0"/>
              </a:defRPr>
            </a:lvl1pPr>
            <a:lvl2pPr eaLnBrk="0" fontAlgn="base" hangingPunct="0">
              <a:spcBef>
                <a:spcPct val="0"/>
              </a:spcBef>
              <a:spcAft>
                <a:spcPct val="0"/>
              </a:spcAft>
              <a:tabLst>
                <a:tab pos="1428750" algn="l"/>
              </a:tabLst>
              <a:defRPr>
                <a:solidFill>
                  <a:schemeClr val="tx1"/>
                </a:solidFill>
                <a:latin typeface="Arial" panose="020B0604020202020204" pitchFamily="34" charset="0"/>
              </a:defRPr>
            </a:lvl2pPr>
            <a:lvl3pPr eaLnBrk="0" fontAlgn="base" hangingPunct="0">
              <a:spcBef>
                <a:spcPct val="0"/>
              </a:spcBef>
              <a:spcAft>
                <a:spcPct val="0"/>
              </a:spcAft>
              <a:tabLst>
                <a:tab pos="1428750" algn="l"/>
              </a:tabLst>
              <a:defRPr>
                <a:solidFill>
                  <a:schemeClr val="tx1"/>
                </a:solidFill>
                <a:latin typeface="Arial" panose="020B0604020202020204" pitchFamily="34" charset="0"/>
              </a:defRPr>
            </a:lvl3pPr>
            <a:lvl4pPr eaLnBrk="0" fontAlgn="base" hangingPunct="0">
              <a:spcBef>
                <a:spcPct val="0"/>
              </a:spcBef>
              <a:spcAft>
                <a:spcPct val="0"/>
              </a:spcAft>
              <a:tabLst>
                <a:tab pos="1428750" algn="l"/>
              </a:tabLst>
              <a:defRPr>
                <a:solidFill>
                  <a:schemeClr val="tx1"/>
                </a:solidFill>
                <a:latin typeface="Arial" panose="020B0604020202020204" pitchFamily="34" charset="0"/>
              </a:defRPr>
            </a:lvl4pPr>
            <a:lvl5pPr eaLnBrk="0" fontAlgn="base" hangingPunct="0">
              <a:spcBef>
                <a:spcPct val="0"/>
              </a:spcBef>
              <a:spcAft>
                <a:spcPct val="0"/>
              </a:spcAft>
              <a:tabLst>
                <a:tab pos="1428750" algn="l"/>
              </a:tabLst>
              <a:defRPr>
                <a:solidFill>
                  <a:schemeClr val="tx1"/>
                </a:solidFill>
                <a:latin typeface="Arial" panose="020B0604020202020204" pitchFamily="34" charset="0"/>
              </a:defRPr>
            </a:lvl5pPr>
            <a:lvl6pPr eaLnBrk="0" fontAlgn="base" hangingPunct="0">
              <a:spcBef>
                <a:spcPct val="0"/>
              </a:spcBef>
              <a:spcAft>
                <a:spcPct val="0"/>
              </a:spcAft>
              <a:tabLst>
                <a:tab pos="1428750" algn="l"/>
              </a:tabLst>
              <a:defRPr>
                <a:solidFill>
                  <a:schemeClr val="tx1"/>
                </a:solidFill>
                <a:latin typeface="Arial" panose="020B0604020202020204" pitchFamily="34" charset="0"/>
              </a:defRPr>
            </a:lvl6pPr>
            <a:lvl7pPr eaLnBrk="0" fontAlgn="base" hangingPunct="0">
              <a:spcBef>
                <a:spcPct val="0"/>
              </a:spcBef>
              <a:spcAft>
                <a:spcPct val="0"/>
              </a:spcAft>
              <a:tabLst>
                <a:tab pos="1428750" algn="l"/>
              </a:tabLst>
              <a:defRPr>
                <a:solidFill>
                  <a:schemeClr val="tx1"/>
                </a:solidFill>
                <a:latin typeface="Arial" panose="020B0604020202020204" pitchFamily="34" charset="0"/>
              </a:defRPr>
            </a:lvl7pPr>
            <a:lvl8pPr eaLnBrk="0" fontAlgn="base" hangingPunct="0">
              <a:spcBef>
                <a:spcPct val="0"/>
              </a:spcBef>
              <a:spcAft>
                <a:spcPct val="0"/>
              </a:spcAft>
              <a:tabLst>
                <a:tab pos="1428750" algn="l"/>
              </a:tabLst>
              <a:defRPr>
                <a:solidFill>
                  <a:schemeClr val="tx1"/>
                </a:solidFill>
                <a:latin typeface="Arial" panose="020B0604020202020204" pitchFamily="34" charset="0"/>
              </a:defRPr>
            </a:lvl8pPr>
            <a:lvl9pPr eaLnBrk="0" fontAlgn="base" hangingPunct="0">
              <a:spcBef>
                <a:spcPct val="0"/>
              </a:spcBef>
              <a:spcAft>
                <a:spcPct val="0"/>
              </a:spcAft>
              <a:tabLst>
                <a:tab pos="1428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428750" algn="l"/>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Paper 1: Arithmetic (30 minutes)</a:t>
            </a:r>
            <a:endParaRPr kumimoji="0" lang="en-GB" altLang="en-US" sz="10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A42F0F"/>
              </a:buClr>
              <a:buSzTx/>
              <a:buFontTx/>
              <a:buChar char="●"/>
              <a:tabLst>
                <a:tab pos="14287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4287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Paper 2: Reasoning (40 minutes)</a:t>
            </a:r>
            <a:endParaRPr kumimoji="0" lang="en-GB" altLang="en-US" sz="10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A42F0F"/>
              </a:buClr>
              <a:buSzTx/>
              <a:buFontTx/>
              <a:buChar char="●"/>
              <a:tabLst>
                <a:tab pos="14287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4287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Paper 3: Reasoning (40 minutes)</a:t>
            </a:r>
            <a:endParaRPr kumimoji="0" lang="en-GB" altLang="en-US" sz="1000" b="0" i="0" u="none" strike="noStrike" cap="none" normalizeH="0" baseline="0" dirty="0">
              <a:ln>
                <a:noFill/>
              </a:ln>
              <a:solidFill>
                <a:schemeClr val="tx1"/>
              </a:solidFill>
              <a:effectLst/>
            </a:endParaRPr>
          </a:p>
        </p:txBody>
      </p:sp>
      <p:pic>
        <p:nvPicPr>
          <p:cNvPr id="8" name="Picture 7">
            <a:extLst>
              <a:ext uri="{FF2B5EF4-FFF2-40B4-BE49-F238E27FC236}">
                <a16:creationId xmlns:a16="http://schemas.microsoft.com/office/drawing/2014/main" id="{0B0C4027-9D5E-42AE-B3D5-6040BCE1C4D7}"/>
              </a:ext>
            </a:extLst>
          </p:cNvPr>
          <p:cNvPicPr>
            <a:picLocks noChangeAspect="1"/>
          </p:cNvPicPr>
          <p:nvPr/>
        </p:nvPicPr>
        <p:blipFill>
          <a:blip r:embed="rId3"/>
          <a:stretch>
            <a:fillRect/>
          </a:stretch>
        </p:blipFill>
        <p:spPr>
          <a:xfrm>
            <a:off x="7558197" y="1485051"/>
            <a:ext cx="4471097" cy="3454939"/>
          </a:xfrm>
          <a:prstGeom prst="rect">
            <a:avLst/>
          </a:prstGeom>
        </p:spPr>
      </p:pic>
      <p:pic>
        <p:nvPicPr>
          <p:cNvPr id="10" name="Picture 9">
            <a:extLst>
              <a:ext uri="{FF2B5EF4-FFF2-40B4-BE49-F238E27FC236}">
                <a16:creationId xmlns:a16="http://schemas.microsoft.com/office/drawing/2014/main" id="{9CCDBB98-AD33-4507-9AC0-928F32785614}"/>
              </a:ext>
            </a:extLst>
          </p:cNvPr>
          <p:cNvPicPr>
            <a:picLocks noChangeAspect="1"/>
          </p:cNvPicPr>
          <p:nvPr/>
        </p:nvPicPr>
        <p:blipFill>
          <a:blip r:embed="rId4"/>
          <a:stretch>
            <a:fillRect/>
          </a:stretch>
        </p:blipFill>
        <p:spPr>
          <a:xfrm>
            <a:off x="10665150" y="17497"/>
            <a:ext cx="1526846" cy="1406158"/>
          </a:xfrm>
          <a:prstGeom prst="rect">
            <a:avLst/>
          </a:prstGeom>
        </p:spPr>
      </p:pic>
      <p:pic>
        <p:nvPicPr>
          <p:cNvPr id="5" name="Picture 4">
            <a:extLst>
              <a:ext uri="{FF2B5EF4-FFF2-40B4-BE49-F238E27FC236}">
                <a16:creationId xmlns:a16="http://schemas.microsoft.com/office/drawing/2014/main" id="{37F77603-AB8C-4C64-85EE-F482C91E0415}"/>
              </a:ext>
            </a:extLst>
          </p:cNvPr>
          <p:cNvPicPr>
            <a:picLocks noChangeAspect="1"/>
          </p:cNvPicPr>
          <p:nvPr/>
        </p:nvPicPr>
        <p:blipFill>
          <a:blip r:embed="rId5"/>
          <a:stretch>
            <a:fillRect/>
          </a:stretch>
        </p:blipFill>
        <p:spPr>
          <a:xfrm>
            <a:off x="270657" y="3993983"/>
            <a:ext cx="6077798" cy="2819794"/>
          </a:xfrm>
          <a:prstGeom prst="rect">
            <a:avLst/>
          </a:prstGeom>
        </p:spPr>
      </p:pic>
    </p:spTree>
    <p:extLst>
      <p:ext uri="{BB962C8B-B14F-4D97-AF65-F5344CB8AC3E}">
        <p14:creationId xmlns:p14="http://schemas.microsoft.com/office/powerpoint/2010/main" val="130001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Image 46">
            <a:extLst>
              <a:ext uri="{FF2B5EF4-FFF2-40B4-BE49-F238E27FC236}">
                <a16:creationId xmlns:a16="http://schemas.microsoft.com/office/drawing/2014/main" id="{A2BA5CBA-C56A-4732-9ADE-B52DD53866AD}"/>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126E3D9-397E-4881-B73C-1323E2CB33AF}"/>
              </a:ext>
            </a:extLst>
          </p:cNvPr>
          <p:cNvGrpSpPr>
            <a:grpSpLocks/>
          </p:cNvGrpSpPr>
          <p:nvPr/>
        </p:nvGrpSpPr>
        <p:grpSpPr>
          <a:xfrm>
            <a:off x="402464" y="2220715"/>
            <a:ext cx="11354108" cy="4484886"/>
            <a:chOff x="0" y="0"/>
            <a:chExt cx="7863205" cy="2510155"/>
          </a:xfrm>
        </p:grpSpPr>
        <p:pic>
          <p:nvPicPr>
            <p:cNvPr id="4" name="Image 48">
              <a:extLst>
                <a:ext uri="{FF2B5EF4-FFF2-40B4-BE49-F238E27FC236}">
                  <a16:creationId xmlns:a16="http://schemas.microsoft.com/office/drawing/2014/main" id="{F3E0349D-A663-4C6D-B92D-11C3D63F7838}"/>
                </a:ext>
              </a:extLst>
            </p:cNvPr>
            <p:cNvPicPr/>
            <p:nvPr/>
          </p:nvPicPr>
          <p:blipFill>
            <a:blip r:embed="rId3" cstate="print"/>
            <a:stretch>
              <a:fillRect/>
            </a:stretch>
          </p:blipFill>
          <p:spPr>
            <a:xfrm>
              <a:off x="0" y="552450"/>
              <a:ext cx="3929126" cy="1957451"/>
            </a:xfrm>
            <a:prstGeom prst="rect">
              <a:avLst/>
            </a:prstGeom>
          </p:spPr>
        </p:pic>
        <p:pic>
          <p:nvPicPr>
            <p:cNvPr id="5" name="Image 49">
              <a:extLst>
                <a:ext uri="{FF2B5EF4-FFF2-40B4-BE49-F238E27FC236}">
                  <a16:creationId xmlns:a16="http://schemas.microsoft.com/office/drawing/2014/main" id="{9B7E740F-6A18-477F-B825-6BFBF488732A}"/>
                </a:ext>
              </a:extLst>
            </p:cNvPr>
            <p:cNvPicPr/>
            <p:nvPr/>
          </p:nvPicPr>
          <p:blipFill>
            <a:blip r:embed="rId4" cstate="print"/>
            <a:stretch>
              <a:fillRect/>
            </a:stretch>
          </p:blipFill>
          <p:spPr>
            <a:xfrm>
              <a:off x="38100" y="590613"/>
              <a:ext cx="3800475" cy="1828800"/>
            </a:xfrm>
            <a:prstGeom prst="rect">
              <a:avLst/>
            </a:prstGeom>
          </p:spPr>
        </p:pic>
        <p:pic>
          <p:nvPicPr>
            <p:cNvPr id="6" name="Image 50">
              <a:extLst>
                <a:ext uri="{FF2B5EF4-FFF2-40B4-BE49-F238E27FC236}">
                  <a16:creationId xmlns:a16="http://schemas.microsoft.com/office/drawing/2014/main" id="{7B15743B-5927-481F-BEC4-E52C61329219}"/>
                </a:ext>
              </a:extLst>
            </p:cNvPr>
            <p:cNvPicPr/>
            <p:nvPr/>
          </p:nvPicPr>
          <p:blipFill>
            <a:blip r:embed="rId5" cstate="print"/>
            <a:stretch>
              <a:fillRect/>
            </a:stretch>
          </p:blipFill>
          <p:spPr>
            <a:xfrm>
              <a:off x="3933825" y="0"/>
              <a:ext cx="3929126" cy="2509901"/>
            </a:xfrm>
            <a:prstGeom prst="rect">
              <a:avLst/>
            </a:prstGeom>
          </p:spPr>
        </p:pic>
        <p:pic>
          <p:nvPicPr>
            <p:cNvPr id="7" name="Image 51">
              <a:extLst>
                <a:ext uri="{FF2B5EF4-FFF2-40B4-BE49-F238E27FC236}">
                  <a16:creationId xmlns:a16="http://schemas.microsoft.com/office/drawing/2014/main" id="{08B75E03-3715-404B-AE2D-406BE29894C7}"/>
                </a:ext>
              </a:extLst>
            </p:cNvPr>
            <p:cNvPicPr/>
            <p:nvPr/>
          </p:nvPicPr>
          <p:blipFill>
            <a:blip r:embed="rId6" cstate="print"/>
            <a:stretch>
              <a:fillRect/>
            </a:stretch>
          </p:blipFill>
          <p:spPr>
            <a:xfrm>
              <a:off x="3971925" y="38163"/>
              <a:ext cx="3800475" cy="2381250"/>
            </a:xfrm>
            <a:prstGeom prst="rect">
              <a:avLst/>
            </a:prstGeom>
          </p:spPr>
        </p:pic>
        <p:sp>
          <p:nvSpPr>
            <p:cNvPr id="8" name="Textbox 52">
              <a:extLst>
                <a:ext uri="{FF2B5EF4-FFF2-40B4-BE49-F238E27FC236}">
                  <a16:creationId xmlns:a16="http://schemas.microsoft.com/office/drawing/2014/main" id="{3E88323C-A39D-4509-9B87-F55A19C2327D}"/>
                </a:ext>
              </a:extLst>
            </p:cNvPr>
            <p:cNvSpPr txBox="1"/>
            <p:nvPr/>
          </p:nvSpPr>
          <p:spPr>
            <a:xfrm>
              <a:off x="0" y="0"/>
              <a:ext cx="7863205" cy="2510155"/>
            </a:xfrm>
            <a:prstGeom prst="rect">
              <a:avLst/>
            </a:prstGeom>
          </p:spPr>
          <p:txBody>
            <a:bodyPr wrap="square" lIns="0" tIns="0" rIns="0" bIns="0" rtlCol="0">
              <a:noAutofit/>
            </a:bodyPr>
            <a:lstStyle/>
            <a:p>
              <a:pPr marL="20955">
                <a:spcBef>
                  <a:spcPts val="1995"/>
                </a:spcBef>
                <a:spcAft>
                  <a:spcPts val="0"/>
                </a:spcAft>
              </a:pPr>
              <a:r>
                <a:rPr lang="en-US" sz="2000">
                  <a:effectLst/>
                  <a:latin typeface="Arial" panose="020B0604020202020204" pitchFamily="34" charset="0"/>
                  <a:ea typeface="Verdana" panose="020B0604030504040204" pitchFamily="34" charset="0"/>
                  <a:cs typeface="Verdana" panose="020B0604030504040204" pitchFamily="34" charset="0"/>
                </a:rPr>
                <a:t>Example</a:t>
              </a:r>
              <a:r>
                <a:rPr lang="en-US" sz="2000" spc="-50">
                  <a:effectLst/>
                  <a:latin typeface="Arial" panose="020B0604020202020204" pitchFamily="34" charset="0"/>
                  <a:ea typeface="Verdana" panose="020B0604030504040204" pitchFamily="34" charset="0"/>
                  <a:cs typeface="Verdana" panose="020B0604030504040204" pitchFamily="34" charset="0"/>
                </a:rPr>
                <a:t> </a:t>
              </a:r>
              <a:r>
                <a:rPr lang="en-US" sz="2000" spc="-10">
                  <a:effectLst/>
                  <a:latin typeface="Arial" panose="020B0604020202020204" pitchFamily="34" charset="0"/>
                  <a:ea typeface="Verdana" panose="020B0604030504040204" pitchFamily="34" charset="0"/>
                  <a:cs typeface="Verdana" panose="020B0604030504040204" pitchFamily="34" charset="0"/>
                </a:rPr>
                <a:t>question</a:t>
              </a:r>
              <a:r>
                <a:rPr lang="en-US" sz="2000" spc="-10">
                  <a:effectLst/>
                  <a:latin typeface="Verdana" panose="020B0604030504040204" pitchFamily="34" charset="0"/>
                  <a:ea typeface="Verdana" panose="020B0604030504040204" pitchFamily="34" charset="0"/>
                  <a:cs typeface="Verdana" panose="020B0604030504040204" pitchFamily="34" charset="0"/>
                </a:rPr>
                <a:t>:</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2" name="Rectangle 8">
            <a:extLst>
              <a:ext uri="{FF2B5EF4-FFF2-40B4-BE49-F238E27FC236}">
                <a16:creationId xmlns:a16="http://schemas.microsoft.com/office/drawing/2014/main" id="{1C48FF65-C0E5-481B-8697-A76997AE83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9">
            <a:extLst>
              <a:ext uri="{FF2B5EF4-FFF2-40B4-BE49-F238E27FC236}">
                <a16:creationId xmlns:a16="http://schemas.microsoft.com/office/drawing/2014/main" id="{21784B73-7C38-4523-84ED-007ED1F59065}"/>
              </a:ext>
            </a:extLst>
          </p:cNvPr>
          <p:cNvSpPr>
            <a:spLocks noChangeArrowheads="1"/>
          </p:cNvSpPr>
          <p:nvPr/>
        </p:nvSpPr>
        <p:spPr bwMode="auto">
          <a:xfrm>
            <a:off x="402463" y="477555"/>
            <a:ext cx="748955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err="1">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Maths</a:t>
            </a:r>
            <a:r>
              <a:rPr kumimoji="0" lang="en-US" altLang="en-US" sz="2000" b="1" i="0" u="sng"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Paper 1 (Arithmetic)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The </a:t>
            </a:r>
            <a:r>
              <a:rPr kumimoji="0" lang="en-US" altLang="en-US" sz="2000" b="0" i="0" u="none" strike="noStrike" cap="none" normalizeH="0" baseline="0" dirty="0" err="1">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maths</a:t>
            </a: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arithmetic has a total of </a:t>
            </a: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Arial" panose="020B0604020202020204" pitchFamily="34" charset="0"/>
              </a:rPr>
              <a:t>40 marks</a:t>
            </a: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Pupils will have 30</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minutes to complete the paper.</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F7A218D4-61AB-4404-93D0-D4F142513CD9}"/>
              </a:ext>
            </a:extLst>
          </p:cNvPr>
          <p:cNvSpPr>
            <a:spLocks noChangeArrowheads="1"/>
          </p:cNvSpPr>
          <p:nvPr/>
        </p:nvSpPr>
        <p:spPr bwMode="auto">
          <a:xfrm>
            <a:off x="402463" y="16872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The test covers the four operations (addition, subtraction, multiplication, division, including order of operations requiring BIDMAS), percentages of amounts and calculating with decimals and fractions.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E80DC926-7DA9-47C4-98F3-12561EA3A8C0}"/>
              </a:ext>
            </a:extLst>
          </p:cNvPr>
          <p:cNvPicPr>
            <a:picLocks noChangeAspect="1"/>
          </p:cNvPicPr>
          <p:nvPr/>
        </p:nvPicPr>
        <p:blipFill>
          <a:blip r:embed="rId7"/>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419257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1" name="Image 53">
            <a:extLst>
              <a:ext uri="{FF2B5EF4-FFF2-40B4-BE49-F238E27FC236}">
                <a16:creationId xmlns:a16="http://schemas.microsoft.com/office/drawing/2014/main" id="{5504DCBE-F56B-4D9F-BC3A-28D0F7097328}"/>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81" y="0"/>
            <a:ext cx="1235878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618C9D6-414D-4983-98DC-DE6FAB273D3C}"/>
              </a:ext>
            </a:extLst>
          </p:cNvPr>
          <p:cNvGrpSpPr>
            <a:grpSpLocks/>
          </p:cNvGrpSpPr>
          <p:nvPr/>
        </p:nvGrpSpPr>
        <p:grpSpPr>
          <a:xfrm>
            <a:off x="-22765" y="823587"/>
            <a:ext cx="6118766" cy="3251243"/>
            <a:chOff x="0" y="0"/>
            <a:chExt cx="3872229" cy="1738630"/>
          </a:xfrm>
        </p:grpSpPr>
        <p:pic>
          <p:nvPicPr>
            <p:cNvPr id="4" name="Image 55">
              <a:extLst>
                <a:ext uri="{FF2B5EF4-FFF2-40B4-BE49-F238E27FC236}">
                  <a16:creationId xmlns:a16="http://schemas.microsoft.com/office/drawing/2014/main" id="{5F87A9B6-9CAE-435C-9A3D-1F2308825D24}"/>
                </a:ext>
              </a:extLst>
            </p:cNvPr>
            <p:cNvPicPr/>
            <p:nvPr/>
          </p:nvPicPr>
          <p:blipFill>
            <a:blip r:embed="rId3" cstate="print"/>
            <a:stretch>
              <a:fillRect/>
            </a:stretch>
          </p:blipFill>
          <p:spPr>
            <a:xfrm>
              <a:off x="0" y="0"/>
              <a:ext cx="3871976" cy="1738376"/>
            </a:xfrm>
            <a:prstGeom prst="rect">
              <a:avLst/>
            </a:prstGeom>
          </p:spPr>
        </p:pic>
        <p:pic>
          <p:nvPicPr>
            <p:cNvPr id="5" name="Image 56">
              <a:extLst>
                <a:ext uri="{FF2B5EF4-FFF2-40B4-BE49-F238E27FC236}">
                  <a16:creationId xmlns:a16="http://schemas.microsoft.com/office/drawing/2014/main" id="{B6EB8A87-05B7-4B79-8A7F-671A8212C3AD}"/>
                </a:ext>
              </a:extLst>
            </p:cNvPr>
            <p:cNvPicPr/>
            <p:nvPr/>
          </p:nvPicPr>
          <p:blipFill>
            <a:blip r:embed="rId4" cstate="print"/>
            <a:stretch>
              <a:fillRect/>
            </a:stretch>
          </p:blipFill>
          <p:spPr>
            <a:xfrm>
              <a:off x="38100" y="38226"/>
              <a:ext cx="3743325" cy="1609725"/>
            </a:xfrm>
            <a:prstGeom prst="rect">
              <a:avLst/>
            </a:prstGeom>
          </p:spPr>
        </p:pic>
        <p:sp>
          <p:nvSpPr>
            <p:cNvPr id="6" name="Textbox 57">
              <a:extLst>
                <a:ext uri="{FF2B5EF4-FFF2-40B4-BE49-F238E27FC236}">
                  <a16:creationId xmlns:a16="http://schemas.microsoft.com/office/drawing/2014/main" id="{4660BA88-ACC2-4BFF-BEA6-95D4903CC163}"/>
                </a:ext>
              </a:extLst>
            </p:cNvPr>
            <p:cNvSpPr txBox="1"/>
            <p:nvPr/>
          </p:nvSpPr>
          <p:spPr>
            <a:xfrm>
              <a:off x="2676525" y="1250438"/>
              <a:ext cx="391795" cy="187325"/>
            </a:xfrm>
            <a:prstGeom prst="rect">
              <a:avLst/>
            </a:prstGeom>
          </p:spPr>
          <p:txBody>
            <a:bodyPr wrap="square" lIns="0" tIns="0" rIns="0" bIns="0" rtlCol="0">
              <a:noAutofit/>
            </a:bodyPr>
            <a:lstStyle/>
            <a:p>
              <a:pPr>
                <a:spcAft>
                  <a:spcPts val="0"/>
                </a:spcAft>
              </a:pPr>
              <a:r>
                <a:rPr lang="en-US" sz="1200" spc="-10" dirty="0">
                  <a:effectLst/>
                  <a:latin typeface="Verdana" panose="020B0604030504040204" pitchFamily="34" charset="0"/>
                  <a:ea typeface="Verdana" panose="020B0604030504040204" pitchFamily="34" charset="0"/>
                  <a:cs typeface="Verdana" panose="020B0604030504040204" pitchFamily="34" charset="0"/>
                </a:rPr>
                <a:t>8.993</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58">
              <a:extLst>
                <a:ext uri="{FF2B5EF4-FFF2-40B4-BE49-F238E27FC236}">
                  <a16:creationId xmlns:a16="http://schemas.microsoft.com/office/drawing/2014/main" id="{1ACF66EB-2395-4BF6-9521-03F10BB8473C}"/>
                </a:ext>
              </a:extLst>
            </p:cNvPr>
            <p:cNvSpPr txBox="1"/>
            <p:nvPr/>
          </p:nvSpPr>
          <p:spPr>
            <a:xfrm>
              <a:off x="552450" y="600201"/>
              <a:ext cx="723900" cy="742950"/>
            </a:xfrm>
            <a:prstGeom prst="rect">
              <a:avLst/>
            </a:prstGeom>
            <a:solidFill>
              <a:srgbClr val="FFFFFF"/>
            </a:solidFill>
          </p:spPr>
          <p:txBody>
            <a:bodyPr wrap="square" lIns="0" tIns="0" rIns="0" bIns="0" rtlCol="0">
              <a:noAutofit/>
            </a:bodyPr>
            <a:lstStyle/>
            <a:p>
              <a:pPr marR="2540" algn="ctr">
                <a:lnSpc>
                  <a:spcPts val="1445"/>
                </a:lnSpc>
                <a:spcBef>
                  <a:spcPts val="720"/>
                </a:spcBef>
                <a:spcAft>
                  <a:spcPts val="0"/>
                </a:spcAft>
              </a:pPr>
              <a:r>
                <a:rPr lang="en-US" sz="1200" spc="-20">
                  <a:solidFill>
                    <a:srgbClr val="000000"/>
                  </a:solidFill>
                  <a:effectLst/>
                  <a:latin typeface="Verdana" panose="020B0604030504040204" pitchFamily="34" charset="0"/>
                  <a:ea typeface="Verdana" panose="020B0604030504040204" pitchFamily="34" charset="0"/>
                  <a:cs typeface="Verdana" panose="020B0604030504040204" pitchFamily="34" charset="0"/>
                </a:rPr>
                <a:t>5.87</a:t>
              </a:r>
              <a:endParaRPr lang="en-GB" sz="1100">
                <a:effectLst/>
                <a:latin typeface="Verdana" panose="020B0604030504040204" pitchFamily="34" charset="0"/>
                <a:ea typeface="Verdana" panose="020B0604030504040204" pitchFamily="34" charset="0"/>
                <a:cs typeface="Verdana" panose="020B0604030504040204" pitchFamily="34" charset="0"/>
              </a:endParaRPr>
            </a:p>
            <a:p>
              <a:pPr marR="31115" algn="ctr">
                <a:lnSpc>
                  <a:spcPts val="1430"/>
                </a:lnSpc>
                <a:spcAft>
                  <a:spcPts val="0"/>
                </a:spcAft>
              </a:pPr>
              <a:r>
                <a:rPr lang="en-US" sz="1200" u="sng">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1200" u="sng" spc="-2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u="sng" spc="-10">
                  <a:solidFill>
                    <a:srgbClr val="000000"/>
                  </a:solidFill>
                  <a:effectLst/>
                  <a:latin typeface="Verdana" panose="020B0604030504040204" pitchFamily="34" charset="0"/>
                  <a:ea typeface="Verdana" panose="020B0604030504040204" pitchFamily="34" charset="0"/>
                  <a:cs typeface="Verdana" panose="020B0604030504040204" pitchFamily="34" charset="0"/>
                </a:rPr>
                <a:t>3.123</a:t>
              </a:r>
              <a:endParaRPr lang="en-GB" sz="1100">
                <a:effectLst/>
                <a:latin typeface="Verdana" panose="020B0604030504040204" pitchFamily="34" charset="0"/>
                <a:ea typeface="Verdana" panose="020B0604030504040204" pitchFamily="34" charset="0"/>
                <a:cs typeface="Verdana" panose="020B0604030504040204" pitchFamily="34" charset="0"/>
              </a:endParaRPr>
            </a:p>
            <a:p>
              <a:pPr marR="42545" algn="ctr">
                <a:lnSpc>
                  <a:spcPts val="1445"/>
                </a:lnSpc>
                <a:spcAft>
                  <a:spcPts val="0"/>
                </a:spcAft>
              </a:pPr>
              <a:r>
                <a:rPr lang="en-US" sz="1200" u="sng" spc="34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u="sng" spc="-10">
                  <a:solidFill>
                    <a:srgbClr val="000000"/>
                  </a:solidFill>
                  <a:effectLst/>
                  <a:latin typeface="Verdana" panose="020B0604030504040204" pitchFamily="34" charset="0"/>
                  <a:ea typeface="Verdana" panose="020B0604030504040204" pitchFamily="34" charset="0"/>
                  <a:cs typeface="Verdana" panose="020B0604030504040204" pitchFamily="34" charset="0"/>
                </a:rPr>
                <a:t>8.993</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7">
            <a:extLst>
              <a:ext uri="{FF2B5EF4-FFF2-40B4-BE49-F238E27FC236}">
                <a16:creationId xmlns:a16="http://schemas.microsoft.com/office/drawing/2014/main" id="{11E3D577-48C4-4804-9DC0-69A0BB4C8508}"/>
              </a:ext>
            </a:extLst>
          </p:cNvPr>
          <p:cNvGrpSpPr>
            <a:grpSpLocks/>
          </p:cNvGrpSpPr>
          <p:nvPr/>
        </p:nvGrpSpPr>
        <p:grpSpPr>
          <a:xfrm>
            <a:off x="5924240" y="59772"/>
            <a:ext cx="6330043" cy="3334464"/>
            <a:chOff x="0" y="0"/>
            <a:chExt cx="3872229" cy="1729105"/>
          </a:xfrm>
        </p:grpSpPr>
        <p:pic>
          <p:nvPicPr>
            <p:cNvPr id="9" name="Image 60">
              <a:extLst>
                <a:ext uri="{FF2B5EF4-FFF2-40B4-BE49-F238E27FC236}">
                  <a16:creationId xmlns:a16="http://schemas.microsoft.com/office/drawing/2014/main" id="{848C978D-7E7D-4CDC-B8B7-DC27AED921DF}"/>
                </a:ext>
              </a:extLst>
            </p:cNvPr>
            <p:cNvPicPr/>
            <p:nvPr/>
          </p:nvPicPr>
          <p:blipFill>
            <a:blip r:embed="rId5" cstate="print"/>
            <a:stretch>
              <a:fillRect/>
            </a:stretch>
          </p:blipFill>
          <p:spPr>
            <a:xfrm>
              <a:off x="0" y="0"/>
              <a:ext cx="3871976" cy="1728851"/>
            </a:xfrm>
            <a:prstGeom prst="rect">
              <a:avLst/>
            </a:prstGeom>
          </p:spPr>
        </p:pic>
        <p:pic>
          <p:nvPicPr>
            <p:cNvPr id="10" name="Image 61">
              <a:extLst>
                <a:ext uri="{FF2B5EF4-FFF2-40B4-BE49-F238E27FC236}">
                  <a16:creationId xmlns:a16="http://schemas.microsoft.com/office/drawing/2014/main" id="{2F933C5F-6174-4ABD-9B87-95662F5B0881}"/>
                </a:ext>
              </a:extLst>
            </p:cNvPr>
            <p:cNvPicPr/>
            <p:nvPr/>
          </p:nvPicPr>
          <p:blipFill>
            <a:blip r:embed="rId6" cstate="print"/>
            <a:stretch>
              <a:fillRect/>
            </a:stretch>
          </p:blipFill>
          <p:spPr>
            <a:xfrm>
              <a:off x="38100" y="38226"/>
              <a:ext cx="3743325" cy="1600200"/>
            </a:xfrm>
            <a:prstGeom prst="rect">
              <a:avLst/>
            </a:prstGeom>
          </p:spPr>
        </p:pic>
        <p:sp>
          <p:nvSpPr>
            <p:cNvPr id="11" name="Textbox 62">
              <a:extLst>
                <a:ext uri="{FF2B5EF4-FFF2-40B4-BE49-F238E27FC236}">
                  <a16:creationId xmlns:a16="http://schemas.microsoft.com/office/drawing/2014/main" id="{2C666F14-34E8-488C-8991-CE5B1E75F737}"/>
                </a:ext>
              </a:extLst>
            </p:cNvPr>
            <p:cNvSpPr txBox="1"/>
            <p:nvPr/>
          </p:nvSpPr>
          <p:spPr>
            <a:xfrm>
              <a:off x="748283" y="197923"/>
              <a:ext cx="184150" cy="187325"/>
            </a:xfrm>
            <a:prstGeom prst="rect">
              <a:avLst/>
            </a:prstGeom>
          </p:spPr>
          <p:txBody>
            <a:bodyPr wrap="square" lIns="0" tIns="0" rIns="0" bIns="0" rtlCol="0">
              <a:noAutofit/>
            </a:bodyPr>
            <a:lstStyle/>
            <a:p>
              <a:pPr>
                <a:spcAft>
                  <a:spcPts val="0"/>
                </a:spcAft>
              </a:pPr>
              <a:r>
                <a:rPr lang="en-US" sz="1200" spc="-25">
                  <a:effectLst/>
                  <a:latin typeface="Verdana" panose="020B0604030504040204" pitchFamily="34" charset="0"/>
                  <a:ea typeface="Verdana" panose="020B0604030504040204" pitchFamily="34" charset="0"/>
                  <a:cs typeface="Verdana" panose="020B0604030504040204" pitchFamily="34" charset="0"/>
                </a:rPr>
                <a:t>22</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box 63">
              <a:extLst>
                <a:ext uri="{FF2B5EF4-FFF2-40B4-BE49-F238E27FC236}">
                  <a16:creationId xmlns:a16="http://schemas.microsoft.com/office/drawing/2014/main" id="{105AF051-E186-4829-851C-CBBB816DB8A2}"/>
                </a:ext>
              </a:extLst>
            </p:cNvPr>
            <p:cNvSpPr txBox="1"/>
            <p:nvPr/>
          </p:nvSpPr>
          <p:spPr>
            <a:xfrm>
              <a:off x="533400" y="514476"/>
              <a:ext cx="485775" cy="742950"/>
            </a:xfrm>
            <a:prstGeom prst="rect">
              <a:avLst/>
            </a:prstGeom>
            <a:solidFill>
              <a:srgbClr val="FFFFFF"/>
            </a:solidFill>
          </p:spPr>
          <p:txBody>
            <a:bodyPr wrap="square" lIns="0" tIns="0" rIns="0" bIns="0" rtlCol="0">
              <a:noAutofit/>
            </a:bodyPr>
            <a:lstStyle/>
            <a:p>
              <a:pPr marL="182245">
                <a:lnSpc>
                  <a:spcPts val="1445"/>
                </a:lnSpc>
                <a:spcBef>
                  <a:spcPts val="715"/>
                </a:spcBef>
                <a:spcAft>
                  <a:spcPts val="0"/>
                </a:spcAft>
              </a:pPr>
              <a:r>
                <a:rPr lang="en-US" sz="1200" spc="-25">
                  <a:solidFill>
                    <a:srgbClr val="000000"/>
                  </a:solidFill>
                  <a:effectLst/>
                  <a:latin typeface="Verdana" panose="020B0604030504040204" pitchFamily="34" charset="0"/>
                  <a:ea typeface="Verdana" panose="020B0604030504040204" pitchFamily="34" charset="0"/>
                  <a:cs typeface="Verdana" panose="020B0604030504040204" pitchFamily="34" charset="0"/>
                </a:rPr>
                <a:t>87</a:t>
              </a:r>
              <a:endParaRPr lang="en-GB" sz="1100">
                <a:effectLst/>
                <a:latin typeface="Verdana" panose="020B0604030504040204" pitchFamily="34" charset="0"/>
                <a:ea typeface="Verdana" panose="020B0604030504040204" pitchFamily="34" charset="0"/>
                <a:cs typeface="Verdana" panose="020B0604030504040204" pitchFamily="34" charset="0"/>
              </a:endParaRPr>
            </a:p>
            <a:p>
              <a:pPr marL="96520">
                <a:lnSpc>
                  <a:spcPts val="1425"/>
                </a:lnSpc>
                <a:spcAft>
                  <a:spcPts val="0"/>
                </a:spcAft>
              </a:pPr>
              <a:r>
                <a:rPr lang="en-US" sz="1200" u="sng">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1200" u="sng" spc="-4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u="sng" spc="-25">
                  <a:solidFill>
                    <a:srgbClr val="000000"/>
                  </a:solidFill>
                  <a:effectLst/>
                  <a:latin typeface="Verdana" panose="020B0604030504040204" pitchFamily="34" charset="0"/>
                  <a:ea typeface="Verdana" panose="020B0604030504040204" pitchFamily="34" charset="0"/>
                  <a:cs typeface="Verdana" panose="020B0604030504040204" pitchFamily="34" charset="0"/>
                </a:rPr>
                <a:t>65</a:t>
              </a:r>
              <a:endParaRPr lang="en-GB" sz="1100">
                <a:effectLst/>
                <a:latin typeface="Verdana" panose="020B0604030504040204" pitchFamily="34" charset="0"/>
                <a:ea typeface="Verdana" panose="020B0604030504040204" pitchFamily="34" charset="0"/>
                <a:cs typeface="Verdana" panose="020B0604030504040204" pitchFamily="34" charset="0"/>
              </a:endParaRPr>
            </a:p>
            <a:p>
              <a:pPr marL="90805">
                <a:lnSpc>
                  <a:spcPts val="1445"/>
                </a:lnSpc>
                <a:spcAft>
                  <a:spcPts val="0"/>
                </a:spcAft>
              </a:pPr>
              <a:r>
                <a:rPr lang="en-US" sz="1200" u="sng" spc="29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u="sng" spc="-25">
                  <a:solidFill>
                    <a:srgbClr val="000000"/>
                  </a:solidFill>
                  <a:effectLst/>
                  <a:latin typeface="Verdana" panose="020B0604030504040204" pitchFamily="34" charset="0"/>
                  <a:ea typeface="Verdana" panose="020B0604030504040204" pitchFamily="34" charset="0"/>
                  <a:cs typeface="Verdana" panose="020B0604030504040204" pitchFamily="34" charset="0"/>
                </a:rPr>
                <a:t>22</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a:extLst>
              <a:ext uri="{FF2B5EF4-FFF2-40B4-BE49-F238E27FC236}">
                <a16:creationId xmlns:a16="http://schemas.microsoft.com/office/drawing/2014/main" id="{0D9F4916-6EDE-4077-A9FE-2490B16B3E0C}"/>
              </a:ext>
            </a:extLst>
          </p:cNvPr>
          <p:cNvGrpSpPr>
            <a:grpSpLocks/>
          </p:cNvGrpSpPr>
          <p:nvPr/>
        </p:nvGrpSpPr>
        <p:grpSpPr>
          <a:xfrm>
            <a:off x="-1931" y="3695802"/>
            <a:ext cx="6329629" cy="3333974"/>
            <a:chOff x="0" y="0"/>
            <a:chExt cx="3871976" cy="1728851"/>
          </a:xfrm>
        </p:grpSpPr>
        <p:pic>
          <p:nvPicPr>
            <p:cNvPr id="14" name="Image 65">
              <a:extLst>
                <a:ext uri="{FF2B5EF4-FFF2-40B4-BE49-F238E27FC236}">
                  <a16:creationId xmlns:a16="http://schemas.microsoft.com/office/drawing/2014/main" id="{DB07AA02-D8CA-4AAA-9638-C738EFD0F658}"/>
                </a:ext>
              </a:extLst>
            </p:cNvPr>
            <p:cNvPicPr/>
            <p:nvPr/>
          </p:nvPicPr>
          <p:blipFill>
            <a:blip r:embed="rId5" cstate="print"/>
            <a:stretch>
              <a:fillRect/>
            </a:stretch>
          </p:blipFill>
          <p:spPr>
            <a:xfrm>
              <a:off x="0" y="0"/>
              <a:ext cx="3871976" cy="1728851"/>
            </a:xfrm>
            <a:prstGeom prst="rect">
              <a:avLst/>
            </a:prstGeom>
          </p:spPr>
        </p:pic>
        <p:pic>
          <p:nvPicPr>
            <p:cNvPr id="15" name="Image 66">
              <a:extLst>
                <a:ext uri="{FF2B5EF4-FFF2-40B4-BE49-F238E27FC236}">
                  <a16:creationId xmlns:a16="http://schemas.microsoft.com/office/drawing/2014/main" id="{B40CDFCB-7EC6-4254-BF02-18343A3E3796}"/>
                </a:ext>
              </a:extLst>
            </p:cNvPr>
            <p:cNvPicPr/>
            <p:nvPr/>
          </p:nvPicPr>
          <p:blipFill>
            <a:blip r:embed="rId7" cstate="print"/>
            <a:stretch>
              <a:fillRect/>
            </a:stretch>
          </p:blipFill>
          <p:spPr>
            <a:xfrm>
              <a:off x="7963" y="133626"/>
              <a:ext cx="3653335" cy="1504573"/>
            </a:xfrm>
            <a:prstGeom prst="rect">
              <a:avLst/>
            </a:prstGeom>
          </p:spPr>
        </p:pic>
        <p:sp>
          <p:nvSpPr>
            <p:cNvPr id="16" name="Textbox 67">
              <a:extLst>
                <a:ext uri="{FF2B5EF4-FFF2-40B4-BE49-F238E27FC236}">
                  <a16:creationId xmlns:a16="http://schemas.microsoft.com/office/drawing/2014/main" id="{574AC12E-A30A-4C57-8EAF-6130E8D8F8EA}"/>
                </a:ext>
              </a:extLst>
            </p:cNvPr>
            <p:cNvSpPr txBox="1"/>
            <p:nvPr/>
          </p:nvSpPr>
          <p:spPr>
            <a:xfrm>
              <a:off x="2668651" y="1251707"/>
              <a:ext cx="184150" cy="187325"/>
            </a:xfrm>
            <a:prstGeom prst="rect">
              <a:avLst/>
            </a:prstGeom>
          </p:spPr>
          <p:txBody>
            <a:bodyPr wrap="square" lIns="0" tIns="0" rIns="0" bIns="0" rtlCol="0">
              <a:noAutofit/>
            </a:bodyPr>
            <a:lstStyle/>
            <a:p>
              <a:pPr>
                <a:spcAft>
                  <a:spcPts val="0"/>
                </a:spcAft>
              </a:pPr>
              <a:r>
                <a:rPr lang="en-US" sz="1200" spc="-25">
                  <a:effectLst/>
                  <a:latin typeface="Verdana" panose="020B0604030504040204" pitchFamily="34" charset="0"/>
                  <a:ea typeface="Verdana" panose="020B0604030504040204" pitchFamily="34" charset="0"/>
                  <a:cs typeface="Verdana" panose="020B0604030504040204" pitchFamily="34" charset="0"/>
                </a:rPr>
                <a:t>10</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Textbox 68">
              <a:extLst>
                <a:ext uri="{FF2B5EF4-FFF2-40B4-BE49-F238E27FC236}">
                  <a16:creationId xmlns:a16="http://schemas.microsoft.com/office/drawing/2014/main" id="{B12178BC-38F3-4965-8D2A-395259A56176}"/>
                </a:ext>
              </a:extLst>
            </p:cNvPr>
            <p:cNvSpPr txBox="1"/>
            <p:nvPr/>
          </p:nvSpPr>
          <p:spPr>
            <a:xfrm>
              <a:off x="552450" y="542925"/>
              <a:ext cx="1543050" cy="495300"/>
            </a:xfrm>
            <a:prstGeom prst="rect">
              <a:avLst/>
            </a:prstGeom>
            <a:solidFill>
              <a:srgbClr val="FFFFFF"/>
            </a:solidFill>
          </p:spPr>
          <p:txBody>
            <a:bodyPr wrap="square" lIns="0" tIns="0" rIns="0" bIns="0" rtlCol="0">
              <a:noAutofit/>
            </a:bodyPr>
            <a:lstStyle/>
            <a:p>
              <a:pPr marL="88900">
                <a:lnSpc>
                  <a:spcPts val="1495"/>
                </a:lnSpc>
                <a:spcBef>
                  <a:spcPts val="675"/>
                </a:spcBef>
                <a:spcAft>
                  <a:spcPts val="0"/>
                </a:spcAft>
              </a:pP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60</a:t>
              </a:r>
              <a:r>
                <a:rPr lang="en-US" sz="1200" spc="-1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Courier New" panose="02070309020205020404" pitchFamily="49" charset="0"/>
                  <a:ea typeface="Verdana" panose="020B0604030504040204" pitchFamily="34" charset="0"/>
                  <a:cs typeface="Verdana" panose="020B0604030504040204" pitchFamily="34" charset="0"/>
                </a:rPr>
                <a:t>÷</a:t>
              </a:r>
              <a:r>
                <a:rPr lang="en-US" sz="1200" spc="-240">
                  <a:solidFill>
                    <a:srgbClr val="000000"/>
                  </a:solidFill>
                  <a:effectLst/>
                  <a:latin typeface="Courier New" panose="02070309020205020404" pitchFamily="49"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r>
                <a:rPr lang="en-US" sz="1200" spc="-9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1200" spc="-2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spc="-25">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endParaRPr lang="en-GB" sz="1100">
                <a:effectLst/>
                <a:latin typeface="Verdana" panose="020B0604030504040204" pitchFamily="34" charset="0"/>
                <a:ea typeface="Verdana" panose="020B0604030504040204" pitchFamily="34" charset="0"/>
                <a:cs typeface="Verdana" panose="020B0604030504040204" pitchFamily="34" charset="0"/>
              </a:endParaRPr>
            </a:p>
            <a:p>
              <a:pPr marL="88900">
                <a:lnSpc>
                  <a:spcPts val="1495"/>
                </a:lnSpc>
                <a:spcAft>
                  <a:spcPts val="0"/>
                </a:spcAft>
                <a:tabLst>
                  <a:tab pos="650875" algn="l"/>
                  <a:tab pos="1031240" algn="l"/>
                </a:tabLst>
              </a:pP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60</a:t>
              </a:r>
              <a:r>
                <a:rPr lang="en-US" sz="1200" spc="-1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spc="-50">
                  <a:solidFill>
                    <a:srgbClr val="000000"/>
                  </a:solidFill>
                  <a:effectLst/>
                  <a:latin typeface="Courier New" panose="02070309020205020404" pitchFamily="49" charset="0"/>
                  <a:ea typeface="Verdana" panose="020B0604030504040204" pitchFamily="34" charset="0"/>
                  <a:cs typeface="Verdana" panose="020B0604030504040204" pitchFamily="34" charset="0"/>
                </a:rPr>
                <a:t>÷</a:t>
              </a:r>
              <a:r>
                <a:rPr lang="en-US" sz="1200">
                  <a:solidFill>
                    <a:srgbClr val="000000"/>
                  </a:solidFill>
                  <a:effectLst/>
                  <a:latin typeface="Courier New" panose="02070309020205020404" pitchFamily="49" charset="0"/>
                  <a:ea typeface="Verdana" panose="020B0604030504040204" pitchFamily="34" charset="0"/>
                  <a:cs typeface="Verdana" panose="020B0604030504040204" pitchFamily="34" charset="0"/>
                </a:rPr>
                <a:t>	</a:t>
              </a:r>
              <a:r>
                <a:rPr lang="en-US" sz="1200" spc="-5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spc="-4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spc="-25">
                  <a:solidFill>
                    <a:srgbClr val="000000"/>
                  </a:solidFill>
                  <a:effectLst/>
                  <a:latin typeface="Verdana" panose="020B0604030504040204" pitchFamily="34" charset="0"/>
                  <a:ea typeface="Verdana" panose="020B0604030504040204" pitchFamily="34" charset="0"/>
                  <a:cs typeface="Verdana" panose="020B0604030504040204" pitchFamily="34" charset="0"/>
                </a:rPr>
                <a:t>10</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8" name="Group 17">
            <a:extLst>
              <a:ext uri="{FF2B5EF4-FFF2-40B4-BE49-F238E27FC236}">
                <a16:creationId xmlns:a16="http://schemas.microsoft.com/office/drawing/2014/main" id="{5595EBB0-1B24-4B45-8B13-A4DA22023901}"/>
              </a:ext>
            </a:extLst>
          </p:cNvPr>
          <p:cNvGrpSpPr>
            <a:grpSpLocks/>
          </p:cNvGrpSpPr>
          <p:nvPr/>
        </p:nvGrpSpPr>
        <p:grpSpPr>
          <a:xfrm>
            <a:off x="5984999" y="3328786"/>
            <a:ext cx="6330043" cy="3334464"/>
            <a:chOff x="0" y="0"/>
            <a:chExt cx="3872229" cy="1729105"/>
          </a:xfrm>
        </p:grpSpPr>
        <p:pic>
          <p:nvPicPr>
            <p:cNvPr id="19" name="Image 70">
              <a:extLst>
                <a:ext uri="{FF2B5EF4-FFF2-40B4-BE49-F238E27FC236}">
                  <a16:creationId xmlns:a16="http://schemas.microsoft.com/office/drawing/2014/main" id="{EB7E9882-9A75-49E2-AE4D-5503BB0BD547}"/>
                </a:ext>
              </a:extLst>
            </p:cNvPr>
            <p:cNvPicPr/>
            <p:nvPr/>
          </p:nvPicPr>
          <p:blipFill>
            <a:blip r:embed="rId5" cstate="print"/>
            <a:stretch>
              <a:fillRect/>
            </a:stretch>
          </p:blipFill>
          <p:spPr>
            <a:xfrm>
              <a:off x="0" y="0"/>
              <a:ext cx="3871976" cy="1728851"/>
            </a:xfrm>
            <a:prstGeom prst="rect">
              <a:avLst/>
            </a:prstGeom>
          </p:spPr>
        </p:pic>
        <p:pic>
          <p:nvPicPr>
            <p:cNvPr id="20" name="Image 71">
              <a:extLst>
                <a:ext uri="{FF2B5EF4-FFF2-40B4-BE49-F238E27FC236}">
                  <a16:creationId xmlns:a16="http://schemas.microsoft.com/office/drawing/2014/main" id="{6C8635F8-E8A9-43DE-A41F-0A02D26BBDE4}"/>
                </a:ext>
              </a:extLst>
            </p:cNvPr>
            <p:cNvPicPr/>
            <p:nvPr/>
          </p:nvPicPr>
          <p:blipFill>
            <a:blip r:embed="rId8" cstate="print"/>
            <a:stretch>
              <a:fillRect/>
            </a:stretch>
          </p:blipFill>
          <p:spPr>
            <a:xfrm>
              <a:off x="38100" y="38100"/>
              <a:ext cx="3743325" cy="1600200"/>
            </a:xfrm>
            <a:prstGeom prst="rect">
              <a:avLst/>
            </a:prstGeom>
          </p:spPr>
        </p:pic>
        <p:sp>
          <p:nvSpPr>
            <p:cNvPr id="21" name="Textbox 72">
              <a:extLst>
                <a:ext uri="{FF2B5EF4-FFF2-40B4-BE49-F238E27FC236}">
                  <a16:creationId xmlns:a16="http://schemas.microsoft.com/office/drawing/2014/main" id="{21A2E62E-0732-4D75-A7D2-43C0D837F06D}"/>
                </a:ext>
              </a:extLst>
            </p:cNvPr>
            <p:cNvSpPr txBox="1"/>
            <p:nvPr/>
          </p:nvSpPr>
          <p:spPr>
            <a:xfrm>
              <a:off x="2680970" y="1251707"/>
              <a:ext cx="269875" cy="187325"/>
            </a:xfrm>
            <a:prstGeom prst="rect">
              <a:avLst/>
            </a:prstGeom>
          </p:spPr>
          <p:txBody>
            <a:bodyPr wrap="square" lIns="0" tIns="0" rIns="0" bIns="0" rtlCol="0">
              <a:noAutofit/>
            </a:bodyPr>
            <a:lstStyle/>
            <a:p>
              <a:pPr>
                <a:spcAft>
                  <a:spcPts val="0"/>
                </a:spcAft>
              </a:pPr>
              <a:r>
                <a:rPr lang="en-US" sz="1200" spc="-25">
                  <a:effectLst/>
                  <a:latin typeface="Verdana" panose="020B0604030504040204" pitchFamily="34" charset="0"/>
                  <a:ea typeface="Verdana" panose="020B0604030504040204" pitchFamily="34" charset="0"/>
                  <a:cs typeface="Verdana" panose="020B0604030504040204" pitchFamily="34" charset="0"/>
                </a:rPr>
                <a:t>600</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Textbox 73">
              <a:extLst>
                <a:ext uri="{FF2B5EF4-FFF2-40B4-BE49-F238E27FC236}">
                  <a16:creationId xmlns:a16="http://schemas.microsoft.com/office/drawing/2014/main" id="{759F9BED-4F2E-4700-8BFC-C0FA7B7F9625}"/>
                </a:ext>
              </a:extLst>
            </p:cNvPr>
            <p:cNvSpPr txBox="1"/>
            <p:nvPr/>
          </p:nvSpPr>
          <p:spPr>
            <a:xfrm>
              <a:off x="533400" y="542925"/>
              <a:ext cx="1590675" cy="495300"/>
            </a:xfrm>
            <a:prstGeom prst="rect">
              <a:avLst/>
            </a:prstGeom>
            <a:solidFill>
              <a:srgbClr val="FFFFFF"/>
            </a:solidFill>
          </p:spPr>
          <p:txBody>
            <a:bodyPr wrap="square" lIns="0" tIns="0" rIns="0" bIns="0" rtlCol="0">
              <a:noAutofit/>
            </a:bodyPr>
            <a:lstStyle/>
            <a:p>
              <a:pPr marL="96520">
                <a:lnSpc>
                  <a:spcPts val="1445"/>
                </a:lnSpc>
                <a:spcBef>
                  <a:spcPts val="760"/>
                </a:spcBef>
                <a:spcAft>
                  <a:spcPts val="0"/>
                </a:spcAft>
              </a:pP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10%</a:t>
              </a:r>
              <a:r>
                <a:rPr lang="en-US" sz="1200" spc="-9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of</a:t>
              </a:r>
              <a:r>
                <a:rPr lang="en-US" sz="1200" spc="-3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3,000</a:t>
              </a:r>
              <a:r>
                <a:rPr lang="en-US" sz="1200" spc="-6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1200" spc="-4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spc="-25">
                  <a:solidFill>
                    <a:srgbClr val="000000"/>
                  </a:solidFill>
                  <a:effectLst/>
                  <a:latin typeface="Verdana" panose="020B0604030504040204" pitchFamily="34" charset="0"/>
                  <a:ea typeface="Verdana" panose="020B0604030504040204" pitchFamily="34" charset="0"/>
                  <a:cs typeface="Verdana" panose="020B0604030504040204" pitchFamily="34" charset="0"/>
                </a:rPr>
                <a:t>300</a:t>
              </a:r>
              <a:endParaRPr lang="en-GB" sz="1100">
                <a:effectLst/>
                <a:latin typeface="Verdana" panose="020B0604030504040204" pitchFamily="34" charset="0"/>
                <a:ea typeface="Verdana" panose="020B0604030504040204" pitchFamily="34" charset="0"/>
                <a:cs typeface="Verdana" panose="020B0604030504040204" pitchFamily="34" charset="0"/>
              </a:endParaRPr>
            </a:p>
            <a:p>
              <a:pPr marL="96520">
                <a:lnSpc>
                  <a:spcPts val="1445"/>
                </a:lnSpc>
                <a:spcAft>
                  <a:spcPts val="0"/>
                </a:spcAft>
              </a:pP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r>
                <a:rPr lang="en-US" sz="1200" spc="-9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of</a:t>
              </a:r>
              <a:r>
                <a:rPr lang="en-US" sz="1200" spc="-2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3,000</a:t>
              </a:r>
              <a:r>
                <a:rPr lang="en-US" sz="1200" spc="-5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1200" spc="-4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200" spc="-25">
                  <a:solidFill>
                    <a:srgbClr val="000000"/>
                  </a:solidFill>
                  <a:effectLst/>
                  <a:latin typeface="Verdana" panose="020B0604030504040204" pitchFamily="34" charset="0"/>
                  <a:ea typeface="Verdana" panose="020B0604030504040204" pitchFamily="34" charset="0"/>
                  <a:cs typeface="Verdana" panose="020B0604030504040204" pitchFamily="34" charset="0"/>
                </a:rPr>
                <a:t>600</a:t>
              </a:r>
              <a:endParaRPr lang="en-GB" sz="1100">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2" name="Rectangle 22">
            <a:extLst>
              <a:ext uri="{FF2B5EF4-FFF2-40B4-BE49-F238E27FC236}">
                <a16:creationId xmlns:a16="http://schemas.microsoft.com/office/drawing/2014/main" id="{D404C1E8-29DA-4CCE-88FA-15A0C8412F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23">
            <a:extLst>
              <a:ext uri="{FF2B5EF4-FFF2-40B4-BE49-F238E27FC236}">
                <a16:creationId xmlns:a16="http://schemas.microsoft.com/office/drawing/2014/main" id="{9DFC9922-975A-48C4-8F65-C08985AAE5F7}"/>
              </a:ext>
            </a:extLst>
          </p:cNvPr>
          <p:cNvSpPr>
            <a:spLocks noChangeArrowheads="1"/>
          </p:cNvSpPr>
          <p:nvPr/>
        </p:nvSpPr>
        <p:spPr bwMode="auto">
          <a:xfrm>
            <a:off x="715963" y="533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err="1">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t>Maths</a:t>
            </a:r>
            <a:r>
              <a:rPr kumimoji="0" lang="en-US" altLang="en-US" sz="2000" b="1" i="0" u="sng" strike="noStrike" cap="none" normalizeH="0" baseline="0" dirty="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t> Paper 1 (Arithmetic)</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Example questions:</a:t>
            </a: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32">
            <a:extLst>
              <a:ext uri="{FF2B5EF4-FFF2-40B4-BE49-F238E27FC236}">
                <a16:creationId xmlns:a16="http://schemas.microsoft.com/office/drawing/2014/main" id="{48398455-8DEE-4199-A2A4-5F16F40A722D}"/>
              </a:ext>
            </a:extLst>
          </p:cNvPr>
          <p:cNvSpPr>
            <a:spLocks noChangeArrowheads="1"/>
          </p:cNvSpPr>
          <p:nvPr/>
        </p:nvSpPr>
        <p:spPr bwMode="auto">
          <a:xfrm>
            <a:off x="0" y="995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en-GB"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6" name="Picture 25">
            <a:extLst>
              <a:ext uri="{FF2B5EF4-FFF2-40B4-BE49-F238E27FC236}">
                <a16:creationId xmlns:a16="http://schemas.microsoft.com/office/drawing/2014/main" id="{8C7DD32E-2177-4028-B1C9-1CC0D777D886}"/>
              </a:ext>
            </a:extLst>
          </p:cNvPr>
          <p:cNvPicPr>
            <a:picLocks noChangeAspect="1"/>
          </p:cNvPicPr>
          <p:nvPr/>
        </p:nvPicPr>
        <p:blipFill>
          <a:blip r:embed="rId9"/>
          <a:stretch>
            <a:fillRect/>
          </a:stretch>
        </p:blipFill>
        <p:spPr>
          <a:xfrm>
            <a:off x="10780953" y="17498"/>
            <a:ext cx="1426509" cy="1313752"/>
          </a:xfrm>
          <a:prstGeom prst="rect">
            <a:avLst/>
          </a:prstGeom>
        </p:spPr>
      </p:pic>
    </p:spTree>
    <p:extLst>
      <p:ext uri="{BB962C8B-B14F-4D97-AF65-F5344CB8AC3E}">
        <p14:creationId xmlns:p14="http://schemas.microsoft.com/office/powerpoint/2010/main" val="82975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DA3760D-0828-463E-8918-B8CB54AFC6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385" name="Image 74">
            <a:extLst>
              <a:ext uri="{FF2B5EF4-FFF2-40B4-BE49-F238E27FC236}">
                <a16:creationId xmlns:a16="http://schemas.microsoft.com/office/drawing/2014/main" id="{294D2738-BB74-4CFA-B82E-236BF4C0225E}"/>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945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39CF6E7-EDAE-47CA-8E1B-4EBFB9110173}"/>
              </a:ext>
            </a:extLst>
          </p:cNvPr>
          <p:cNvSpPr>
            <a:spLocks noChangeArrowheads="1"/>
          </p:cNvSpPr>
          <p:nvPr/>
        </p:nvSpPr>
        <p:spPr bwMode="auto">
          <a:xfrm>
            <a:off x="124180" y="498377"/>
            <a:ext cx="1149100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49338" algn="l"/>
              </a:tabLst>
              <a:defRPr>
                <a:solidFill>
                  <a:schemeClr val="tx1"/>
                </a:solidFill>
                <a:latin typeface="Arial" panose="020B0604020202020204" pitchFamily="34" charset="0"/>
              </a:defRPr>
            </a:lvl1pPr>
            <a:lvl2pPr eaLnBrk="0" fontAlgn="base" hangingPunct="0">
              <a:spcBef>
                <a:spcPct val="0"/>
              </a:spcBef>
              <a:spcAft>
                <a:spcPct val="0"/>
              </a:spcAft>
              <a:tabLst>
                <a:tab pos="1049338" algn="l"/>
              </a:tabLst>
              <a:defRPr>
                <a:solidFill>
                  <a:schemeClr val="tx1"/>
                </a:solidFill>
                <a:latin typeface="Arial" panose="020B0604020202020204" pitchFamily="34" charset="0"/>
              </a:defRPr>
            </a:lvl2pPr>
            <a:lvl3pPr eaLnBrk="0" fontAlgn="base" hangingPunct="0">
              <a:spcBef>
                <a:spcPct val="0"/>
              </a:spcBef>
              <a:spcAft>
                <a:spcPct val="0"/>
              </a:spcAft>
              <a:tabLst>
                <a:tab pos="1049338" algn="l"/>
              </a:tabLst>
              <a:defRPr>
                <a:solidFill>
                  <a:schemeClr val="tx1"/>
                </a:solidFill>
                <a:latin typeface="Arial" panose="020B0604020202020204" pitchFamily="34" charset="0"/>
              </a:defRPr>
            </a:lvl3pPr>
            <a:lvl4pPr eaLnBrk="0" fontAlgn="base" hangingPunct="0">
              <a:spcBef>
                <a:spcPct val="0"/>
              </a:spcBef>
              <a:spcAft>
                <a:spcPct val="0"/>
              </a:spcAft>
              <a:tabLst>
                <a:tab pos="1049338" algn="l"/>
              </a:tabLst>
              <a:defRPr>
                <a:solidFill>
                  <a:schemeClr val="tx1"/>
                </a:solidFill>
                <a:latin typeface="Arial" panose="020B0604020202020204" pitchFamily="34" charset="0"/>
              </a:defRPr>
            </a:lvl4pPr>
            <a:lvl5pPr eaLnBrk="0" fontAlgn="base" hangingPunct="0">
              <a:spcBef>
                <a:spcPct val="0"/>
              </a:spcBef>
              <a:spcAft>
                <a:spcPct val="0"/>
              </a:spcAft>
              <a:tabLst>
                <a:tab pos="1049338" algn="l"/>
              </a:tabLst>
              <a:defRPr>
                <a:solidFill>
                  <a:schemeClr val="tx1"/>
                </a:solidFill>
                <a:latin typeface="Arial" panose="020B0604020202020204" pitchFamily="34" charset="0"/>
              </a:defRPr>
            </a:lvl5pPr>
            <a:lvl6pPr eaLnBrk="0" fontAlgn="base" hangingPunct="0">
              <a:spcBef>
                <a:spcPct val="0"/>
              </a:spcBef>
              <a:spcAft>
                <a:spcPct val="0"/>
              </a:spcAft>
              <a:tabLst>
                <a:tab pos="1049338" algn="l"/>
              </a:tabLst>
              <a:defRPr>
                <a:solidFill>
                  <a:schemeClr val="tx1"/>
                </a:solidFill>
                <a:latin typeface="Arial" panose="020B0604020202020204" pitchFamily="34" charset="0"/>
              </a:defRPr>
            </a:lvl6pPr>
            <a:lvl7pPr eaLnBrk="0" fontAlgn="base" hangingPunct="0">
              <a:spcBef>
                <a:spcPct val="0"/>
              </a:spcBef>
              <a:spcAft>
                <a:spcPct val="0"/>
              </a:spcAft>
              <a:tabLst>
                <a:tab pos="1049338" algn="l"/>
              </a:tabLst>
              <a:defRPr>
                <a:solidFill>
                  <a:schemeClr val="tx1"/>
                </a:solidFill>
                <a:latin typeface="Arial" panose="020B0604020202020204" pitchFamily="34" charset="0"/>
              </a:defRPr>
            </a:lvl7pPr>
            <a:lvl8pPr eaLnBrk="0" fontAlgn="base" hangingPunct="0">
              <a:spcBef>
                <a:spcPct val="0"/>
              </a:spcBef>
              <a:spcAft>
                <a:spcPct val="0"/>
              </a:spcAft>
              <a:tabLst>
                <a:tab pos="1049338" algn="l"/>
              </a:tabLst>
              <a:defRPr>
                <a:solidFill>
                  <a:schemeClr val="tx1"/>
                </a:solidFill>
                <a:latin typeface="Arial" panose="020B0604020202020204" pitchFamily="34" charset="0"/>
              </a:defRPr>
            </a:lvl8pPr>
            <a:lvl9pPr eaLnBrk="0" fontAlgn="base" hangingPunct="0">
              <a:spcBef>
                <a:spcPct val="0"/>
              </a:spcBef>
              <a:spcAft>
                <a:spcPct val="0"/>
              </a:spcAft>
              <a:tabLst>
                <a:tab pos="10493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49338" algn="l"/>
              </a:tabLst>
            </a:pPr>
            <a:r>
              <a:rPr kumimoji="0" lang="en-US" altLang="en-US" sz="2000" b="1" i="0" u="sng" strike="noStrike" cap="none" normalizeH="0" baseline="0" dirty="0" err="1">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t>Maths</a:t>
            </a:r>
            <a:r>
              <a:rPr kumimoji="0" lang="en-US" altLang="en-US" sz="2000" b="1" i="0" u="sng" strike="noStrike" cap="none" normalizeH="0" baseline="0" dirty="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t> Papers 2 and 3 (Reasoning)</a:t>
            </a:r>
          </a:p>
          <a:p>
            <a:pPr marL="0" marR="0" lvl="0" indent="0" algn="l" defTabSz="914400" rtl="0" eaLnBrk="0" fontAlgn="base" latinLnBrk="0" hangingPunct="0">
              <a:lnSpc>
                <a:spcPct val="100000"/>
              </a:lnSpc>
              <a:spcBef>
                <a:spcPct val="0"/>
              </a:spcBef>
              <a:spcAft>
                <a:spcPct val="0"/>
              </a:spcAft>
              <a:buClrTx/>
              <a:buSzTx/>
              <a:buFontTx/>
              <a:buNone/>
              <a:tabLst>
                <a:tab pos="1049338" algn="l"/>
              </a:tabLst>
            </a:pPr>
            <a:endParaRPr lang="en-US" altLang="en-US" sz="2000" b="1" u="sng" dirty="0">
              <a:latin typeface="Tahoma" panose="020B0604030504040204" pitchFamily="34" charset="0"/>
              <a:ea typeface="Verdan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49338"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Paper 2 </a:t>
            </a: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and </a:t>
            </a: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paper 3 </a:t>
            </a: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have a total of </a:t>
            </a: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35 marks </a:t>
            </a: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each. Each paper will last for 40 minutes.</a:t>
            </a: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49338"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These papers require children to demonstrate their mathematical knowledge and skills, as well as their ability to solve problems and their mathematical reasoning. They cover a wide range of mathematical topics from key stage 2 including,</a:t>
            </a:r>
          </a:p>
          <a:p>
            <a:pPr marL="0" marR="0" lvl="0" indent="0" algn="l" defTabSz="914400" rtl="0" eaLnBrk="0" fontAlgn="base" latinLnBrk="0" hangingPunct="0">
              <a:lnSpc>
                <a:spcPct val="100000"/>
              </a:lnSpc>
              <a:spcBef>
                <a:spcPct val="0"/>
              </a:spcBef>
              <a:spcAft>
                <a:spcPct val="0"/>
              </a:spcAft>
              <a:buClrTx/>
              <a:buSzTx/>
              <a:buFontTx/>
              <a:buNone/>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Number and place value (including Roman numerals);</a:t>
            </a: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The four operations;</a:t>
            </a: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Geometry (properties of shape, position and direction);</a:t>
            </a: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Statistics;</a:t>
            </a: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Measurement (length, perimeter, mass, volume, time, money);</a:t>
            </a: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Algebra;</a:t>
            </a: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Ratio and proportion;</a:t>
            </a: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49338" algn="l"/>
              </a:tabLst>
            </a:pPr>
            <a:r>
              <a:rPr kumimoji="0" lang="en-US" altLang="en-US" sz="18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Fractions, decimals and percentages.</a:t>
            </a: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49338"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C71F3D01-08A1-40EB-875C-850D04AAB5F4}"/>
              </a:ext>
            </a:extLst>
          </p:cNvPr>
          <p:cNvPicPr>
            <a:picLocks noChangeAspect="1"/>
          </p:cNvPicPr>
          <p:nvPr/>
        </p:nvPicPr>
        <p:blipFill>
          <a:blip r:embed="rId3"/>
          <a:stretch>
            <a:fillRect/>
          </a:stretch>
        </p:blipFill>
        <p:spPr>
          <a:xfrm>
            <a:off x="10665154" y="5451842"/>
            <a:ext cx="1526846" cy="1406158"/>
          </a:xfrm>
          <a:prstGeom prst="rect">
            <a:avLst/>
          </a:prstGeom>
        </p:spPr>
      </p:pic>
    </p:spTree>
    <p:extLst>
      <p:ext uri="{BB962C8B-B14F-4D97-AF65-F5344CB8AC3E}">
        <p14:creationId xmlns:p14="http://schemas.microsoft.com/office/powerpoint/2010/main" val="312160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8">
            <a:extLst>
              <a:ext uri="{FF2B5EF4-FFF2-40B4-BE49-F238E27FC236}">
                <a16:creationId xmlns:a16="http://schemas.microsoft.com/office/drawing/2014/main" id="{C79B5988-86B6-44C9-90D3-1BB2B6DE1B7E}"/>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The Woodlands Community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The Woodlands Community Primary Sch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The Woodlands Community Primary Schoo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307975" y="617538"/>
            <a:ext cx="11519264" cy="6186309"/>
          </a:xfrm>
          <a:prstGeom prst="rect">
            <a:avLst/>
          </a:prstGeom>
          <a:noFill/>
        </p:spPr>
        <p:txBody>
          <a:bodyPr wrap="square" rtlCol="0">
            <a:spAutoFit/>
          </a:bodyPr>
          <a:lstStyle/>
          <a:p>
            <a:pPr marL="571500" indent="-571500">
              <a:buFont typeface="Arial" panose="020B0604020202020204" pitchFamily="34" charset="0"/>
              <a:buChar char="•"/>
            </a:pPr>
            <a:r>
              <a:rPr lang="en-GB" sz="3600" dirty="0"/>
              <a:t>What are SATs? </a:t>
            </a:r>
          </a:p>
          <a:p>
            <a:pPr marL="571500" indent="-571500">
              <a:buFont typeface="Arial" panose="020B0604020202020204" pitchFamily="34" charset="0"/>
              <a:buChar char="•"/>
            </a:pPr>
            <a:r>
              <a:rPr lang="en-GB" sz="3600" dirty="0"/>
              <a:t>SATs scores explained.</a:t>
            </a:r>
          </a:p>
          <a:p>
            <a:pPr marL="571500" indent="-571500">
              <a:buFont typeface="Arial" panose="020B0604020202020204" pitchFamily="34" charset="0"/>
              <a:buChar char="•"/>
            </a:pPr>
            <a:r>
              <a:rPr lang="en-GB" sz="3600" dirty="0"/>
              <a:t>When SATs will take place.</a:t>
            </a:r>
          </a:p>
          <a:p>
            <a:pPr marL="571500" indent="-571500">
              <a:buFont typeface="Arial" panose="020B0604020202020204" pitchFamily="34" charset="0"/>
              <a:buChar char="•"/>
            </a:pPr>
            <a:r>
              <a:rPr lang="en-GB" sz="3600" dirty="0"/>
              <a:t>Arrangements for your child.</a:t>
            </a:r>
          </a:p>
          <a:p>
            <a:pPr marL="571500" indent="-571500">
              <a:buFont typeface="Arial" panose="020B0604020202020204" pitchFamily="34" charset="0"/>
              <a:buChar char="•"/>
            </a:pPr>
            <a:r>
              <a:rPr lang="en-GB" sz="3600" dirty="0"/>
              <a:t>What the papers look like.</a:t>
            </a:r>
          </a:p>
          <a:p>
            <a:pPr marL="571500" indent="-571500">
              <a:buFont typeface="Arial" panose="020B0604020202020204" pitchFamily="34" charset="0"/>
              <a:buChar char="•"/>
            </a:pPr>
            <a:r>
              <a:rPr lang="en-GB" sz="3600" dirty="0"/>
              <a:t>Preparing children in school.</a:t>
            </a:r>
          </a:p>
          <a:p>
            <a:pPr marL="571500" indent="-571500">
              <a:buFont typeface="Arial" panose="020B0604020202020204" pitchFamily="34" charset="0"/>
              <a:buChar char="•"/>
            </a:pPr>
            <a:r>
              <a:rPr lang="en-GB" sz="3600" dirty="0"/>
              <a:t>Expectations for home practice packs.</a:t>
            </a:r>
          </a:p>
          <a:p>
            <a:pPr marL="571500" indent="-571500">
              <a:buFont typeface="Arial" panose="020B0604020202020204" pitchFamily="34" charset="0"/>
              <a:buChar char="•"/>
            </a:pPr>
            <a:r>
              <a:rPr lang="en-GB" sz="3600" dirty="0"/>
              <a:t>Common barriers the children face with assessments and daily learning.</a:t>
            </a:r>
          </a:p>
          <a:p>
            <a:endParaRPr lang="en-GB" sz="3600" dirty="0"/>
          </a:p>
          <a:p>
            <a:endParaRPr lang="en-GB" sz="3600" dirty="0"/>
          </a:p>
        </p:txBody>
      </p:sp>
    </p:spTree>
    <p:extLst>
      <p:ext uri="{BB962C8B-B14F-4D97-AF65-F5344CB8AC3E}">
        <p14:creationId xmlns:p14="http://schemas.microsoft.com/office/powerpoint/2010/main" val="410529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Image 75">
            <a:extLst>
              <a:ext uri="{FF2B5EF4-FFF2-40B4-BE49-F238E27FC236}">
                <a16:creationId xmlns:a16="http://schemas.microsoft.com/office/drawing/2014/main" id="{2A047B51-DEB3-45EC-879D-B1FCCFEF75B7}"/>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861" y="-19069"/>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8FB5669-6BC1-4A49-A09F-E24EC3ECE057}"/>
              </a:ext>
            </a:extLst>
          </p:cNvPr>
          <p:cNvGrpSpPr>
            <a:grpSpLocks/>
          </p:cNvGrpSpPr>
          <p:nvPr/>
        </p:nvGrpSpPr>
        <p:grpSpPr>
          <a:xfrm>
            <a:off x="257735" y="1098867"/>
            <a:ext cx="5755789" cy="4660265"/>
            <a:chOff x="0" y="0"/>
            <a:chExt cx="3786504" cy="3176905"/>
          </a:xfrm>
        </p:grpSpPr>
        <p:pic>
          <p:nvPicPr>
            <p:cNvPr id="4" name="Image 77">
              <a:extLst>
                <a:ext uri="{FF2B5EF4-FFF2-40B4-BE49-F238E27FC236}">
                  <a16:creationId xmlns:a16="http://schemas.microsoft.com/office/drawing/2014/main" id="{E80EE13D-92C5-422E-A085-0753B9099357}"/>
                </a:ext>
              </a:extLst>
            </p:cNvPr>
            <p:cNvPicPr/>
            <p:nvPr/>
          </p:nvPicPr>
          <p:blipFill>
            <a:blip r:embed="rId3" cstate="print"/>
            <a:stretch>
              <a:fillRect/>
            </a:stretch>
          </p:blipFill>
          <p:spPr>
            <a:xfrm>
              <a:off x="0" y="0"/>
              <a:ext cx="3786251" cy="3176651"/>
            </a:xfrm>
            <a:prstGeom prst="rect">
              <a:avLst/>
            </a:prstGeom>
          </p:spPr>
        </p:pic>
        <p:pic>
          <p:nvPicPr>
            <p:cNvPr id="5" name="Image 78">
              <a:extLst>
                <a:ext uri="{FF2B5EF4-FFF2-40B4-BE49-F238E27FC236}">
                  <a16:creationId xmlns:a16="http://schemas.microsoft.com/office/drawing/2014/main" id="{F86183A8-1BBE-4623-BFDF-36489D8FD15E}"/>
                </a:ext>
              </a:extLst>
            </p:cNvPr>
            <p:cNvPicPr/>
            <p:nvPr/>
          </p:nvPicPr>
          <p:blipFill>
            <a:blip r:embed="rId4" cstate="print"/>
            <a:stretch>
              <a:fillRect/>
            </a:stretch>
          </p:blipFill>
          <p:spPr>
            <a:xfrm>
              <a:off x="38100" y="38226"/>
              <a:ext cx="3657600" cy="3048000"/>
            </a:xfrm>
            <a:prstGeom prst="rect">
              <a:avLst/>
            </a:prstGeom>
          </p:spPr>
        </p:pic>
        <p:sp>
          <p:nvSpPr>
            <p:cNvPr id="6" name="Textbox 79">
              <a:extLst>
                <a:ext uri="{FF2B5EF4-FFF2-40B4-BE49-F238E27FC236}">
                  <a16:creationId xmlns:a16="http://schemas.microsoft.com/office/drawing/2014/main" id="{F3F00BD5-F7E3-476E-9470-0E746BAC7F09}"/>
                </a:ext>
              </a:extLst>
            </p:cNvPr>
            <p:cNvSpPr txBox="1"/>
            <p:nvPr/>
          </p:nvSpPr>
          <p:spPr>
            <a:xfrm>
              <a:off x="1654810" y="2813869"/>
              <a:ext cx="710565" cy="187325"/>
            </a:xfrm>
            <a:prstGeom prst="rect">
              <a:avLst/>
            </a:prstGeom>
          </p:spPr>
          <p:txBody>
            <a:bodyPr wrap="square" lIns="0" tIns="0" rIns="0" bIns="0" rtlCol="0">
              <a:noAutofit/>
            </a:bodyPr>
            <a:lstStyle/>
            <a:p>
              <a:pPr>
                <a:spcAft>
                  <a:spcPts val="0"/>
                </a:spcAft>
              </a:pPr>
              <a:r>
                <a:rPr lang="en-US" sz="1200" spc="-20" dirty="0">
                  <a:effectLst/>
                  <a:latin typeface="Verdana" panose="020B0604030504040204" pitchFamily="34" charset="0"/>
                  <a:ea typeface="Verdana" panose="020B0604030504040204" pitchFamily="34" charset="0"/>
                  <a:cs typeface="Verdana" panose="020B0604030504040204" pitchFamily="34" charset="0"/>
                </a:rPr>
                <a:t>2.5</a:t>
              </a:r>
              <a:r>
                <a:rPr lang="en-US" sz="1200" spc="-40" dirty="0">
                  <a:effectLst/>
                  <a:latin typeface="Verdana" panose="020B0604030504040204" pitchFamily="34" charset="0"/>
                  <a:ea typeface="Verdana" panose="020B0604030504040204" pitchFamily="34" charset="0"/>
                  <a:cs typeface="Verdana" panose="020B0604030504040204" pitchFamily="34" charset="0"/>
                </a:rPr>
                <a:t> </a:t>
              </a:r>
              <a:r>
                <a:rPr lang="en-US" sz="1200" spc="-20" dirty="0">
                  <a:effectLst/>
                  <a:latin typeface="Verdana" panose="020B0604030504040204" pitchFamily="34" charset="0"/>
                  <a:ea typeface="Verdana" panose="020B0604030504040204" pitchFamily="34" charset="0"/>
                  <a:cs typeface="Verdana" panose="020B0604030504040204" pitchFamily="34" charset="0"/>
                </a:rPr>
                <a:t>or</a:t>
              </a:r>
              <a:r>
                <a:rPr lang="en-US" sz="1200" spc="-70" dirty="0">
                  <a:effectLst/>
                  <a:latin typeface="Verdana" panose="020B0604030504040204" pitchFamily="34" charset="0"/>
                  <a:ea typeface="Verdana" panose="020B0604030504040204" pitchFamily="34" charset="0"/>
                  <a:cs typeface="Verdana" panose="020B0604030504040204" pitchFamily="34" charset="0"/>
                </a:rPr>
                <a:t> </a:t>
              </a:r>
              <a:r>
                <a:rPr lang="en-US" sz="1200" spc="-20" dirty="0">
                  <a:effectLst/>
                  <a:latin typeface="Verdana" panose="020B0604030504040204" pitchFamily="34" charset="0"/>
                  <a:ea typeface="Verdana" panose="020B0604030504040204" pitchFamily="34" charset="0"/>
                  <a:cs typeface="Verdana" panose="020B0604030504040204" pitchFamily="34" charset="0"/>
                </a:rPr>
                <a:t>2</a:t>
              </a:r>
              <a:r>
                <a:rPr lang="en-US" sz="1200" spc="-65" dirty="0">
                  <a:effectLst/>
                  <a:latin typeface="Verdana" panose="020B0604030504040204" pitchFamily="34" charset="0"/>
                  <a:ea typeface="Verdana" panose="020B0604030504040204" pitchFamily="34" charset="0"/>
                  <a:cs typeface="Verdana" panose="020B0604030504040204" pitchFamily="34" charset="0"/>
                </a:rPr>
                <a:t> </a:t>
              </a:r>
              <a:r>
                <a:rPr lang="en-US" sz="1200" spc="-50" dirty="0">
                  <a:effectLst/>
                  <a:latin typeface="Verdana" panose="020B0604030504040204" pitchFamily="34" charset="0"/>
                  <a:ea typeface="Verdana" panose="020B0604030504040204" pitchFamily="34" charset="0"/>
                  <a:cs typeface="Verdana" panose="020B0604030504040204" pitchFamily="34" charset="0"/>
                </a:rPr>
                <a:t>½</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a:extLst>
              <a:ext uri="{FF2B5EF4-FFF2-40B4-BE49-F238E27FC236}">
                <a16:creationId xmlns:a16="http://schemas.microsoft.com/office/drawing/2014/main" id="{0C7CAF10-7E66-4970-BFDC-444907FE99E6}"/>
              </a:ext>
            </a:extLst>
          </p:cNvPr>
          <p:cNvGrpSpPr>
            <a:grpSpLocks/>
          </p:cNvGrpSpPr>
          <p:nvPr/>
        </p:nvGrpSpPr>
        <p:grpSpPr>
          <a:xfrm>
            <a:off x="6178863" y="1030259"/>
            <a:ext cx="5921126" cy="4471119"/>
            <a:chOff x="0" y="0"/>
            <a:chExt cx="4062729" cy="1929130"/>
          </a:xfrm>
        </p:grpSpPr>
        <p:pic>
          <p:nvPicPr>
            <p:cNvPr id="8" name="Image 81">
              <a:extLst>
                <a:ext uri="{FF2B5EF4-FFF2-40B4-BE49-F238E27FC236}">
                  <a16:creationId xmlns:a16="http://schemas.microsoft.com/office/drawing/2014/main" id="{FCA7B1E1-557B-4F99-8130-12607E96F5A2}"/>
                </a:ext>
              </a:extLst>
            </p:cNvPr>
            <p:cNvPicPr/>
            <p:nvPr/>
          </p:nvPicPr>
          <p:blipFill>
            <a:blip r:embed="rId5" cstate="print"/>
            <a:stretch>
              <a:fillRect/>
            </a:stretch>
          </p:blipFill>
          <p:spPr>
            <a:xfrm>
              <a:off x="0" y="0"/>
              <a:ext cx="4062476" cy="1928876"/>
            </a:xfrm>
            <a:prstGeom prst="rect">
              <a:avLst/>
            </a:prstGeom>
          </p:spPr>
        </p:pic>
        <p:pic>
          <p:nvPicPr>
            <p:cNvPr id="9" name="Image 82">
              <a:extLst>
                <a:ext uri="{FF2B5EF4-FFF2-40B4-BE49-F238E27FC236}">
                  <a16:creationId xmlns:a16="http://schemas.microsoft.com/office/drawing/2014/main" id="{C827B07B-E373-46F6-9EE8-5FF04BDA9217}"/>
                </a:ext>
              </a:extLst>
            </p:cNvPr>
            <p:cNvPicPr/>
            <p:nvPr/>
          </p:nvPicPr>
          <p:blipFill>
            <a:blip r:embed="rId6" cstate="print"/>
            <a:stretch>
              <a:fillRect/>
            </a:stretch>
          </p:blipFill>
          <p:spPr>
            <a:xfrm>
              <a:off x="38100" y="38226"/>
              <a:ext cx="3933825" cy="1800225"/>
            </a:xfrm>
            <a:prstGeom prst="rect">
              <a:avLst/>
            </a:prstGeom>
          </p:spPr>
        </p:pic>
        <p:sp>
          <p:nvSpPr>
            <p:cNvPr id="10" name="Textbox 83">
              <a:extLst>
                <a:ext uri="{FF2B5EF4-FFF2-40B4-BE49-F238E27FC236}">
                  <a16:creationId xmlns:a16="http://schemas.microsoft.com/office/drawing/2014/main" id="{96080697-5761-4A2B-A258-3758AEC1B1A4}"/>
                </a:ext>
              </a:extLst>
            </p:cNvPr>
            <p:cNvSpPr txBox="1"/>
            <p:nvPr/>
          </p:nvSpPr>
          <p:spPr>
            <a:xfrm>
              <a:off x="811530" y="1547999"/>
              <a:ext cx="184150" cy="187325"/>
            </a:xfrm>
            <a:prstGeom prst="rect">
              <a:avLst/>
            </a:prstGeom>
          </p:spPr>
          <p:txBody>
            <a:bodyPr wrap="square" lIns="0" tIns="0" rIns="0" bIns="0" rtlCol="0">
              <a:noAutofit/>
            </a:bodyPr>
            <a:lstStyle/>
            <a:p>
              <a:pPr>
                <a:spcAft>
                  <a:spcPts val="0"/>
                </a:spcAft>
              </a:pPr>
              <a:r>
                <a:rPr lang="en-US" sz="1200" spc="-25" dirty="0">
                  <a:effectLst/>
                  <a:latin typeface="Verdana" panose="020B0604030504040204" pitchFamily="34" charset="0"/>
                  <a:ea typeface="Verdana" panose="020B0604030504040204" pitchFamily="34" charset="0"/>
                  <a:cs typeface="Verdana" panose="020B0604030504040204" pitchFamily="34" charset="0"/>
                </a:rPr>
                <a:t>11</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Textbox 84">
              <a:extLst>
                <a:ext uri="{FF2B5EF4-FFF2-40B4-BE49-F238E27FC236}">
                  <a16:creationId xmlns:a16="http://schemas.microsoft.com/office/drawing/2014/main" id="{97B1105F-56F3-4F67-B4E2-2FDC2224D7E6}"/>
                </a:ext>
              </a:extLst>
            </p:cNvPr>
            <p:cNvSpPr txBox="1"/>
            <p:nvPr/>
          </p:nvSpPr>
          <p:spPr>
            <a:xfrm>
              <a:off x="2986404" y="1547999"/>
              <a:ext cx="269875" cy="187325"/>
            </a:xfrm>
            <a:prstGeom prst="rect">
              <a:avLst/>
            </a:prstGeom>
          </p:spPr>
          <p:txBody>
            <a:bodyPr wrap="square" lIns="0" tIns="0" rIns="0" bIns="0" rtlCol="0">
              <a:noAutofit/>
            </a:bodyPr>
            <a:lstStyle/>
            <a:p>
              <a:pPr>
                <a:spcAft>
                  <a:spcPts val="0"/>
                </a:spcAft>
              </a:pPr>
              <a:r>
                <a:rPr lang="en-US" sz="1200" spc="-25" dirty="0">
                  <a:effectLst/>
                  <a:latin typeface="Verdana" panose="020B0604030504040204" pitchFamily="34" charset="0"/>
                  <a:ea typeface="Verdana" panose="020B0604030504040204" pitchFamily="34" charset="0"/>
                  <a:cs typeface="Verdana" panose="020B0604030504040204" pitchFamily="34" charset="0"/>
                </a:rPr>
                <a:t>109</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2" name="Rectangle 11">
            <a:extLst>
              <a:ext uri="{FF2B5EF4-FFF2-40B4-BE49-F238E27FC236}">
                <a16:creationId xmlns:a16="http://schemas.microsoft.com/office/drawing/2014/main" id="{6FB2493B-72CC-446C-A8D3-4E47F93B724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5737" tIns="52371" rIns="91440" bIns="0" numCol="1" anchor="ctr" anchorCtr="0" compatLnSpc="1">
            <a:prstTxWarp prst="textNoShape">
              <a:avLst/>
            </a:prstTxWarp>
            <a:spAutoFit/>
          </a:bodyPr>
          <a:lstStyle/>
          <a:p>
            <a:endParaRPr lang="en-GB" dirty="0"/>
          </a:p>
        </p:txBody>
      </p:sp>
      <p:sp>
        <p:nvSpPr>
          <p:cNvPr id="12" name="Rectangle 12">
            <a:extLst>
              <a:ext uri="{FF2B5EF4-FFF2-40B4-BE49-F238E27FC236}">
                <a16:creationId xmlns:a16="http://schemas.microsoft.com/office/drawing/2014/main" id="{FCC74F39-369B-420C-8E60-768A0B42BE4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err="1">
                <a:ln>
                  <a:noFill/>
                </a:ln>
                <a:solidFill>
                  <a:schemeClr val="tx1"/>
                </a:solidFill>
                <a:effectLst/>
                <a:latin typeface="Tahoma" panose="020B0604030504040204" pitchFamily="34" charset="0"/>
                <a:ea typeface="Arial" panose="020B0604020202020204" pitchFamily="34" charset="0"/>
                <a:cs typeface="Tahoma" panose="020B0604030504040204" pitchFamily="34" charset="0"/>
              </a:rPr>
              <a:t>Maths</a:t>
            </a:r>
            <a:r>
              <a:rPr kumimoji="0" lang="en-US" altLang="en-US" sz="2400" b="1" i="0" u="sng" strike="noStrike" cap="none" normalizeH="0" baseline="0" dirty="0">
                <a:ln>
                  <a:noFill/>
                </a:ln>
                <a:solidFill>
                  <a:schemeClr val="tx1"/>
                </a:solidFill>
                <a:effectLst/>
                <a:latin typeface="Tahoma" panose="020B0604030504040204" pitchFamily="34" charset="0"/>
                <a:ea typeface="Arial" panose="020B0604020202020204" pitchFamily="34" charset="0"/>
                <a:cs typeface="Tahoma" panose="020B0604030504040204" pitchFamily="34" charset="0"/>
              </a:rPr>
              <a:t> Papers 2 (Reasoning)</a:t>
            </a:r>
            <a:endParaRPr kumimoji="0" lang="en-US" altLang="en-US" sz="2400" b="1" i="0" u="sng" strike="noStrike" cap="none" normalizeH="0" baseline="0" dirty="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Example questions:</a:t>
            </a: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6">
            <a:extLst>
              <a:ext uri="{FF2B5EF4-FFF2-40B4-BE49-F238E27FC236}">
                <a16:creationId xmlns:a16="http://schemas.microsoft.com/office/drawing/2014/main" id="{CA733E60-AD65-4128-BC30-8DF052D61102}"/>
              </a:ext>
            </a:extLst>
          </p:cNvPr>
          <p:cNvSpPr>
            <a:spLocks noChangeArrowheads="1"/>
          </p:cNvSpPr>
          <p:nvPr/>
        </p:nvSpPr>
        <p:spPr bwMode="auto">
          <a:xfrm>
            <a:off x="0" y="57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E72F8145-FB8A-4D4F-93CA-161DEA94C90A}"/>
              </a:ext>
            </a:extLst>
          </p:cNvPr>
          <p:cNvPicPr>
            <a:picLocks noChangeAspect="1"/>
          </p:cNvPicPr>
          <p:nvPr/>
        </p:nvPicPr>
        <p:blipFill>
          <a:blip r:embed="rId7"/>
          <a:stretch>
            <a:fillRect/>
          </a:stretch>
        </p:blipFill>
        <p:spPr>
          <a:xfrm>
            <a:off x="10996110" y="17497"/>
            <a:ext cx="1195886" cy="1101358"/>
          </a:xfrm>
          <a:prstGeom prst="rect">
            <a:avLst/>
          </a:prstGeom>
        </p:spPr>
      </p:pic>
    </p:spTree>
    <p:extLst>
      <p:ext uri="{BB962C8B-B14F-4D97-AF65-F5344CB8AC3E}">
        <p14:creationId xmlns:p14="http://schemas.microsoft.com/office/powerpoint/2010/main" val="30873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Image 85">
            <a:extLst>
              <a:ext uri="{FF2B5EF4-FFF2-40B4-BE49-F238E27FC236}">
                <a16:creationId xmlns:a16="http://schemas.microsoft.com/office/drawing/2014/main" id="{B6D0B5B4-F42E-41D1-BD6C-6CFCEA9001CE}"/>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7E90795-0226-4324-B54F-147EBA2C6045}"/>
              </a:ext>
            </a:extLst>
          </p:cNvPr>
          <p:cNvGrpSpPr>
            <a:grpSpLocks/>
          </p:cNvGrpSpPr>
          <p:nvPr/>
        </p:nvGrpSpPr>
        <p:grpSpPr>
          <a:xfrm>
            <a:off x="419100" y="1923415"/>
            <a:ext cx="5829300" cy="4825728"/>
            <a:chOff x="0" y="0"/>
            <a:chExt cx="3815079" cy="3700779"/>
          </a:xfrm>
        </p:grpSpPr>
        <p:pic>
          <p:nvPicPr>
            <p:cNvPr id="4" name="Image 87">
              <a:extLst>
                <a:ext uri="{FF2B5EF4-FFF2-40B4-BE49-F238E27FC236}">
                  <a16:creationId xmlns:a16="http://schemas.microsoft.com/office/drawing/2014/main" id="{0ACDA285-584D-4C81-BA54-69BE8E908981}"/>
                </a:ext>
              </a:extLst>
            </p:cNvPr>
            <p:cNvPicPr/>
            <p:nvPr/>
          </p:nvPicPr>
          <p:blipFill>
            <a:blip r:embed="rId3" cstate="print"/>
            <a:stretch>
              <a:fillRect/>
            </a:stretch>
          </p:blipFill>
          <p:spPr>
            <a:xfrm>
              <a:off x="0" y="0"/>
              <a:ext cx="3814826" cy="3700526"/>
            </a:xfrm>
            <a:prstGeom prst="rect">
              <a:avLst/>
            </a:prstGeom>
          </p:spPr>
        </p:pic>
        <p:pic>
          <p:nvPicPr>
            <p:cNvPr id="5" name="Image 88">
              <a:extLst>
                <a:ext uri="{FF2B5EF4-FFF2-40B4-BE49-F238E27FC236}">
                  <a16:creationId xmlns:a16="http://schemas.microsoft.com/office/drawing/2014/main" id="{5DC4B8B8-683D-4D2A-A11E-4BA98B1916A5}"/>
                </a:ext>
              </a:extLst>
            </p:cNvPr>
            <p:cNvPicPr/>
            <p:nvPr/>
          </p:nvPicPr>
          <p:blipFill>
            <a:blip r:embed="rId4" cstate="print"/>
            <a:stretch>
              <a:fillRect/>
            </a:stretch>
          </p:blipFill>
          <p:spPr>
            <a:xfrm>
              <a:off x="38100" y="38163"/>
              <a:ext cx="3686175" cy="3571875"/>
            </a:xfrm>
            <a:prstGeom prst="rect">
              <a:avLst/>
            </a:prstGeom>
          </p:spPr>
        </p:pic>
      </p:grpSp>
      <p:grpSp>
        <p:nvGrpSpPr>
          <p:cNvPr id="6" name="Group 5">
            <a:extLst>
              <a:ext uri="{FF2B5EF4-FFF2-40B4-BE49-F238E27FC236}">
                <a16:creationId xmlns:a16="http://schemas.microsoft.com/office/drawing/2014/main" id="{3A490920-9ED9-4780-963F-C21AA99EFE32}"/>
              </a:ext>
            </a:extLst>
          </p:cNvPr>
          <p:cNvGrpSpPr>
            <a:grpSpLocks/>
          </p:cNvGrpSpPr>
          <p:nvPr/>
        </p:nvGrpSpPr>
        <p:grpSpPr>
          <a:xfrm>
            <a:off x="6457563" y="907145"/>
            <a:ext cx="5524887" cy="5442855"/>
            <a:chOff x="0" y="0"/>
            <a:chExt cx="3805554" cy="3291204"/>
          </a:xfrm>
        </p:grpSpPr>
        <p:pic>
          <p:nvPicPr>
            <p:cNvPr id="7" name="Image 90">
              <a:extLst>
                <a:ext uri="{FF2B5EF4-FFF2-40B4-BE49-F238E27FC236}">
                  <a16:creationId xmlns:a16="http://schemas.microsoft.com/office/drawing/2014/main" id="{6698054D-93B0-4B40-A977-C5CEFA9C41E1}"/>
                </a:ext>
              </a:extLst>
            </p:cNvPr>
            <p:cNvPicPr/>
            <p:nvPr/>
          </p:nvPicPr>
          <p:blipFill>
            <a:blip r:embed="rId5" cstate="print"/>
            <a:stretch>
              <a:fillRect/>
            </a:stretch>
          </p:blipFill>
          <p:spPr>
            <a:xfrm>
              <a:off x="0" y="0"/>
              <a:ext cx="3805301" cy="3290951"/>
            </a:xfrm>
            <a:prstGeom prst="rect">
              <a:avLst/>
            </a:prstGeom>
          </p:spPr>
        </p:pic>
        <p:pic>
          <p:nvPicPr>
            <p:cNvPr id="8" name="Image 91">
              <a:extLst>
                <a:ext uri="{FF2B5EF4-FFF2-40B4-BE49-F238E27FC236}">
                  <a16:creationId xmlns:a16="http://schemas.microsoft.com/office/drawing/2014/main" id="{084BE6F3-D19A-4DD7-B40C-159CCCD509B8}"/>
                </a:ext>
              </a:extLst>
            </p:cNvPr>
            <p:cNvPicPr/>
            <p:nvPr/>
          </p:nvPicPr>
          <p:blipFill>
            <a:blip r:embed="rId6" cstate="print"/>
            <a:stretch>
              <a:fillRect/>
            </a:stretch>
          </p:blipFill>
          <p:spPr>
            <a:xfrm>
              <a:off x="38100" y="38226"/>
              <a:ext cx="3676650" cy="3162300"/>
            </a:xfrm>
            <a:prstGeom prst="rect">
              <a:avLst/>
            </a:prstGeom>
          </p:spPr>
        </p:pic>
      </p:grpSp>
      <p:sp>
        <p:nvSpPr>
          <p:cNvPr id="2" name="Rectangle 8">
            <a:extLst>
              <a:ext uri="{FF2B5EF4-FFF2-40B4-BE49-F238E27FC236}">
                <a16:creationId xmlns:a16="http://schemas.microsoft.com/office/drawing/2014/main" id="{B5A9B316-A568-491D-9983-88D70B5F24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9">
            <a:extLst>
              <a:ext uri="{FF2B5EF4-FFF2-40B4-BE49-F238E27FC236}">
                <a16:creationId xmlns:a16="http://schemas.microsoft.com/office/drawing/2014/main" id="{1F926817-2391-4C69-A9F7-D3192CC2EDC9}"/>
              </a:ext>
            </a:extLst>
          </p:cNvPr>
          <p:cNvSpPr>
            <a:spLocks noChangeArrowheads="1"/>
          </p:cNvSpPr>
          <p:nvPr/>
        </p:nvSpPr>
        <p:spPr bwMode="auto">
          <a:xfrm>
            <a:off x="715963" y="50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t>Maths Papers 3 (Reasoning)</a:t>
            </a:r>
            <a:endParaRPr kumimoji="0" lang="en-GB"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Example question:</a:t>
            </a:r>
            <a:endParaRPr kumimoji="0" lang="en-GB"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16D70DF4-F0E6-4FCA-8F2B-BB6CF87DD7EA}"/>
              </a:ext>
            </a:extLst>
          </p:cNvPr>
          <p:cNvSpPr>
            <a:spLocks noChangeArrowheads="1"/>
          </p:cNvSpPr>
          <p:nvPr/>
        </p:nvSpPr>
        <p:spPr bwMode="auto">
          <a:xfrm>
            <a:off x="0" y="1050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1D92B2D8-FFBE-4C25-9197-6155FCC387FC}"/>
              </a:ext>
            </a:extLst>
          </p:cNvPr>
          <p:cNvPicPr>
            <a:picLocks noChangeAspect="1"/>
          </p:cNvPicPr>
          <p:nvPr/>
        </p:nvPicPr>
        <p:blipFill>
          <a:blip r:embed="rId7"/>
          <a:stretch>
            <a:fillRect/>
          </a:stretch>
        </p:blipFill>
        <p:spPr>
          <a:xfrm>
            <a:off x="11069874" y="17497"/>
            <a:ext cx="1122121" cy="1033424"/>
          </a:xfrm>
          <a:prstGeom prst="rect">
            <a:avLst/>
          </a:prstGeom>
        </p:spPr>
      </p:pic>
    </p:spTree>
    <p:extLst>
      <p:ext uri="{BB962C8B-B14F-4D97-AF65-F5344CB8AC3E}">
        <p14:creationId xmlns:p14="http://schemas.microsoft.com/office/powerpoint/2010/main" val="339525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959EE63-DEE0-4D2C-BB0D-0716B6589D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0" tIns="45720" rIns="91440" bIns="0" numCol="1" anchor="ctr" anchorCtr="0" compatLnSpc="1">
            <a:prstTxWarp prst="textNoShape">
              <a:avLst/>
            </a:prstTxWarp>
            <a:spAutoFit/>
          </a:bodyPr>
          <a:lstStyle/>
          <a:p>
            <a:endParaRPr lang="en-GB"/>
          </a:p>
        </p:txBody>
      </p:sp>
      <p:pic>
        <p:nvPicPr>
          <p:cNvPr id="19457" name="Image 92">
            <a:extLst>
              <a:ext uri="{FF2B5EF4-FFF2-40B4-BE49-F238E27FC236}">
                <a16:creationId xmlns:a16="http://schemas.microsoft.com/office/drawing/2014/main" id="{D5D5AAE6-D791-4101-88BA-A8C6151E2D64}"/>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9CB21F1-5B50-4B0A-83A0-4C8DCFA49BBB}"/>
              </a:ext>
            </a:extLst>
          </p:cNvPr>
          <p:cNvSpPr>
            <a:spLocks noChangeArrowheads="1"/>
          </p:cNvSpPr>
          <p:nvPr/>
        </p:nvSpPr>
        <p:spPr bwMode="auto">
          <a:xfrm>
            <a:off x="184673" y="70188"/>
            <a:ext cx="9120692"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09650" algn="l"/>
              </a:tabLst>
              <a:defRPr>
                <a:solidFill>
                  <a:schemeClr val="tx1"/>
                </a:solidFill>
                <a:latin typeface="Arial" panose="020B0604020202020204" pitchFamily="34" charset="0"/>
              </a:defRPr>
            </a:lvl1pPr>
            <a:lvl2pPr eaLnBrk="0" fontAlgn="base" hangingPunct="0">
              <a:spcBef>
                <a:spcPct val="0"/>
              </a:spcBef>
              <a:spcAft>
                <a:spcPct val="0"/>
              </a:spcAft>
              <a:tabLst>
                <a:tab pos="1009650" algn="l"/>
              </a:tabLst>
              <a:defRPr>
                <a:solidFill>
                  <a:schemeClr val="tx1"/>
                </a:solidFill>
                <a:latin typeface="Arial" panose="020B0604020202020204" pitchFamily="34" charset="0"/>
              </a:defRPr>
            </a:lvl2pPr>
            <a:lvl3pPr eaLnBrk="0" fontAlgn="base" hangingPunct="0">
              <a:spcBef>
                <a:spcPct val="0"/>
              </a:spcBef>
              <a:spcAft>
                <a:spcPct val="0"/>
              </a:spcAft>
              <a:tabLst>
                <a:tab pos="1009650" algn="l"/>
              </a:tabLst>
              <a:defRPr>
                <a:solidFill>
                  <a:schemeClr val="tx1"/>
                </a:solidFill>
                <a:latin typeface="Arial" panose="020B0604020202020204" pitchFamily="34" charset="0"/>
              </a:defRPr>
            </a:lvl3pPr>
            <a:lvl4pPr eaLnBrk="0" fontAlgn="base" hangingPunct="0">
              <a:spcBef>
                <a:spcPct val="0"/>
              </a:spcBef>
              <a:spcAft>
                <a:spcPct val="0"/>
              </a:spcAft>
              <a:tabLst>
                <a:tab pos="1009650" algn="l"/>
              </a:tabLst>
              <a:defRPr>
                <a:solidFill>
                  <a:schemeClr val="tx1"/>
                </a:solidFill>
                <a:latin typeface="Arial" panose="020B0604020202020204" pitchFamily="34" charset="0"/>
              </a:defRPr>
            </a:lvl4pPr>
            <a:lvl5pPr eaLnBrk="0" fontAlgn="base" hangingPunct="0">
              <a:spcBef>
                <a:spcPct val="0"/>
              </a:spcBef>
              <a:spcAft>
                <a:spcPct val="0"/>
              </a:spcAft>
              <a:tabLst>
                <a:tab pos="1009650" algn="l"/>
              </a:tabLst>
              <a:defRPr>
                <a:solidFill>
                  <a:schemeClr val="tx1"/>
                </a:solidFill>
                <a:latin typeface="Arial" panose="020B0604020202020204" pitchFamily="34" charset="0"/>
              </a:defRPr>
            </a:lvl5pPr>
            <a:lvl6pPr eaLnBrk="0" fontAlgn="base" hangingPunct="0">
              <a:spcBef>
                <a:spcPct val="0"/>
              </a:spcBef>
              <a:spcAft>
                <a:spcPct val="0"/>
              </a:spcAft>
              <a:tabLst>
                <a:tab pos="1009650" algn="l"/>
              </a:tabLst>
              <a:defRPr>
                <a:solidFill>
                  <a:schemeClr val="tx1"/>
                </a:solidFill>
                <a:latin typeface="Arial" panose="020B0604020202020204" pitchFamily="34" charset="0"/>
              </a:defRPr>
            </a:lvl6pPr>
            <a:lvl7pPr eaLnBrk="0" fontAlgn="base" hangingPunct="0">
              <a:spcBef>
                <a:spcPct val="0"/>
              </a:spcBef>
              <a:spcAft>
                <a:spcPct val="0"/>
              </a:spcAft>
              <a:tabLst>
                <a:tab pos="1009650" algn="l"/>
              </a:tabLst>
              <a:defRPr>
                <a:solidFill>
                  <a:schemeClr val="tx1"/>
                </a:solidFill>
                <a:latin typeface="Arial" panose="020B0604020202020204" pitchFamily="34" charset="0"/>
              </a:defRPr>
            </a:lvl7pPr>
            <a:lvl8pPr eaLnBrk="0" fontAlgn="base" hangingPunct="0">
              <a:spcBef>
                <a:spcPct val="0"/>
              </a:spcBef>
              <a:spcAft>
                <a:spcPct val="0"/>
              </a:spcAft>
              <a:tabLst>
                <a:tab pos="1009650" algn="l"/>
              </a:tabLst>
              <a:defRPr>
                <a:solidFill>
                  <a:schemeClr val="tx1"/>
                </a:solidFill>
                <a:latin typeface="Arial" panose="020B0604020202020204" pitchFamily="34" charset="0"/>
              </a:defRPr>
            </a:lvl8pPr>
            <a:lvl9pPr eaLnBrk="0" fontAlgn="base" hangingPunct="0">
              <a:spcBef>
                <a:spcPct val="0"/>
              </a:spcBef>
              <a:spcAft>
                <a:spcPct val="0"/>
              </a:spcAft>
              <a:tabLst>
                <a:tab pos="1009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9650" algn="l"/>
              </a:tabLst>
            </a:pPr>
            <a:r>
              <a:rPr kumimoji="0" lang="en-US" altLang="en-US" sz="2400" b="1" i="0" u="sng"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How to Help Your Child with </a:t>
            </a:r>
            <a:r>
              <a:rPr kumimoji="0" lang="en-US" altLang="en-US" sz="2400" b="1" i="0" u="sng" strike="noStrike" cap="none" normalizeH="0" baseline="0" dirty="0" err="1">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Maths</a:t>
            </a:r>
            <a:endParaRPr kumimoji="0" lang="en-US" altLang="en-US" sz="2400" b="1" i="0" u="sng"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endParaRPr lang="en-US" altLang="en-US" sz="2400" b="1" u="sng" dirty="0">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endParaRPr kumimoji="0" lang="en-US" altLang="en-US" sz="2400" b="1" i="0" u="sng" strike="noStrike" cap="none" normalizeH="0" baseline="0" dirty="0">
              <a:ln>
                <a:noFill/>
              </a:ln>
              <a:solidFill>
                <a:schemeClr val="tx1"/>
              </a:solidFill>
              <a:effectLst/>
              <a:ea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Play times tables games.</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Play mental </a:t>
            </a:r>
            <a:r>
              <a:rPr kumimoji="0" lang="en-US" altLang="en-US" sz="1800" b="0" i="0" u="none" strike="noStrike" cap="none" normalizeH="0" baseline="0" dirty="0" err="1">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maths</a:t>
            </a: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 games including counting in different amounts, forwards and backwards.</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Encourage opportunities for telling the time.</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Encourage opportunities for counting coins and money; finding amounts or calculating change when shopping. Money is good for decimals too!</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Read longer numbers, e.g. house prices!</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Look for examples of 2D and 3D shapes around the home.</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Identify, weigh or measure quantities and amounts, e.g. when cooking.</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Play games involving numbers or logic, such as dominoes, card games, monopoly etc.</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endPar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1009650" algn="l"/>
              </a:tabLst>
            </a:pPr>
            <a:r>
              <a:rPr kumimoji="0" lang="en-US" altLang="en-US" sz="1800" b="0" i="0" u="none" strike="noStrike" cap="none" normalizeH="0" baseline="0" dirty="0">
                <a:ln>
                  <a:noFill/>
                </a:ln>
                <a:solidFill>
                  <a:srgbClr val="1A1F0D"/>
                </a:solidFill>
                <a:effectLst/>
                <a:latin typeface="Arial" panose="020B0604020202020204" pitchFamily="34" charset="0"/>
                <a:ea typeface="Verdana" panose="020B0604030504040204" pitchFamily="34" charset="0"/>
              </a:rPr>
              <a:t>Notice and talk about</a:t>
            </a:r>
            <a:r>
              <a:rPr lang="en-US" altLang="en-US" dirty="0">
                <a:solidFill>
                  <a:srgbClr val="1A1F0D"/>
                </a:solidFill>
                <a:ea typeface="Verdana" panose="020B0604030504040204" pitchFamily="34" charset="0"/>
              </a:rPr>
              <a:t> percentages and fractions, i.e. money off etc.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4428F476-D738-4BBF-BFAB-F223B1190EF6}"/>
              </a:ext>
            </a:extLst>
          </p:cNvPr>
          <p:cNvPicPr>
            <a:picLocks noChangeAspect="1"/>
          </p:cNvPicPr>
          <p:nvPr/>
        </p:nvPicPr>
        <p:blipFill>
          <a:blip r:embed="rId3"/>
          <a:stretch>
            <a:fillRect/>
          </a:stretch>
        </p:blipFill>
        <p:spPr>
          <a:xfrm>
            <a:off x="10665150" y="17497"/>
            <a:ext cx="1526846" cy="1406158"/>
          </a:xfrm>
          <a:prstGeom prst="rect">
            <a:avLst/>
          </a:prstGeom>
        </p:spPr>
      </p:pic>
      <p:pic>
        <p:nvPicPr>
          <p:cNvPr id="4" name="Picture 3">
            <a:extLst>
              <a:ext uri="{FF2B5EF4-FFF2-40B4-BE49-F238E27FC236}">
                <a16:creationId xmlns:a16="http://schemas.microsoft.com/office/drawing/2014/main" id="{6C6CF1CB-9ED1-4339-8CB9-F4E28480F524}"/>
              </a:ext>
            </a:extLst>
          </p:cNvPr>
          <p:cNvPicPr>
            <a:picLocks noChangeAspect="1"/>
          </p:cNvPicPr>
          <p:nvPr/>
        </p:nvPicPr>
        <p:blipFill>
          <a:blip r:embed="rId4"/>
          <a:stretch>
            <a:fillRect/>
          </a:stretch>
        </p:blipFill>
        <p:spPr>
          <a:xfrm>
            <a:off x="9409350" y="1883534"/>
            <a:ext cx="2511599" cy="3548132"/>
          </a:xfrm>
          <a:prstGeom prst="rect">
            <a:avLst/>
          </a:prstGeom>
        </p:spPr>
      </p:pic>
    </p:spTree>
    <p:extLst>
      <p:ext uri="{BB962C8B-B14F-4D97-AF65-F5344CB8AC3E}">
        <p14:creationId xmlns:p14="http://schemas.microsoft.com/office/powerpoint/2010/main" val="4192710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C33785-92A7-4203-AEF2-3DDD6F52AB26}"/>
              </a:ext>
            </a:extLst>
          </p:cNvPr>
          <p:cNvPicPr>
            <a:picLocks noChangeAspect="1"/>
          </p:cNvPicPr>
          <p:nvPr/>
        </p:nvPicPr>
        <p:blipFill>
          <a:blip r:embed="rId2"/>
          <a:stretch>
            <a:fillRect/>
          </a:stretch>
        </p:blipFill>
        <p:spPr>
          <a:xfrm>
            <a:off x="1207712" y="0"/>
            <a:ext cx="9776576" cy="6858000"/>
          </a:xfrm>
          <a:prstGeom prst="rect">
            <a:avLst/>
          </a:prstGeom>
        </p:spPr>
      </p:pic>
      <p:pic>
        <p:nvPicPr>
          <p:cNvPr id="3" name="Picture 2">
            <a:extLst>
              <a:ext uri="{FF2B5EF4-FFF2-40B4-BE49-F238E27FC236}">
                <a16:creationId xmlns:a16="http://schemas.microsoft.com/office/drawing/2014/main" id="{23948746-B7B3-4E10-9261-1A2836DE483C}"/>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337459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FCE0066-E236-4C8D-846F-11BB18F482D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81" name="Image 99">
            <a:extLst>
              <a:ext uri="{FF2B5EF4-FFF2-40B4-BE49-F238E27FC236}">
                <a16:creationId xmlns:a16="http://schemas.microsoft.com/office/drawing/2014/main" id="{FF3594DB-A6CD-4955-AB9A-77C3378D685F}"/>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264BDD6-561D-43D0-B9D4-A7AA48280B20}"/>
              </a:ext>
            </a:extLst>
          </p:cNvPr>
          <p:cNvSpPr>
            <a:spLocks noChangeArrowheads="1"/>
          </p:cNvSpPr>
          <p:nvPr/>
        </p:nvSpPr>
        <p:spPr bwMode="auto">
          <a:xfrm>
            <a:off x="263339" y="478632"/>
            <a:ext cx="1132802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09650" algn="l"/>
              </a:tabLst>
              <a:defRPr>
                <a:solidFill>
                  <a:schemeClr val="tx1"/>
                </a:solidFill>
                <a:latin typeface="Arial" panose="020B0604020202020204" pitchFamily="34" charset="0"/>
              </a:defRPr>
            </a:lvl1pPr>
            <a:lvl2pPr eaLnBrk="0" fontAlgn="base" hangingPunct="0">
              <a:spcBef>
                <a:spcPct val="0"/>
              </a:spcBef>
              <a:spcAft>
                <a:spcPct val="0"/>
              </a:spcAft>
              <a:tabLst>
                <a:tab pos="1009650" algn="l"/>
              </a:tabLst>
              <a:defRPr>
                <a:solidFill>
                  <a:schemeClr val="tx1"/>
                </a:solidFill>
                <a:latin typeface="Arial" panose="020B0604020202020204" pitchFamily="34" charset="0"/>
              </a:defRPr>
            </a:lvl2pPr>
            <a:lvl3pPr eaLnBrk="0" fontAlgn="base" hangingPunct="0">
              <a:spcBef>
                <a:spcPct val="0"/>
              </a:spcBef>
              <a:spcAft>
                <a:spcPct val="0"/>
              </a:spcAft>
              <a:tabLst>
                <a:tab pos="1009650" algn="l"/>
              </a:tabLst>
              <a:defRPr>
                <a:solidFill>
                  <a:schemeClr val="tx1"/>
                </a:solidFill>
                <a:latin typeface="Arial" panose="020B0604020202020204" pitchFamily="34" charset="0"/>
              </a:defRPr>
            </a:lvl3pPr>
            <a:lvl4pPr eaLnBrk="0" fontAlgn="base" hangingPunct="0">
              <a:spcBef>
                <a:spcPct val="0"/>
              </a:spcBef>
              <a:spcAft>
                <a:spcPct val="0"/>
              </a:spcAft>
              <a:tabLst>
                <a:tab pos="1009650" algn="l"/>
              </a:tabLst>
              <a:defRPr>
                <a:solidFill>
                  <a:schemeClr val="tx1"/>
                </a:solidFill>
                <a:latin typeface="Arial" panose="020B0604020202020204" pitchFamily="34" charset="0"/>
              </a:defRPr>
            </a:lvl4pPr>
            <a:lvl5pPr eaLnBrk="0" fontAlgn="base" hangingPunct="0">
              <a:spcBef>
                <a:spcPct val="0"/>
              </a:spcBef>
              <a:spcAft>
                <a:spcPct val="0"/>
              </a:spcAft>
              <a:tabLst>
                <a:tab pos="1009650" algn="l"/>
              </a:tabLst>
              <a:defRPr>
                <a:solidFill>
                  <a:schemeClr val="tx1"/>
                </a:solidFill>
                <a:latin typeface="Arial" panose="020B0604020202020204" pitchFamily="34" charset="0"/>
              </a:defRPr>
            </a:lvl5pPr>
            <a:lvl6pPr eaLnBrk="0" fontAlgn="base" hangingPunct="0">
              <a:spcBef>
                <a:spcPct val="0"/>
              </a:spcBef>
              <a:spcAft>
                <a:spcPct val="0"/>
              </a:spcAft>
              <a:tabLst>
                <a:tab pos="1009650" algn="l"/>
              </a:tabLst>
              <a:defRPr>
                <a:solidFill>
                  <a:schemeClr val="tx1"/>
                </a:solidFill>
                <a:latin typeface="Arial" panose="020B0604020202020204" pitchFamily="34" charset="0"/>
              </a:defRPr>
            </a:lvl6pPr>
            <a:lvl7pPr eaLnBrk="0" fontAlgn="base" hangingPunct="0">
              <a:spcBef>
                <a:spcPct val="0"/>
              </a:spcBef>
              <a:spcAft>
                <a:spcPct val="0"/>
              </a:spcAft>
              <a:tabLst>
                <a:tab pos="1009650" algn="l"/>
              </a:tabLst>
              <a:defRPr>
                <a:solidFill>
                  <a:schemeClr val="tx1"/>
                </a:solidFill>
                <a:latin typeface="Arial" panose="020B0604020202020204" pitchFamily="34" charset="0"/>
              </a:defRPr>
            </a:lvl7pPr>
            <a:lvl8pPr eaLnBrk="0" fontAlgn="base" hangingPunct="0">
              <a:spcBef>
                <a:spcPct val="0"/>
              </a:spcBef>
              <a:spcAft>
                <a:spcPct val="0"/>
              </a:spcAft>
              <a:tabLst>
                <a:tab pos="1009650" algn="l"/>
              </a:tabLst>
              <a:defRPr>
                <a:solidFill>
                  <a:schemeClr val="tx1"/>
                </a:solidFill>
                <a:latin typeface="Arial" panose="020B0604020202020204" pitchFamily="34" charset="0"/>
              </a:defRPr>
            </a:lvl8pPr>
            <a:lvl9pPr eaLnBrk="0" fontAlgn="base" hangingPunct="0">
              <a:spcBef>
                <a:spcPct val="0"/>
              </a:spcBef>
              <a:spcAft>
                <a:spcPct val="0"/>
              </a:spcAft>
              <a:tabLst>
                <a:tab pos="1009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9650" algn="l"/>
              </a:tabLst>
            </a:pPr>
            <a:r>
              <a:rPr kumimoji="0" lang="en-US" altLang="en-US" sz="3600" b="1" i="0" u="sng"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Writing Assessments</a:t>
            </a: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endParaRPr lang="en-US" altLang="en-US" sz="3600" b="1" u="sng" dirty="0">
              <a:ea typeface="Verdana" panose="020B060403050404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096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There is no writing SATS test.</a:t>
            </a:r>
          </a:p>
          <a:p>
            <a:pPr marL="0" marR="0" lvl="0" indent="0" algn="l" defTabSz="914400" rtl="0" eaLnBrk="0" fontAlgn="base" latinLnBrk="0" hangingPunct="0">
              <a:lnSpc>
                <a:spcPct val="100000"/>
              </a:lnSpc>
              <a:spcBef>
                <a:spcPct val="0"/>
              </a:spcBef>
              <a:spcAft>
                <a:spcPct val="0"/>
              </a:spcAft>
              <a:buClrTx/>
              <a:buSzTx/>
              <a:buFontTx/>
              <a:buChar char="•"/>
              <a:tabLst>
                <a:tab pos="10096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096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Writing assessments will be formed from judgements made by the teacher, looking at evidence from writing collected over the course of the year.</a:t>
            </a:r>
          </a:p>
          <a:p>
            <a:pPr marL="0" marR="0" lvl="0" indent="0" algn="l" defTabSz="914400" rtl="0" eaLnBrk="0" fontAlgn="base" latinLnBrk="0" hangingPunct="0">
              <a:lnSpc>
                <a:spcPct val="100000"/>
              </a:lnSpc>
              <a:spcBef>
                <a:spcPct val="0"/>
              </a:spcBef>
              <a:spcAft>
                <a:spcPct val="0"/>
              </a:spcAft>
              <a:buClrTx/>
              <a:buSzTx/>
              <a:buFontTx/>
              <a:buChar char="•"/>
              <a:tabLst>
                <a:tab pos="10096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096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The teacher will moderate their assessments with other</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professionals to make sure there is a consistent standard across the country.</a:t>
            </a: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096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Final judgements will be reported to parents at the</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same time as the other assessment results.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135EA9C7-766B-4088-89A0-4F27100A91B1}"/>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39221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0D088EA-005F-430E-9169-0B7C079F8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1505" name="Image 100">
            <a:extLst>
              <a:ext uri="{FF2B5EF4-FFF2-40B4-BE49-F238E27FC236}">
                <a16:creationId xmlns:a16="http://schemas.microsoft.com/office/drawing/2014/main" id="{C41C031E-32D8-45D5-9C1F-FC772DA4657E}"/>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18356BA-E08D-4760-9AD9-5A8906494EA7}"/>
              </a:ext>
            </a:extLst>
          </p:cNvPr>
          <p:cNvSpPr>
            <a:spLocks noChangeArrowheads="1"/>
          </p:cNvSpPr>
          <p:nvPr/>
        </p:nvSpPr>
        <p:spPr bwMode="auto">
          <a:xfrm>
            <a:off x="526116" y="489734"/>
            <a:ext cx="11139767"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09650" algn="l"/>
              </a:tabLst>
              <a:defRPr>
                <a:solidFill>
                  <a:schemeClr val="tx1"/>
                </a:solidFill>
                <a:latin typeface="Arial" panose="020B0604020202020204" pitchFamily="34" charset="0"/>
              </a:defRPr>
            </a:lvl1pPr>
            <a:lvl2pPr eaLnBrk="0" fontAlgn="base" hangingPunct="0">
              <a:spcBef>
                <a:spcPct val="0"/>
              </a:spcBef>
              <a:spcAft>
                <a:spcPct val="0"/>
              </a:spcAft>
              <a:tabLst>
                <a:tab pos="1009650" algn="l"/>
              </a:tabLst>
              <a:defRPr>
                <a:solidFill>
                  <a:schemeClr val="tx1"/>
                </a:solidFill>
                <a:latin typeface="Arial" panose="020B0604020202020204" pitchFamily="34" charset="0"/>
              </a:defRPr>
            </a:lvl2pPr>
            <a:lvl3pPr eaLnBrk="0" fontAlgn="base" hangingPunct="0">
              <a:spcBef>
                <a:spcPct val="0"/>
              </a:spcBef>
              <a:spcAft>
                <a:spcPct val="0"/>
              </a:spcAft>
              <a:tabLst>
                <a:tab pos="1009650" algn="l"/>
              </a:tabLst>
              <a:defRPr>
                <a:solidFill>
                  <a:schemeClr val="tx1"/>
                </a:solidFill>
                <a:latin typeface="Arial" panose="020B0604020202020204" pitchFamily="34" charset="0"/>
              </a:defRPr>
            </a:lvl3pPr>
            <a:lvl4pPr eaLnBrk="0" fontAlgn="base" hangingPunct="0">
              <a:spcBef>
                <a:spcPct val="0"/>
              </a:spcBef>
              <a:spcAft>
                <a:spcPct val="0"/>
              </a:spcAft>
              <a:tabLst>
                <a:tab pos="1009650" algn="l"/>
              </a:tabLst>
              <a:defRPr>
                <a:solidFill>
                  <a:schemeClr val="tx1"/>
                </a:solidFill>
                <a:latin typeface="Arial" panose="020B0604020202020204" pitchFamily="34" charset="0"/>
              </a:defRPr>
            </a:lvl4pPr>
            <a:lvl5pPr eaLnBrk="0" fontAlgn="base" hangingPunct="0">
              <a:spcBef>
                <a:spcPct val="0"/>
              </a:spcBef>
              <a:spcAft>
                <a:spcPct val="0"/>
              </a:spcAft>
              <a:tabLst>
                <a:tab pos="1009650" algn="l"/>
              </a:tabLst>
              <a:defRPr>
                <a:solidFill>
                  <a:schemeClr val="tx1"/>
                </a:solidFill>
                <a:latin typeface="Arial" panose="020B0604020202020204" pitchFamily="34" charset="0"/>
              </a:defRPr>
            </a:lvl5pPr>
            <a:lvl6pPr eaLnBrk="0" fontAlgn="base" hangingPunct="0">
              <a:spcBef>
                <a:spcPct val="0"/>
              </a:spcBef>
              <a:spcAft>
                <a:spcPct val="0"/>
              </a:spcAft>
              <a:tabLst>
                <a:tab pos="1009650" algn="l"/>
              </a:tabLst>
              <a:defRPr>
                <a:solidFill>
                  <a:schemeClr val="tx1"/>
                </a:solidFill>
                <a:latin typeface="Arial" panose="020B0604020202020204" pitchFamily="34" charset="0"/>
              </a:defRPr>
            </a:lvl6pPr>
            <a:lvl7pPr eaLnBrk="0" fontAlgn="base" hangingPunct="0">
              <a:spcBef>
                <a:spcPct val="0"/>
              </a:spcBef>
              <a:spcAft>
                <a:spcPct val="0"/>
              </a:spcAft>
              <a:tabLst>
                <a:tab pos="1009650" algn="l"/>
              </a:tabLst>
              <a:defRPr>
                <a:solidFill>
                  <a:schemeClr val="tx1"/>
                </a:solidFill>
                <a:latin typeface="Arial" panose="020B0604020202020204" pitchFamily="34" charset="0"/>
              </a:defRPr>
            </a:lvl7pPr>
            <a:lvl8pPr eaLnBrk="0" fontAlgn="base" hangingPunct="0">
              <a:spcBef>
                <a:spcPct val="0"/>
              </a:spcBef>
              <a:spcAft>
                <a:spcPct val="0"/>
              </a:spcAft>
              <a:tabLst>
                <a:tab pos="1009650" algn="l"/>
              </a:tabLst>
              <a:defRPr>
                <a:solidFill>
                  <a:schemeClr val="tx1"/>
                </a:solidFill>
                <a:latin typeface="Arial" panose="020B0604020202020204" pitchFamily="34" charset="0"/>
              </a:defRPr>
            </a:lvl8pPr>
            <a:lvl9pPr eaLnBrk="0" fontAlgn="base" hangingPunct="0">
              <a:spcBef>
                <a:spcPct val="0"/>
              </a:spcBef>
              <a:spcAft>
                <a:spcPct val="0"/>
              </a:spcAft>
              <a:tabLst>
                <a:tab pos="1009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9650" algn="l"/>
              </a:tabLst>
            </a:pPr>
            <a:r>
              <a:rPr kumimoji="0" lang="en-US" altLang="en-US" sz="3200" b="1" i="0" u="sng" strike="noStrike" cap="none" normalizeH="0" baseline="0" dirty="0">
                <a:ln>
                  <a:noFill/>
                </a:ln>
                <a:solidFill>
                  <a:schemeClr val="tx1"/>
                </a:solidFill>
                <a:effectLst/>
                <a:latin typeface="Calibri" panose="020F0502020204030204" pitchFamily="34" charset="0"/>
                <a:ea typeface="Verdana" panose="020B0604030504040204" pitchFamily="34" charset="0"/>
                <a:cs typeface="Calibri" panose="020F0502020204030204" pitchFamily="34" charset="0"/>
              </a:rPr>
              <a:t>How to Help Your Child with Writing</a:t>
            </a: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endParaRPr kumimoji="0" lang="en-GB"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practice and learn weekly spellings – make it fun!</a:t>
            </a: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Encourage opportunities for writing such as letters to family or friends, shopping lists, notes or reminders, stories and poems.</a:t>
            </a:r>
          </a:p>
          <a:p>
            <a:pPr marL="457200" marR="0" lvl="1" indent="0" algn="l" defTabSz="914400" rtl="0" eaLnBrk="0" fontAlgn="base" latinLnBrk="0" hangingPunct="0">
              <a:lnSpc>
                <a:spcPct val="100000"/>
              </a:lnSpc>
              <a:spcBef>
                <a:spcPct val="0"/>
              </a:spcBef>
              <a:spcAft>
                <a:spcPct val="0"/>
              </a:spcAft>
              <a:buClrTx/>
              <a:buSzPct val="100000"/>
              <a:tabLst>
                <a:tab pos="1009650" algn="l"/>
              </a:tabLst>
            </a:pPr>
            <a:endPar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lang="en-US" altLang="en-US" sz="2000" dirty="0">
                <a:solidFill>
                  <a:srgbClr val="1A1F0D"/>
                </a:solidFill>
                <a:ea typeface="Verdana" panose="020B0604030504040204" pitchFamily="34" charset="0"/>
                <a:cs typeface="Verdana" panose="020B0604030504040204" pitchFamily="34" charset="0"/>
              </a:rPr>
              <a:t>Drawing and artwork is good for stamina and pen control.</a:t>
            </a:r>
            <a:endPar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Write together – be a good role model for writing.</a:t>
            </a: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Encourage use of a dictionary to check spelling and a thesaurus to find</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synonyms and expand vocabulary.</a:t>
            </a:r>
          </a:p>
          <a:p>
            <a:pPr marL="0" marR="0" lvl="0" indent="0" algn="l" defTabSz="914400" rtl="0" eaLnBrk="0" fontAlgn="base" latinLnBrk="0" hangingPunct="0">
              <a:lnSpc>
                <a:spcPct val="100000"/>
              </a:lnSpc>
              <a:spcBef>
                <a:spcPct val="0"/>
              </a:spcBef>
              <a:spcAft>
                <a:spcPct val="0"/>
              </a:spcAft>
              <a:buClrTx/>
              <a:buSzTx/>
              <a:buFontTx/>
              <a:buNone/>
              <a:tabLst>
                <a:tab pos="1009650"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Allow your child to use a computer for word processing, which will allow for editing and correcting of errors without lots of crossing out.</a:t>
            </a: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Remember that good readers become good writers! Identify good writing features when reading (e.g. vocabulary, sentence structure and punctuation).</a:t>
            </a: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009650" algn="l"/>
              </a:tabLst>
            </a:pPr>
            <a:r>
              <a:rPr kumimoji="0" lang="en-US" altLang="en-US" sz="2000" b="0" i="0" u="none" strike="noStrike" cap="none" normalizeH="0" baseline="0" dirty="0">
                <a:ln>
                  <a:noFill/>
                </a:ln>
                <a:solidFill>
                  <a:srgbClr val="1A1F0D"/>
                </a:solidFill>
                <a:effectLst/>
                <a:latin typeface="Arial" panose="020B0604020202020204" pitchFamily="34" charset="0"/>
                <a:ea typeface="Verdana" panose="020B0604030504040204" pitchFamily="34" charset="0"/>
                <a:cs typeface="Verdana" panose="020B0604030504040204" pitchFamily="34" charset="0"/>
              </a:rPr>
              <a:t>Show your appreciation: praise and encourage, even for small successes!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AE3D0C57-2BDB-44E3-B78D-06742332F8CE}"/>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368107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8E7388-1857-489F-B075-D2BE8445E2C3}"/>
              </a:ext>
            </a:extLst>
          </p:cNvPr>
          <p:cNvPicPr>
            <a:picLocks noChangeAspect="1"/>
          </p:cNvPicPr>
          <p:nvPr/>
        </p:nvPicPr>
        <p:blipFill>
          <a:blip r:embed="rId2"/>
          <a:stretch>
            <a:fillRect/>
          </a:stretch>
        </p:blipFill>
        <p:spPr>
          <a:xfrm>
            <a:off x="468406" y="0"/>
            <a:ext cx="11255188" cy="6858000"/>
          </a:xfrm>
          <a:prstGeom prst="rect">
            <a:avLst/>
          </a:prstGeom>
        </p:spPr>
      </p:pic>
      <p:pic>
        <p:nvPicPr>
          <p:cNvPr id="3" name="Picture 2">
            <a:extLst>
              <a:ext uri="{FF2B5EF4-FFF2-40B4-BE49-F238E27FC236}">
                <a16:creationId xmlns:a16="http://schemas.microsoft.com/office/drawing/2014/main" id="{560A13B3-BF53-413A-AC7B-7571F695905C}"/>
              </a:ext>
            </a:extLst>
          </p:cNvPr>
          <p:cNvPicPr>
            <a:picLocks noChangeAspect="1"/>
          </p:cNvPicPr>
          <p:nvPr/>
        </p:nvPicPr>
        <p:blipFill>
          <a:blip r:embed="rId3"/>
          <a:stretch>
            <a:fillRect/>
          </a:stretch>
        </p:blipFill>
        <p:spPr>
          <a:xfrm>
            <a:off x="10665154" y="5451842"/>
            <a:ext cx="1526846" cy="1406158"/>
          </a:xfrm>
          <a:prstGeom prst="rect">
            <a:avLst/>
          </a:prstGeom>
        </p:spPr>
      </p:pic>
    </p:spTree>
    <p:extLst>
      <p:ext uri="{BB962C8B-B14F-4D97-AF65-F5344CB8AC3E}">
        <p14:creationId xmlns:p14="http://schemas.microsoft.com/office/powerpoint/2010/main" val="964109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AAFB316-3E89-482F-8390-6F97B48A781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5737" tIns="47610" rIns="91440" bIns="0" numCol="1" anchor="ctr" anchorCtr="0" compatLnSpc="1">
            <a:prstTxWarp prst="textNoShape">
              <a:avLst/>
            </a:prstTxWarp>
            <a:spAutoFit/>
          </a:bodyPr>
          <a:lstStyle/>
          <a:p>
            <a:endParaRPr lang="en-GB"/>
          </a:p>
        </p:txBody>
      </p:sp>
      <p:pic>
        <p:nvPicPr>
          <p:cNvPr id="22529" name="Image 115">
            <a:extLst>
              <a:ext uri="{FF2B5EF4-FFF2-40B4-BE49-F238E27FC236}">
                <a16:creationId xmlns:a16="http://schemas.microsoft.com/office/drawing/2014/main" id="{7C9FBE29-8A40-4BAC-8FC2-2AB9169FE908}"/>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4ED9F32-7AD1-4DE4-8FE7-1630E93FBF35}"/>
              </a:ext>
            </a:extLst>
          </p:cNvPr>
          <p:cNvSpPr>
            <a:spLocks noChangeArrowheads="1"/>
          </p:cNvSpPr>
          <p:nvPr/>
        </p:nvSpPr>
        <p:spPr bwMode="auto">
          <a:xfrm>
            <a:off x="217842" y="228600"/>
            <a:ext cx="1159136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9638" algn="l"/>
              </a:tabLst>
              <a:defRPr>
                <a:solidFill>
                  <a:schemeClr val="tx1"/>
                </a:solidFill>
                <a:latin typeface="Arial" panose="020B0604020202020204" pitchFamily="34" charset="0"/>
              </a:defRPr>
            </a:lvl1pPr>
            <a:lvl2pPr eaLnBrk="0" fontAlgn="base" hangingPunct="0">
              <a:spcBef>
                <a:spcPct val="0"/>
              </a:spcBef>
              <a:spcAft>
                <a:spcPct val="0"/>
              </a:spcAft>
              <a:tabLst>
                <a:tab pos="909638" algn="l"/>
              </a:tabLst>
              <a:defRPr>
                <a:solidFill>
                  <a:schemeClr val="tx1"/>
                </a:solidFill>
                <a:latin typeface="Arial" panose="020B0604020202020204" pitchFamily="34" charset="0"/>
              </a:defRPr>
            </a:lvl2pPr>
            <a:lvl3pPr eaLnBrk="0" fontAlgn="base" hangingPunct="0">
              <a:spcBef>
                <a:spcPct val="0"/>
              </a:spcBef>
              <a:spcAft>
                <a:spcPct val="0"/>
              </a:spcAft>
              <a:tabLst>
                <a:tab pos="909638" algn="l"/>
              </a:tabLst>
              <a:defRPr>
                <a:solidFill>
                  <a:schemeClr val="tx1"/>
                </a:solidFill>
                <a:latin typeface="Arial" panose="020B0604020202020204" pitchFamily="34" charset="0"/>
              </a:defRPr>
            </a:lvl3pPr>
            <a:lvl4pPr eaLnBrk="0" fontAlgn="base" hangingPunct="0">
              <a:spcBef>
                <a:spcPct val="0"/>
              </a:spcBef>
              <a:spcAft>
                <a:spcPct val="0"/>
              </a:spcAft>
              <a:tabLst>
                <a:tab pos="909638" algn="l"/>
              </a:tabLst>
              <a:defRPr>
                <a:solidFill>
                  <a:schemeClr val="tx1"/>
                </a:solidFill>
                <a:latin typeface="Arial" panose="020B0604020202020204" pitchFamily="34" charset="0"/>
              </a:defRPr>
            </a:lvl4pPr>
            <a:lvl5pPr eaLnBrk="0" fontAlgn="base" hangingPunct="0">
              <a:spcBef>
                <a:spcPct val="0"/>
              </a:spcBef>
              <a:spcAft>
                <a:spcPct val="0"/>
              </a:spcAft>
              <a:tabLst>
                <a:tab pos="909638" algn="l"/>
              </a:tabLst>
              <a:defRPr>
                <a:solidFill>
                  <a:schemeClr val="tx1"/>
                </a:solidFill>
                <a:latin typeface="Arial" panose="020B0604020202020204" pitchFamily="34" charset="0"/>
              </a:defRPr>
            </a:lvl5pPr>
            <a:lvl6pPr eaLnBrk="0" fontAlgn="base" hangingPunct="0">
              <a:spcBef>
                <a:spcPct val="0"/>
              </a:spcBef>
              <a:spcAft>
                <a:spcPct val="0"/>
              </a:spcAft>
              <a:tabLst>
                <a:tab pos="909638" algn="l"/>
              </a:tabLst>
              <a:defRPr>
                <a:solidFill>
                  <a:schemeClr val="tx1"/>
                </a:solidFill>
                <a:latin typeface="Arial" panose="020B0604020202020204" pitchFamily="34" charset="0"/>
              </a:defRPr>
            </a:lvl6pPr>
            <a:lvl7pPr eaLnBrk="0" fontAlgn="base" hangingPunct="0">
              <a:spcBef>
                <a:spcPct val="0"/>
              </a:spcBef>
              <a:spcAft>
                <a:spcPct val="0"/>
              </a:spcAft>
              <a:tabLst>
                <a:tab pos="909638" algn="l"/>
              </a:tabLst>
              <a:defRPr>
                <a:solidFill>
                  <a:schemeClr val="tx1"/>
                </a:solidFill>
                <a:latin typeface="Arial" panose="020B0604020202020204" pitchFamily="34" charset="0"/>
              </a:defRPr>
            </a:lvl7pPr>
            <a:lvl8pPr eaLnBrk="0" fontAlgn="base" hangingPunct="0">
              <a:spcBef>
                <a:spcPct val="0"/>
              </a:spcBef>
              <a:spcAft>
                <a:spcPct val="0"/>
              </a:spcAft>
              <a:tabLst>
                <a:tab pos="909638" algn="l"/>
              </a:tabLst>
              <a:defRPr>
                <a:solidFill>
                  <a:schemeClr val="tx1"/>
                </a:solidFill>
                <a:latin typeface="Arial" panose="020B0604020202020204" pitchFamily="34" charset="0"/>
              </a:defRPr>
            </a:lvl8pPr>
            <a:lvl9pPr eaLnBrk="0" fontAlgn="base" hangingPunct="0">
              <a:spcBef>
                <a:spcPct val="0"/>
              </a:spcBef>
              <a:spcAft>
                <a:spcPct val="0"/>
              </a:spcAft>
              <a:tabLst>
                <a:tab pos="9096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9638" algn="l"/>
              </a:tabLst>
            </a:pPr>
            <a:r>
              <a:rPr kumimoji="0" lang="en-US" altLang="en-US" sz="2700" b="1" i="0" u="sng" strike="noStrike" cap="none" normalizeH="0" baseline="0" dirty="0">
                <a:ln>
                  <a:noFill/>
                </a:ln>
                <a:solidFill>
                  <a:schemeClr val="tx1"/>
                </a:solidFill>
                <a:effectLst/>
                <a:latin typeface="Arial" panose="020B0604020202020204" pitchFamily="34" charset="0"/>
                <a:ea typeface="Arial" panose="020B0604020202020204" pitchFamily="34" charset="0"/>
              </a:rPr>
              <a:t>Supporting your child in preparing for the SATs</a:t>
            </a:r>
          </a:p>
          <a:p>
            <a:pPr marL="0" marR="0" lvl="0" indent="0" algn="l" defTabSz="914400" rtl="0" eaLnBrk="0" fontAlgn="base" latinLnBrk="0" hangingPunct="0">
              <a:lnSpc>
                <a:spcPct val="100000"/>
              </a:lnSpc>
              <a:spcBef>
                <a:spcPct val="0"/>
              </a:spcBef>
              <a:spcAft>
                <a:spcPct val="0"/>
              </a:spcAft>
              <a:buClrTx/>
              <a:buSzTx/>
              <a:buFontTx/>
              <a:buNone/>
              <a:tabLst>
                <a:tab pos="909638" algn="l"/>
              </a:tabLst>
            </a:pPr>
            <a:endParaRPr kumimoji="0" lang="en-US" altLang="en-US" sz="2700" b="1" i="0" u="sng"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9638"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Firstly, a positive attitude goes a long way. Give them as much encouragement and support as you can (but we don’t need to tell you that)!</a:t>
            </a:r>
          </a:p>
          <a:p>
            <a:pPr marL="0" marR="0" lvl="0" indent="0" algn="l" defTabSz="914400" rtl="0" eaLnBrk="0" fontAlgn="base" latinLnBrk="0" hangingPunct="0">
              <a:lnSpc>
                <a:spcPct val="100000"/>
              </a:lnSpc>
              <a:spcBef>
                <a:spcPct val="0"/>
              </a:spcBef>
              <a:spcAft>
                <a:spcPct val="0"/>
              </a:spcAft>
              <a:buClrTx/>
              <a:buSzTx/>
              <a:buFontTx/>
              <a:buNone/>
              <a:tabLst>
                <a:tab pos="909638"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9638"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First and foremost support and reassure your child that there is nothing to worry about and they should always just try their best.</a:t>
            </a:r>
          </a:p>
          <a:p>
            <a:pPr marL="0" marR="0" lvl="0" indent="0" algn="l" defTabSz="914400" rtl="0" eaLnBrk="0" fontAlgn="base" latinLnBrk="0" hangingPunct="0">
              <a:lnSpc>
                <a:spcPct val="100000"/>
              </a:lnSpc>
              <a:spcBef>
                <a:spcPct val="0"/>
              </a:spcBef>
              <a:spcAft>
                <a:spcPct val="0"/>
              </a:spcAft>
              <a:buClrTx/>
              <a:buSzTx/>
              <a:buFontTx/>
              <a:buChar char="•"/>
              <a:tabLst>
                <a:tab pos="909638"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9638"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Praise and encourage them.</a:t>
            </a:r>
          </a:p>
          <a:p>
            <a:pPr marL="0" marR="0" lvl="0" indent="0" algn="l" defTabSz="914400" rtl="0" eaLnBrk="0" fontAlgn="base" latinLnBrk="0" hangingPunct="0">
              <a:lnSpc>
                <a:spcPct val="100000"/>
              </a:lnSpc>
              <a:spcBef>
                <a:spcPct val="0"/>
              </a:spcBef>
              <a:spcAft>
                <a:spcPct val="0"/>
              </a:spcAft>
              <a:buClrTx/>
              <a:buSzTx/>
              <a:buFontTx/>
              <a:buChar char="•"/>
              <a:tabLst>
                <a:tab pos="909638"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9638"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Ensure your child has the best possible attendance at school and to all boosters.</a:t>
            </a:r>
          </a:p>
          <a:p>
            <a:pPr marL="0" marR="0" lvl="0" indent="0" algn="l" defTabSz="914400" rtl="0" eaLnBrk="0" fontAlgn="base" latinLnBrk="0" hangingPunct="0">
              <a:lnSpc>
                <a:spcPct val="100000"/>
              </a:lnSpc>
              <a:spcBef>
                <a:spcPct val="0"/>
              </a:spcBef>
              <a:spcAft>
                <a:spcPct val="0"/>
              </a:spcAft>
              <a:buClrTx/>
              <a:buSzTx/>
              <a:buFontTx/>
              <a:buChar char="•"/>
              <a:tabLst>
                <a:tab pos="909638"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9638"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Support your child with any practice tasks, especially with learning their spellings.</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09638" algn="l"/>
              </a:tabLst>
            </a:pPr>
            <a:b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BA3F42C-919B-4AA9-9AE7-8BE3B2F63915}"/>
              </a:ext>
            </a:extLst>
          </p:cNvPr>
          <p:cNvPicPr>
            <a:picLocks noChangeAspect="1"/>
          </p:cNvPicPr>
          <p:nvPr/>
        </p:nvPicPr>
        <p:blipFill>
          <a:blip r:embed="rId3"/>
          <a:stretch>
            <a:fillRect/>
          </a:stretch>
        </p:blipFill>
        <p:spPr>
          <a:xfrm>
            <a:off x="10665150" y="17497"/>
            <a:ext cx="1526846" cy="1406158"/>
          </a:xfrm>
          <a:prstGeom prst="rect">
            <a:avLst/>
          </a:prstGeom>
        </p:spPr>
      </p:pic>
      <p:pic>
        <p:nvPicPr>
          <p:cNvPr id="4" name="Picture 3">
            <a:extLst>
              <a:ext uri="{FF2B5EF4-FFF2-40B4-BE49-F238E27FC236}">
                <a16:creationId xmlns:a16="http://schemas.microsoft.com/office/drawing/2014/main" id="{CF09A23B-0280-4070-9B58-0B3D4CD410E9}"/>
              </a:ext>
            </a:extLst>
          </p:cNvPr>
          <p:cNvPicPr>
            <a:picLocks noChangeAspect="1"/>
          </p:cNvPicPr>
          <p:nvPr/>
        </p:nvPicPr>
        <p:blipFill>
          <a:blip r:embed="rId4"/>
          <a:stretch>
            <a:fillRect/>
          </a:stretch>
        </p:blipFill>
        <p:spPr>
          <a:xfrm>
            <a:off x="4771353" y="4822043"/>
            <a:ext cx="1324647" cy="1871327"/>
          </a:xfrm>
          <a:prstGeom prst="rect">
            <a:avLst/>
          </a:prstGeom>
        </p:spPr>
      </p:pic>
      <p:pic>
        <p:nvPicPr>
          <p:cNvPr id="6" name="Picture 5">
            <a:extLst>
              <a:ext uri="{FF2B5EF4-FFF2-40B4-BE49-F238E27FC236}">
                <a16:creationId xmlns:a16="http://schemas.microsoft.com/office/drawing/2014/main" id="{12B0F8E1-202B-490D-93B6-857A02F50B08}"/>
              </a:ext>
            </a:extLst>
          </p:cNvPr>
          <p:cNvPicPr>
            <a:picLocks noChangeAspect="1"/>
          </p:cNvPicPr>
          <p:nvPr/>
        </p:nvPicPr>
        <p:blipFill>
          <a:blip r:embed="rId5"/>
          <a:stretch>
            <a:fillRect/>
          </a:stretch>
        </p:blipFill>
        <p:spPr>
          <a:xfrm>
            <a:off x="3126607" y="4820718"/>
            <a:ext cx="1324647" cy="1872652"/>
          </a:xfrm>
          <a:prstGeom prst="rect">
            <a:avLst/>
          </a:prstGeom>
        </p:spPr>
      </p:pic>
      <p:pic>
        <p:nvPicPr>
          <p:cNvPr id="7" name="Picture 6">
            <a:extLst>
              <a:ext uri="{FF2B5EF4-FFF2-40B4-BE49-F238E27FC236}">
                <a16:creationId xmlns:a16="http://schemas.microsoft.com/office/drawing/2014/main" id="{8E9A67EA-9E9F-46DB-A0DF-950358EE5D44}"/>
              </a:ext>
            </a:extLst>
          </p:cNvPr>
          <p:cNvPicPr>
            <a:picLocks noChangeAspect="1"/>
          </p:cNvPicPr>
          <p:nvPr/>
        </p:nvPicPr>
        <p:blipFill>
          <a:blip r:embed="rId6"/>
          <a:stretch>
            <a:fillRect/>
          </a:stretch>
        </p:blipFill>
        <p:spPr>
          <a:xfrm>
            <a:off x="6416099" y="4956944"/>
            <a:ext cx="2857500" cy="1600200"/>
          </a:xfrm>
          <a:prstGeom prst="rect">
            <a:avLst/>
          </a:prstGeom>
        </p:spPr>
      </p:pic>
    </p:spTree>
    <p:extLst>
      <p:ext uri="{BB962C8B-B14F-4D97-AF65-F5344CB8AC3E}">
        <p14:creationId xmlns:p14="http://schemas.microsoft.com/office/powerpoint/2010/main" val="4208825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116667-AD6D-441A-9533-C8E929D9B62E}"/>
              </a:ext>
            </a:extLst>
          </p:cNvPr>
          <p:cNvSpPr txBox="1"/>
          <p:nvPr/>
        </p:nvSpPr>
        <p:spPr>
          <a:xfrm>
            <a:off x="295835" y="551329"/>
            <a:ext cx="3682803" cy="584775"/>
          </a:xfrm>
          <a:prstGeom prst="rect">
            <a:avLst/>
          </a:prstGeom>
          <a:noFill/>
        </p:spPr>
        <p:txBody>
          <a:bodyPr wrap="none" rtlCol="0">
            <a:spAutoFit/>
          </a:bodyPr>
          <a:lstStyle/>
          <a:p>
            <a:r>
              <a:rPr lang="en-GB" sz="3200" b="1" u="sng" dirty="0"/>
              <a:t>Home Practice Packs</a:t>
            </a:r>
          </a:p>
        </p:txBody>
      </p:sp>
      <p:sp>
        <p:nvSpPr>
          <p:cNvPr id="3" name="TextBox 2">
            <a:extLst>
              <a:ext uri="{FF2B5EF4-FFF2-40B4-BE49-F238E27FC236}">
                <a16:creationId xmlns:a16="http://schemas.microsoft.com/office/drawing/2014/main" id="{73457228-56A9-4B3A-88B5-6F42AFDED558}"/>
              </a:ext>
            </a:extLst>
          </p:cNvPr>
          <p:cNvSpPr txBox="1"/>
          <p:nvPr/>
        </p:nvSpPr>
        <p:spPr>
          <a:xfrm>
            <a:off x="321038" y="1317812"/>
            <a:ext cx="11418244" cy="5386090"/>
          </a:xfrm>
          <a:prstGeom prst="rect">
            <a:avLst/>
          </a:prstGeom>
          <a:noFill/>
        </p:spPr>
        <p:txBody>
          <a:bodyPr wrap="square" rtlCol="0">
            <a:spAutoFit/>
          </a:bodyPr>
          <a:lstStyle/>
          <a:p>
            <a:pPr marL="457200" indent="-457200">
              <a:buFont typeface="Arial" panose="020B0604020202020204" pitchFamily="34" charset="0"/>
              <a:buChar char="•"/>
            </a:pPr>
            <a:r>
              <a:rPr lang="en-GB" sz="2800" dirty="0"/>
              <a:t>Practice Packs of 2 reference books and 2 workbooks can be provided to every Y6 child at the cost of £5 payable on ParentPay which is heavily subsidised by school.</a:t>
            </a:r>
          </a:p>
          <a:p>
            <a:pPr marL="457200" indent="-457200">
              <a:buFont typeface="Arial" panose="020B0604020202020204" pitchFamily="34" charset="0"/>
              <a:buChar char="•"/>
            </a:pPr>
            <a:r>
              <a:rPr lang="en-GB" sz="2800" dirty="0"/>
              <a:t>Reference books will be loaned to each child and returned to school after SATs.</a:t>
            </a:r>
          </a:p>
          <a:p>
            <a:pPr marL="457200" indent="-457200">
              <a:buFont typeface="Arial" panose="020B0604020202020204" pitchFamily="34" charset="0"/>
              <a:buChar char="•"/>
            </a:pPr>
            <a:r>
              <a:rPr lang="en-GB" sz="2800" dirty="0"/>
              <a:t>Workbooks will be theirs to keep and write in.</a:t>
            </a:r>
          </a:p>
          <a:p>
            <a:pPr marL="457200" indent="-457200">
              <a:buFont typeface="Arial" panose="020B0604020202020204" pitchFamily="34" charset="0"/>
              <a:buChar char="•"/>
            </a:pPr>
            <a:r>
              <a:rPr lang="en-GB" sz="2800" dirty="0"/>
              <a:t>£5 will be refunded on ParentPay after SATs after confirmation that practice tasks have been completed and children have attended Boosters Groups as invited.</a:t>
            </a:r>
          </a:p>
          <a:p>
            <a:endParaRPr lang="en-GB" sz="2800" dirty="0"/>
          </a:p>
          <a:p>
            <a:endParaRPr lang="en-GB" sz="2800" dirty="0"/>
          </a:p>
          <a:p>
            <a:endParaRPr lang="en-GB" dirty="0"/>
          </a:p>
          <a:p>
            <a:endParaRPr lang="en-GB" dirty="0"/>
          </a:p>
        </p:txBody>
      </p:sp>
      <p:pic>
        <p:nvPicPr>
          <p:cNvPr id="4" name="Picture 3">
            <a:extLst>
              <a:ext uri="{FF2B5EF4-FFF2-40B4-BE49-F238E27FC236}">
                <a16:creationId xmlns:a16="http://schemas.microsoft.com/office/drawing/2014/main" id="{52A186AE-91EA-4BF3-84E9-19CAB7A153BE}"/>
              </a:ext>
            </a:extLst>
          </p:cNvPr>
          <p:cNvPicPr>
            <a:picLocks noChangeAspect="1"/>
          </p:cNvPicPr>
          <p:nvPr/>
        </p:nvPicPr>
        <p:blipFill>
          <a:blip r:embed="rId2"/>
          <a:stretch>
            <a:fillRect/>
          </a:stretch>
        </p:blipFill>
        <p:spPr>
          <a:xfrm>
            <a:off x="3978638" y="4832268"/>
            <a:ext cx="6145301" cy="1871634"/>
          </a:xfrm>
          <a:prstGeom prst="rect">
            <a:avLst/>
          </a:prstGeom>
        </p:spPr>
      </p:pic>
    </p:spTree>
    <p:extLst>
      <p:ext uri="{BB962C8B-B14F-4D97-AF65-F5344CB8AC3E}">
        <p14:creationId xmlns:p14="http://schemas.microsoft.com/office/powerpoint/2010/main" val="289491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18B4B8-E04F-4B0F-B18A-D48351EDF7F3}"/>
              </a:ext>
            </a:extLst>
          </p:cNvPr>
          <p:cNvSpPr txBox="1"/>
          <p:nvPr/>
        </p:nvSpPr>
        <p:spPr>
          <a:xfrm>
            <a:off x="199464" y="877322"/>
            <a:ext cx="11793071" cy="39703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Practice activities are to be completed at home (please discuss with class teacher any particular arrangement required for your child).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Every Monday 1 piece of practice work will be set (a rotation of maths, reading, SPAG) this will be reviewed at Christmas.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Children will record this in their Practice Diary.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All workbooks and Practice Diary will be handed in each Friday for teachers to review in class.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Practice Packs will be issued just before October half term and weekly tasks set thereafter.</a:t>
            </a:r>
          </a:p>
        </p:txBody>
      </p:sp>
      <p:pic>
        <p:nvPicPr>
          <p:cNvPr id="4" name="Picture 3">
            <a:extLst>
              <a:ext uri="{FF2B5EF4-FFF2-40B4-BE49-F238E27FC236}">
                <a16:creationId xmlns:a16="http://schemas.microsoft.com/office/drawing/2014/main" id="{E97CFE05-B78B-48F4-833E-41A78EECA89E}"/>
              </a:ext>
            </a:extLst>
          </p:cNvPr>
          <p:cNvPicPr>
            <a:picLocks noChangeAspect="1"/>
          </p:cNvPicPr>
          <p:nvPr/>
        </p:nvPicPr>
        <p:blipFill>
          <a:blip r:embed="rId2"/>
          <a:stretch>
            <a:fillRect/>
          </a:stretch>
        </p:blipFill>
        <p:spPr>
          <a:xfrm>
            <a:off x="4771353" y="4822043"/>
            <a:ext cx="1324647" cy="1871327"/>
          </a:xfrm>
          <a:prstGeom prst="rect">
            <a:avLst/>
          </a:prstGeom>
        </p:spPr>
      </p:pic>
      <p:pic>
        <p:nvPicPr>
          <p:cNvPr id="5" name="Picture 4">
            <a:extLst>
              <a:ext uri="{FF2B5EF4-FFF2-40B4-BE49-F238E27FC236}">
                <a16:creationId xmlns:a16="http://schemas.microsoft.com/office/drawing/2014/main" id="{C29C01D2-914C-46B9-86A7-FBACB59FC1EA}"/>
              </a:ext>
            </a:extLst>
          </p:cNvPr>
          <p:cNvPicPr>
            <a:picLocks noChangeAspect="1"/>
          </p:cNvPicPr>
          <p:nvPr/>
        </p:nvPicPr>
        <p:blipFill>
          <a:blip r:embed="rId3"/>
          <a:stretch>
            <a:fillRect/>
          </a:stretch>
        </p:blipFill>
        <p:spPr>
          <a:xfrm>
            <a:off x="3126607" y="4820718"/>
            <a:ext cx="1324647" cy="1872652"/>
          </a:xfrm>
          <a:prstGeom prst="rect">
            <a:avLst/>
          </a:prstGeom>
        </p:spPr>
      </p:pic>
      <p:pic>
        <p:nvPicPr>
          <p:cNvPr id="6" name="Picture 5">
            <a:extLst>
              <a:ext uri="{FF2B5EF4-FFF2-40B4-BE49-F238E27FC236}">
                <a16:creationId xmlns:a16="http://schemas.microsoft.com/office/drawing/2014/main" id="{24F4FB8F-08B5-4B8C-8AEF-90F1A5F10DFB}"/>
              </a:ext>
            </a:extLst>
          </p:cNvPr>
          <p:cNvPicPr>
            <a:picLocks noChangeAspect="1"/>
          </p:cNvPicPr>
          <p:nvPr/>
        </p:nvPicPr>
        <p:blipFill>
          <a:blip r:embed="rId4"/>
          <a:stretch>
            <a:fillRect/>
          </a:stretch>
        </p:blipFill>
        <p:spPr>
          <a:xfrm>
            <a:off x="6416099" y="4956944"/>
            <a:ext cx="2857500" cy="1600200"/>
          </a:xfrm>
          <a:prstGeom prst="rect">
            <a:avLst/>
          </a:prstGeom>
        </p:spPr>
      </p:pic>
      <p:pic>
        <p:nvPicPr>
          <p:cNvPr id="7" name="Picture 6">
            <a:extLst>
              <a:ext uri="{FF2B5EF4-FFF2-40B4-BE49-F238E27FC236}">
                <a16:creationId xmlns:a16="http://schemas.microsoft.com/office/drawing/2014/main" id="{53FAECF8-80A8-428A-9A2D-9AFF52BC7EE8}"/>
              </a:ext>
            </a:extLst>
          </p:cNvPr>
          <p:cNvPicPr>
            <a:picLocks noChangeAspect="1"/>
          </p:cNvPicPr>
          <p:nvPr/>
        </p:nvPicPr>
        <p:blipFill>
          <a:blip r:embed="rId5"/>
          <a:stretch>
            <a:fillRect/>
          </a:stretch>
        </p:blipFill>
        <p:spPr>
          <a:xfrm>
            <a:off x="250899" y="164630"/>
            <a:ext cx="3962743" cy="859611"/>
          </a:xfrm>
          <a:prstGeom prst="rect">
            <a:avLst/>
          </a:prstGeom>
        </p:spPr>
      </p:pic>
    </p:spTree>
    <p:extLst>
      <p:ext uri="{BB962C8B-B14F-4D97-AF65-F5344CB8AC3E}">
        <p14:creationId xmlns:p14="http://schemas.microsoft.com/office/powerpoint/2010/main" val="24987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51D20-858D-49E3-97CA-1B55D1EA3F7C}"/>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p:cNvSpPr txBox="1"/>
          <p:nvPr/>
        </p:nvSpPr>
        <p:spPr>
          <a:xfrm>
            <a:off x="2113611" y="0"/>
            <a:ext cx="7600013" cy="830997"/>
          </a:xfrm>
          <a:prstGeom prst="rect">
            <a:avLst/>
          </a:prstGeom>
          <a:noFill/>
        </p:spPr>
        <p:txBody>
          <a:bodyPr wrap="square" rtlCol="0">
            <a:spAutoFit/>
          </a:bodyPr>
          <a:lstStyle/>
          <a:p>
            <a:pPr algn="ctr"/>
            <a:r>
              <a:rPr lang="en-GB" sz="4800" dirty="0"/>
              <a:t>What are SATs?</a:t>
            </a:r>
          </a:p>
        </p:txBody>
      </p:sp>
      <p:sp>
        <p:nvSpPr>
          <p:cNvPr id="5" name="TextBox 4"/>
          <p:cNvSpPr txBox="1"/>
          <p:nvPr/>
        </p:nvSpPr>
        <p:spPr>
          <a:xfrm>
            <a:off x="1626430" y="628211"/>
            <a:ext cx="8574374" cy="646331"/>
          </a:xfrm>
          <a:prstGeom prst="rect">
            <a:avLst/>
          </a:prstGeom>
          <a:noFill/>
        </p:spPr>
        <p:txBody>
          <a:bodyPr wrap="square" rtlCol="0">
            <a:spAutoFit/>
          </a:bodyPr>
          <a:lstStyle/>
          <a:p>
            <a:pPr algn="ctr"/>
            <a:r>
              <a:rPr lang="en-GB" sz="3600" dirty="0"/>
              <a:t>Statutory Assessment Tests</a:t>
            </a:r>
          </a:p>
        </p:txBody>
      </p:sp>
      <p:sp>
        <p:nvSpPr>
          <p:cNvPr id="6" name="TextBox 5"/>
          <p:cNvSpPr txBox="1"/>
          <p:nvPr/>
        </p:nvSpPr>
        <p:spPr>
          <a:xfrm>
            <a:off x="174699" y="1274542"/>
            <a:ext cx="11842602" cy="5509200"/>
          </a:xfrm>
          <a:prstGeom prst="rect">
            <a:avLst/>
          </a:prstGeom>
          <a:noFill/>
        </p:spPr>
        <p:txBody>
          <a:bodyPr wrap="square" rtlCol="0">
            <a:spAutoFit/>
          </a:bodyPr>
          <a:lstStyle/>
          <a:p>
            <a:pPr algn="ctr"/>
            <a:r>
              <a:rPr lang="en-GB" sz="3200" dirty="0"/>
              <a:t>Firstly to see how well schools are performing and secondly to see how well children individually have learnt.</a:t>
            </a:r>
          </a:p>
          <a:p>
            <a:pPr algn="ctr"/>
            <a:endParaRPr lang="en-GB" sz="3200" dirty="0"/>
          </a:p>
          <a:p>
            <a:pPr algn="ctr"/>
            <a:r>
              <a:rPr lang="en-GB" sz="3200" dirty="0"/>
              <a:t>SATs are tests that test everything children have learnt throughout KS2. They begin with easier questions and gradually become more challenging.</a:t>
            </a:r>
          </a:p>
          <a:p>
            <a:pPr algn="ctr"/>
            <a:endParaRPr lang="en-GB" sz="3200" dirty="0"/>
          </a:p>
          <a:p>
            <a:pPr algn="ctr"/>
            <a:r>
              <a:rPr lang="en-GB" sz="3200" dirty="0"/>
              <a:t>Children may already have been exposed to some questions in previous year groups.</a:t>
            </a:r>
          </a:p>
          <a:p>
            <a:pPr algn="ctr"/>
            <a:endParaRPr lang="en-GB" sz="3200" dirty="0"/>
          </a:p>
          <a:p>
            <a:pPr algn="ctr"/>
            <a:r>
              <a:rPr lang="en-GB" sz="3200" dirty="0"/>
              <a:t>What we encourage …</a:t>
            </a:r>
            <a:endParaRPr lang="en-GB" sz="4800" dirty="0"/>
          </a:p>
        </p:txBody>
      </p:sp>
    </p:spTree>
    <p:extLst>
      <p:ext uri="{BB962C8B-B14F-4D97-AF65-F5344CB8AC3E}">
        <p14:creationId xmlns:p14="http://schemas.microsoft.com/office/powerpoint/2010/main" val="210537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5F91CC-34B3-4AEC-B657-AC1F196722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5737" tIns="47610" rIns="91440" bIns="0" numCol="1" anchor="ctr" anchorCtr="0" compatLnSpc="1">
            <a:prstTxWarp prst="textNoShape">
              <a:avLst/>
            </a:prstTxWarp>
            <a:spAutoFit/>
          </a:bodyPr>
          <a:lstStyle/>
          <a:p>
            <a:endParaRPr lang="en-GB"/>
          </a:p>
        </p:txBody>
      </p:sp>
      <p:pic>
        <p:nvPicPr>
          <p:cNvPr id="23553" name="Image 116">
            <a:extLst>
              <a:ext uri="{FF2B5EF4-FFF2-40B4-BE49-F238E27FC236}">
                <a16:creationId xmlns:a16="http://schemas.microsoft.com/office/drawing/2014/main" id="{E2482636-7991-4BA6-ACB3-23EB07F9C84F}"/>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677DC19-BDB4-4735-958A-D5C40017C43E}"/>
              </a:ext>
            </a:extLst>
          </p:cNvPr>
          <p:cNvSpPr>
            <a:spLocks noChangeArrowheads="1"/>
          </p:cNvSpPr>
          <p:nvPr/>
        </p:nvSpPr>
        <p:spPr bwMode="auto">
          <a:xfrm>
            <a:off x="118782" y="378857"/>
            <a:ext cx="1157791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8050" algn="l"/>
              </a:tabLst>
              <a:defRPr>
                <a:solidFill>
                  <a:schemeClr val="tx1"/>
                </a:solidFill>
                <a:latin typeface="Arial" panose="020B0604020202020204" pitchFamily="34" charset="0"/>
              </a:defRPr>
            </a:lvl1pPr>
            <a:lvl2pPr eaLnBrk="0" fontAlgn="base" hangingPunct="0">
              <a:spcBef>
                <a:spcPct val="0"/>
              </a:spcBef>
              <a:spcAft>
                <a:spcPct val="0"/>
              </a:spcAft>
              <a:tabLst>
                <a:tab pos="908050" algn="l"/>
              </a:tabLst>
              <a:defRPr>
                <a:solidFill>
                  <a:schemeClr val="tx1"/>
                </a:solidFill>
                <a:latin typeface="Arial" panose="020B0604020202020204" pitchFamily="34" charset="0"/>
              </a:defRPr>
            </a:lvl2pPr>
            <a:lvl3pPr eaLnBrk="0" fontAlgn="base" hangingPunct="0">
              <a:spcBef>
                <a:spcPct val="0"/>
              </a:spcBef>
              <a:spcAft>
                <a:spcPct val="0"/>
              </a:spcAft>
              <a:tabLst>
                <a:tab pos="908050" algn="l"/>
              </a:tabLst>
              <a:defRPr>
                <a:solidFill>
                  <a:schemeClr val="tx1"/>
                </a:solidFill>
                <a:latin typeface="Arial" panose="020B0604020202020204" pitchFamily="34" charset="0"/>
              </a:defRPr>
            </a:lvl3pPr>
            <a:lvl4pPr eaLnBrk="0" fontAlgn="base" hangingPunct="0">
              <a:spcBef>
                <a:spcPct val="0"/>
              </a:spcBef>
              <a:spcAft>
                <a:spcPct val="0"/>
              </a:spcAft>
              <a:tabLst>
                <a:tab pos="908050" algn="l"/>
              </a:tabLst>
              <a:defRPr>
                <a:solidFill>
                  <a:schemeClr val="tx1"/>
                </a:solidFill>
                <a:latin typeface="Arial" panose="020B0604020202020204" pitchFamily="34" charset="0"/>
              </a:defRPr>
            </a:lvl4pPr>
            <a:lvl5pPr eaLnBrk="0" fontAlgn="base" hangingPunct="0">
              <a:spcBef>
                <a:spcPct val="0"/>
              </a:spcBef>
              <a:spcAft>
                <a:spcPct val="0"/>
              </a:spcAft>
              <a:tabLst>
                <a:tab pos="908050" algn="l"/>
              </a:tabLst>
              <a:defRPr>
                <a:solidFill>
                  <a:schemeClr val="tx1"/>
                </a:solidFill>
                <a:latin typeface="Arial" panose="020B0604020202020204" pitchFamily="34" charset="0"/>
              </a:defRPr>
            </a:lvl5pPr>
            <a:lvl6pPr eaLnBrk="0" fontAlgn="base" hangingPunct="0">
              <a:spcBef>
                <a:spcPct val="0"/>
              </a:spcBef>
              <a:spcAft>
                <a:spcPct val="0"/>
              </a:spcAft>
              <a:tabLst>
                <a:tab pos="908050" algn="l"/>
              </a:tabLst>
              <a:defRPr>
                <a:solidFill>
                  <a:schemeClr val="tx1"/>
                </a:solidFill>
                <a:latin typeface="Arial" panose="020B0604020202020204" pitchFamily="34" charset="0"/>
              </a:defRPr>
            </a:lvl6pPr>
            <a:lvl7pPr eaLnBrk="0" fontAlgn="base" hangingPunct="0">
              <a:spcBef>
                <a:spcPct val="0"/>
              </a:spcBef>
              <a:spcAft>
                <a:spcPct val="0"/>
              </a:spcAft>
              <a:tabLst>
                <a:tab pos="908050" algn="l"/>
              </a:tabLst>
              <a:defRPr>
                <a:solidFill>
                  <a:schemeClr val="tx1"/>
                </a:solidFill>
                <a:latin typeface="Arial" panose="020B0604020202020204" pitchFamily="34" charset="0"/>
              </a:defRPr>
            </a:lvl7pPr>
            <a:lvl8pPr eaLnBrk="0" fontAlgn="base" hangingPunct="0">
              <a:spcBef>
                <a:spcPct val="0"/>
              </a:spcBef>
              <a:spcAft>
                <a:spcPct val="0"/>
              </a:spcAft>
              <a:tabLst>
                <a:tab pos="908050" algn="l"/>
              </a:tabLst>
              <a:defRPr>
                <a:solidFill>
                  <a:schemeClr val="tx1"/>
                </a:solidFill>
                <a:latin typeface="Arial" panose="020B0604020202020204" pitchFamily="34" charset="0"/>
              </a:defRPr>
            </a:lvl8pPr>
            <a:lvl9pPr eaLnBrk="0" fontAlgn="base" hangingPunct="0">
              <a:spcBef>
                <a:spcPct val="0"/>
              </a:spcBef>
              <a:spcAft>
                <a:spcPct val="0"/>
              </a:spcAft>
              <a:tabLst>
                <a:tab pos="908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8050" algn="l"/>
              </a:tabLst>
            </a:pPr>
            <a:r>
              <a:rPr kumimoji="0" lang="en-US" altLang="en-US" sz="2700" b="1" i="0" u="sng" strike="noStrike" cap="none" normalizeH="0" baseline="0" dirty="0">
                <a:ln>
                  <a:noFill/>
                </a:ln>
                <a:solidFill>
                  <a:schemeClr val="tx1"/>
                </a:solidFill>
                <a:effectLst/>
                <a:latin typeface="Arial" panose="020B0604020202020204" pitchFamily="34" charset="0"/>
                <a:ea typeface="Arial" panose="020B0604020202020204" pitchFamily="34" charset="0"/>
              </a:rPr>
              <a:t>Supporting your child in preparing for the SATs</a:t>
            </a:r>
          </a:p>
          <a:p>
            <a:pPr marL="0" marR="0" lvl="0" indent="0" algn="l" defTabSz="914400" rtl="0" eaLnBrk="0" fontAlgn="base" latinLnBrk="0" hangingPunct="0">
              <a:lnSpc>
                <a:spcPct val="100000"/>
              </a:lnSpc>
              <a:spcBef>
                <a:spcPct val="0"/>
              </a:spcBef>
              <a:spcAft>
                <a:spcPct val="0"/>
              </a:spcAft>
              <a:buClrTx/>
              <a:buSzTx/>
              <a:buFontTx/>
              <a:buNone/>
              <a:tabLst>
                <a:tab pos="908050" algn="l"/>
              </a:tabLst>
            </a:pPr>
            <a:endParaRPr kumimoji="0" lang="en-US" altLang="en-US" sz="2700" b="1" i="0" u="sng"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08050" algn="l"/>
              </a:tabLst>
            </a:pPr>
            <a:r>
              <a:rPr lang="en-US" altLang="en-US" sz="2400" dirty="0">
                <a:ea typeface="Arial" panose="020B0604020202020204" pitchFamily="34" charset="0"/>
              </a:rPr>
              <a:t>Spend time with your child to complete the SATs home practice and ensure that they bring it to school every day (Team Points).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08050" algn="l"/>
              </a:tabLst>
            </a:pPr>
            <a:endParaRPr kumimoji="0" lang="en-US" altLang="en-US" sz="2400" i="0"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80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Encourage your child to talk to their teacher or a trusted</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080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adult (including yourself) about any anxieties.</a:t>
            </a:r>
          </a:p>
          <a:p>
            <a:pPr marL="0" marR="0" lvl="0" indent="0" algn="l" defTabSz="914400" rtl="0" eaLnBrk="0" fontAlgn="base" latinLnBrk="0" hangingPunct="0">
              <a:lnSpc>
                <a:spcPct val="100000"/>
              </a:lnSpc>
              <a:spcBef>
                <a:spcPct val="0"/>
              </a:spcBef>
              <a:spcAft>
                <a:spcPct val="0"/>
              </a:spcAft>
              <a:buClrTx/>
              <a:buSzTx/>
              <a:buFontTx/>
              <a:buNone/>
              <a:tabLst>
                <a:tab pos="9080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80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Give your child time to go outside and reduce screen time.</a:t>
            </a:r>
          </a:p>
          <a:p>
            <a:pPr marL="0" marR="0" lvl="0" indent="0" algn="l" defTabSz="914400" rtl="0" eaLnBrk="0" fontAlgn="base" latinLnBrk="0" hangingPunct="0">
              <a:lnSpc>
                <a:spcPct val="100000"/>
              </a:lnSpc>
              <a:spcBef>
                <a:spcPct val="0"/>
              </a:spcBef>
              <a:spcAft>
                <a:spcPct val="0"/>
              </a:spcAft>
              <a:buClrTx/>
              <a:buSzTx/>
              <a:buFontTx/>
              <a:buChar char="•"/>
              <a:tabLst>
                <a:tab pos="9080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80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Ensure your child is eating and drinking well and getting a good amount of sleep.</a:t>
            </a:r>
          </a:p>
          <a:p>
            <a:pPr marL="0" marR="0" lvl="0" indent="0" algn="l" defTabSz="914400" rtl="0" eaLnBrk="0" fontAlgn="base" latinLnBrk="0" hangingPunct="0">
              <a:lnSpc>
                <a:spcPct val="100000"/>
              </a:lnSpc>
              <a:spcBef>
                <a:spcPct val="0"/>
              </a:spcBef>
              <a:spcAft>
                <a:spcPct val="0"/>
              </a:spcAft>
              <a:buClrTx/>
              <a:buSzTx/>
              <a:buFontTx/>
              <a:buChar char="•"/>
              <a:tabLst>
                <a:tab pos="9080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80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Plan something nice and fun for the weekends before and</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080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after SATs. This will help them to relax before the SATs</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080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and give them something to look forward to after.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908946B-63EC-43D5-932D-A005223B1CEF}"/>
              </a:ext>
            </a:extLst>
          </p:cNvPr>
          <p:cNvPicPr>
            <a:picLocks noChangeAspect="1"/>
          </p:cNvPicPr>
          <p:nvPr/>
        </p:nvPicPr>
        <p:blipFill>
          <a:blip r:embed="rId3"/>
          <a:stretch>
            <a:fillRect/>
          </a:stretch>
        </p:blipFill>
        <p:spPr>
          <a:xfrm>
            <a:off x="10665154" y="5454506"/>
            <a:ext cx="1526846" cy="1406158"/>
          </a:xfrm>
          <a:prstGeom prst="rect">
            <a:avLst/>
          </a:prstGeom>
        </p:spPr>
      </p:pic>
    </p:spTree>
    <p:extLst>
      <p:ext uri="{BB962C8B-B14F-4D97-AF65-F5344CB8AC3E}">
        <p14:creationId xmlns:p14="http://schemas.microsoft.com/office/powerpoint/2010/main" val="335497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8D642-5B76-4CCC-8CAF-0B83FCD931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5737" tIns="47610" rIns="91440" bIns="0" numCol="1" anchor="ctr" anchorCtr="0" compatLnSpc="1">
            <a:prstTxWarp prst="textNoShape">
              <a:avLst/>
            </a:prstTxWarp>
            <a:spAutoFit/>
          </a:bodyPr>
          <a:lstStyle/>
          <a:p>
            <a:endParaRPr lang="en-GB"/>
          </a:p>
        </p:txBody>
      </p:sp>
      <p:pic>
        <p:nvPicPr>
          <p:cNvPr id="24577" name="Image 117">
            <a:extLst>
              <a:ext uri="{FF2B5EF4-FFF2-40B4-BE49-F238E27FC236}">
                <a16:creationId xmlns:a16="http://schemas.microsoft.com/office/drawing/2014/main" id="{0DF92F69-163E-4415-9B6E-EF5CD15EC938}"/>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C602CFF-A83D-4D70-AFB2-5848141AA670}"/>
              </a:ext>
            </a:extLst>
          </p:cNvPr>
          <p:cNvSpPr>
            <a:spLocks noChangeArrowheads="1"/>
          </p:cNvSpPr>
          <p:nvPr/>
        </p:nvSpPr>
        <p:spPr bwMode="auto">
          <a:xfrm>
            <a:off x="219635" y="167046"/>
            <a:ext cx="1175273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93750" algn="l"/>
              </a:tabLst>
              <a:defRPr>
                <a:solidFill>
                  <a:schemeClr val="tx1"/>
                </a:solidFill>
                <a:latin typeface="Arial" panose="020B0604020202020204" pitchFamily="34" charset="0"/>
              </a:defRPr>
            </a:lvl1pPr>
            <a:lvl2pPr eaLnBrk="0" fontAlgn="base" hangingPunct="0">
              <a:spcBef>
                <a:spcPct val="0"/>
              </a:spcBef>
              <a:spcAft>
                <a:spcPct val="0"/>
              </a:spcAft>
              <a:tabLst>
                <a:tab pos="793750" algn="l"/>
              </a:tabLst>
              <a:defRPr>
                <a:solidFill>
                  <a:schemeClr val="tx1"/>
                </a:solidFill>
                <a:latin typeface="Arial" panose="020B0604020202020204" pitchFamily="34" charset="0"/>
              </a:defRPr>
            </a:lvl2pPr>
            <a:lvl3pPr eaLnBrk="0" fontAlgn="base" hangingPunct="0">
              <a:spcBef>
                <a:spcPct val="0"/>
              </a:spcBef>
              <a:spcAft>
                <a:spcPct val="0"/>
              </a:spcAft>
              <a:tabLst>
                <a:tab pos="793750" algn="l"/>
              </a:tabLst>
              <a:defRPr>
                <a:solidFill>
                  <a:schemeClr val="tx1"/>
                </a:solidFill>
                <a:latin typeface="Arial" panose="020B0604020202020204" pitchFamily="34" charset="0"/>
              </a:defRPr>
            </a:lvl3pPr>
            <a:lvl4pPr eaLnBrk="0" fontAlgn="base" hangingPunct="0">
              <a:spcBef>
                <a:spcPct val="0"/>
              </a:spcBef>
              <a:spcAft>
                <a:spcPct val="0"/>
              </a:spcAft>
              <a:tabLst>
                <a:tab pos="793750" algn="l"/>
              </a:tabLst>
              <a:defRPr>
                <a:solidFill>
                  <a:schemeClr val="tx1"/>
                </a:solidFill>
                <a:latin typeface="Arial" panose="020B0604020202020204" pitchFamily="34" charset="0"/>
              </a:defRPr>
            </a:lvl4pPr>
            <a:lvl5pPr eaLnBrk="0" fontAlgn="base" hangingPunct="0">
              <a:spcBef>
                <a:spcPct val="0"/>
              </a:spcBef>
              <a:spcAft>
                <a:spcPct val="0"/>
              </a:spcAft>
              <a:tabLst>
                <a:tab pos="793750" algn="l"/>
              </a:tabLst>
              <a:defRPr>
                <a:solidFill>
                  <a:schemeClr val="tx1"/>
                </a:solidFill>
                <a:latin typeface="Arial" panose="020B0604020202020204" pitchFamily="34" charset="0"/>
              </a:defRPr>
            </a:lvl5pPr>
            <a:lvl6pPr eaLnBrk="0" fontAlgn="base" hangingPunct="0">
              <a:spcBef>
                <a:spcPct val="0"/>
              </a:spcBef>
              <a:spcAft>
                <a:spcPct val="0"/>
              </a:spcAft>
              <a:tabLst>
                <a:tab pos="793750" algn="l"/>
              </a:tabLst>
              <a:defRPr>
                <a:solidFill>
                  <a:schemeClr val="tx1"/>
                </a:solidFill>
                <a:latin typeface="Arial" panose="020B0604020202020204" pitchFamily="34" charset="0"/>
              </a:defRPr>
            </a:lvl6pPr>
            <a:lvl7pPr eaLnBrk="0" fontAlgn="base" hangingPunct="0">
              <a:spcBef>
                <a:spcPct val="0"/>
              </a:spcBef>
              <a:spcAft>
                <a:spcPct val="0"/>
              </a:spcAft>
              <a:tabLst>
                <a:tab pos="793750" algn="l"/>
              </a:tabLst>
              <a:defRPr>
                <a:solidFill>
                  <a:schemeClr val="tx1"/>
                </a:solidFill>
                <a:latin typeface="Arial" panose="020B0604020202020204" pitchFamily="34" charset="0"/>
              </a:defRPr>
            </a:lvl7pPr>
            <a:lvl8pPr eaLnBrk="0" fontAlgn="base" hangingPunct="0">
              <a:spcBef>
                <a:spcPct val="0"/>
              </a:spcBef>
              <a:spcAft>
                <a:spcPct val="0"/>
              </a:spcAft>
              <a:tabLst>
                <a:tab pos="793750" algn="l"/>
              </a:tabLst>
              <a:defRPr>
                <a:solidFill>
                  <a:schemeClr val="tx1"/>
                </a:solidFill>
                <a:latin typeface="Arial" panose="020B0604020202020204" pitchFamily="34" charset="0"/>
              </a:defRPr>
            </a:lvl8pPr>
            <a:lvl9pPr eaLnBrk="0" fontAlgn="base" hangingPunct="0">
              <a:spcBef>
                <a:spcPct val="0"/>
              </a:spcBef>
              <a:spcAft>
                <a:spcPct val="0"/>
              </a:spcAft>
              <a:tabLst>
                <a:tab pos="793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93750" algn="l"/>
              </a:tabLst>
            </a:pPr>
            <a:r>
              <a:rPr kumimoji="0" lang="en-US" altLang="en-US" sz="2400" b="1" i="0" u="sng" strike="noStrike" cap="none" normalizeH="0" baseline="0" dirty="0">
                <a:ln>
                  <a:noFill/>
                </a:ln>
                <a:solidFill>
                  <a:schemeClr val="tx1"/>
                </a:solidFill>
                <a:effectLst/>
                <a:latin typeface="Tahoma" panose="020B0604030504040204" pitchFamily="34" charset="0"/>
                <a:ea typeface="Arial" panose="020B0604020202020204" pitchFamily="34" charset="0"/>
                <a:cs typeface="Tahoma" panose="020B0604030504040204" pitchFamily="34" charset="0"/>
              </a:rPr>
              <a:t>In School</a:t>
            </a:r>
            <a:endParaRPr kumimoji="0" lang="en-US" altLang="en-US" sz="2400" b="1" i="0" u="sng" strike="noStrike" cap="none" normalizeH="0" baseline="0" dirty="0">
              <a:ln>
                <a:noFill/>
              </a:ln>
              <a:solidFill>
                <a:schemeClr val="tx1"/>
              </a:solidFill>
              <a:effectLst/>
              <a:ea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793750" algn="l"/>
              </a:tabLst>
            </a:pPr>
            <a:r>
              <a:rPr kumimoji="0" lang="en-US" altLang="en-US" sz="3200" b="0" i="0" u="none" strike="noStrike" cap="none" normalizeH="0" baseline="0" dirty="0">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We will continue to teach your child daily in smaller sized classes.</a:t>
            </a:r>
            <a:endParaRPr kumimoji="0" lang="en-GB" altLang="en-US" sz="1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793750" algn="l"/>
              </a:tabLst>
            </a:pPr>
            <a:r>
              <a:rPr kumimoji="0" lang="en-US" altLang="en-US" sz="3200" b="0" i="0" u="none" strike="noStrike" cap="none" normalizeH="0" baseline="0" dirty="0">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We will offer before or after school booster sessions for specific pupils.</a:t>
            </a:r>
            <a:endParaRPr kumimoji="0" lang="en-GB" altLang="en-US" sz="1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793750" algn="l"/>
              </a:tabLst>
            </a:pPr>
            <a:r>
              <a:rPr kumimoji="0" lang="en-US" altLang="en-US" sz="3200" b="0" i="0" u="none" strike="noStrike" cap="none" normalizeH="0" baseline="0" dirty="0">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We will provide readers / prompters for the tests as necessary for specific pupils.</a:t>
            </a: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793750" algn="l"/>
              </a:tabLst>
            </a:pPr>
            <a:r>
              <a:rPr kumimoji="0" lang="en-US" altLang="en-US" sz="3200" b="0" i="0" u="none" strike="noStrike" cap="none" normalizeH="0" baseline="0" dirty="0">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We will provide sample questions daily for pupils to practice.</a:t>
            </a:r>
            <a:endParaRPr kumimoji="0" lang="en-GB" altLang="en-US" sz="1400" b="0" i="0" u="none" strike="noStrike" cap="none" normalizeH="0" baseline="0" dirty="0">
              <a:ln>
                <a:noFill/>
              </a:ln>
              <a:solidFill>
                <a:schemeClr val="tx1"/>
              </a:solidFill>
              <a:effectLst/>
            </a:endParaRPr>
          </a:p>
          <a:p>
            <a:pPr lvl="1">
              <a:buClr>
                <a:srgbClr val="A42F0F"/>
              </a:buClr>
              <a:buSzPct val="100000"/>
              <a:buFontTx/>
              <a:buChar char="●"/>
            </a:pPr>
            <a:r>
              <a:rPr kumimoji="0" lang="en-US" altLang="en-US" sz="3200" b="0" i="0" u="none" strike="noStrike" cap="none" normalizeH="0" baseline="0" dirty="0">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We will send home SATs practice activities each week.</a:t>
            </a:r>
            <a:r>
              <a:rPr lang="en-US" altLang="en-US" sz="1400" dirty="0">
                <a:solidFill>
                  <a:srgbClr val="1A1F0D"/>
                </a:solidFill>
                <a:latin typeface="Calibri" panose="020F0502020204030204" pitchFamily="34" charset="0"/>
                <a:ea typeface="Verdana" panose="020B0604030504040204" pitchFamily="34" charset="0"/>
                <a:cs typeface="Calibri" panose="020F0502020204030204" pitchFamily="34" charset="0"/>
              </a:rPr>
              <a:t> </a:t>
            </a:r>
          </a:p>
          <a:p>
            <a:pPr lvl="1">
              <a:buClr>
                <a:srgbClr val="A42F0F"/>
              </a:buClr>
              <a:buSzPct val="100000"/>
              <a:buFontTx/>
              <a:buChar char="●"/>
            </a:pPr>
            <a:r>
              <a:rPr lang="en-US" altLang="en-US" sz="3200" dirty="0">
                <a:solidFill>
                  <a:srgbClr val="1A1F0D"/>
                </a:solidFill>
                <a:latin typeface="Calibri" panose="020F0502020204030204" pitchFamily="34" charset="0"/>
                <a:ea typeface="Verdana" panose="020B0604030504040204" pitchFamily="34" charset="0"/>
                <a:cs typeface="Calibri" panose="020F0502020204030204" pitchFamily="34" charset="0"/>
              </a:rPr>
              <a:t>We will provide time in school to follow up homework booklets and support with any areas needed.</a:t>
            </a:r>
          </a:p>
          <a:p>
            <a:pPr lvl="1">
              <a:buClr>
                <a:srgbClr val="A42F0F"/>
              </a:buClr>
              <a:buSzPct val="100000"/>
              <a:buFontTx/>
              <a:buChar char="●"/>
            </a:pPr>
            <a:r>
              <a:rPr kumimoji="0" lang="en-US" altLang="en-US" sz="3200" b="0" i="0" u="none" strike="noStrike" cap="none" normalizeH="0" baseline="0" dirty="0">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We have already given the children experience of the SATs in mock weeks which helps to </a:t>
            </a:r>
            <a:r>
              <a:rPr kumimoji="0" lang="en-US" altLang="en-US" sz="3200" b="0" i="0" u="none" strike="noStrike" cap="none" normalizeH="0" baseline="0" dirty="0" err="1">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normalise</a:t>
            </a:r>
            <a:r>
              <a:rPr kumimoji="0" lang="en-US" altLang="en-US" sz="3200" b="0" i="0" u="none" strike="noStrike" cap="none" normalizeH="0" baseline="0" dirty="0">
                <a:ln>
                  <a:noFill/>
                </a:ln>
                <a:solidFill>
                  <a:srgbClr val="1A1F0D"/>
                </a:solidFill>
                <a:effectLst/>
                <a:latin typeface="Calibri" panose="020F0502020204030204" pitchFamily="34" charset="0"/>
                <a:ea typeface="Verdana" panose="020B0604030504040204" pitchFamily="34" charset="0"/>
                <a:cs typeface="Calibri" panose="020F0502020204030204" pitchFamily="34" charset="0"/>
              </a:rPr>
              <a:t> these tests. </a:t>
            </a:r>
            <a:endParaRPr kumimoji="0" lang="en-GB" altLang="en-US" sz="3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A42F0F"/>
              </a:buClr>
              <a:buSzPct val="100000"/>
              <a:buFontTx/>
              <a:buChar char="●"/>
              <a:tabLst>
                <a:tab pos="793750" algn="l"/>
              </a:tabLst>
            </a:pPr>
            <a:endParaRPr kumimoji="0" lang="en-GB" altLang="en-US" sz="1600" b="0" i="0" u="none" strike="noStrike" cap="none" normalizeH="0" baseline="0" dirty="0">
              <a:ln>
                <a:noFill/>
              </a:ln>
              <a:solidFill>
                <a:schemeClr val="tx1"/>
              </a:solidFill>
              <a:effectLst/>
            </a:endParaRPr>
          </a:p>
        </p:txBody>
      </p:sp>
      <p:pic>
        <p:nvPicPr>
          <p:cNvPr id="5" name="Picture 4">
            <a:extLst>
              <a:ext uri="{FF2B5EF4-FFF2-40B4-BE49-F238E27FC236}">
                <a16:creationId xmlns:a16="http://schemas.microsoft.com/office/drawing/2014/main" id="{C46A03DF-5C70-4FD8-8951-E832D4450DD9}"/>
              </a:ext>
            </a:extLst>
          </p:cNvPr>
          <p:cNvPicPr>
            <a:picLocks noChangeAspect="1"/>
          </p:cNvPicPr>
          <p:nvPr/>
        </p:nvPicPr>
        <p:blipFill>
          <a:blip r:embed="rId3"/>
          <a:stretch>
            <a:fillRect/>
          </a:stretch>
        </p:blipFill>
        <p:spPr>
          <a:xfrm>
            <a:off x="10940526" y="5705448"/>
            <a:ext cx="1251473" cy="1152552"/>
          </a:xfrm>
          <a:prstGeom prst="rect">
            <a:avLst/>
          </a:prstGeom>
        </p:spPr>
      </p:pic>
    </p:spTree>
    <p:extLst>
      <p:ext uri="{BB962C8B-B14F-4D97-AF65-F5344CB8AC3E}">
        <p14:creationId xmlns:p14="http://schemas.microsoft.com/office/powerpoint/2010/main" val="698248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95CC52-4EF1-4B68-8969-FFBD33EC6345}"/>
              </a:ext>
            </a:extLst>
          </p:cNvPr>
          <p:cNvPicPr>
            <a:picLocks noChangeAspect="1"/>
          </p:cNvPicPr>
          <p:nvPr/>
        </p:nvPicPr>
        <p:blipFill>
          <a:blip r:embed="rId2"/>
          <a:stretch>
            <a:fillRect/>
          </a:stretch>
        </p:blipFill>
        <p:spPr>
          <a:xfrm>
            <a:off x="231121" y="1062037"/>
            <a:ext cx="4031596" cy="3886748"/>
          </a:xfrm>
          <a:prstGeom prst="rect">
            <a:avLst/>
          </a:prstGeom>
        </p:spPr>
      </p:pic>
      <p:sp>
        <p:nvSpPr>
          <p:cNvPr id="3" name="Rectangle 2">
            <a:extLst>
              <a:ext uri="{FF2B5EF4-FFF2-40B4-BE49-F238E27FC236}">
                <a16:creationId xmlns:a16="http://schemas.microsoft.com/office/drawing/2014/main" id="{53650B24-E113-4AC0-B115-0144ED149D10}"/>
              </a:ext>
            </a:extLst>
          </p:cNvPr>
          <p:cNvSpPr/>
          <p:nvPr/>
        </p:nvSpPr>
        <p:spPr>
          <a:xfrm>
            <a:off x="1353670" y="956074"/>
            <a:ext cx="10251142" cy="4635308"/>
          </a:xfrm>
          <a:prstGeom prst="rect">
            <a:avLst/>
          </a:prstGeom>
        </p:spPr>
        <p:txBody>
          <a:bodyPr wrap="square">
            <a:spAutoFit/>
          </a:bodyPr>
          <a:lstStyle/>
          <a:p>
            <a:pPr marL="3739515" marR="657860">
              <a:lnSpc>
                <a:spcPct val="96000"/>
              </a:lnSpc>
              <a:spcAft>
                <a:spcPts val="0"/>
              </a:spcAft>
            </a:pPr>
            <a:r>
              <a:rPr lang="en-US" sz="3200" spc="-10" dirty="0">
                <a:solidFill>
                  <a:srgbClr val="A42F0F"/>
                </a:solidFill>
                <a:effectLst/>
                <a:latin typeface="Segoe UI Symbol" panose="020B0502040204020203" pitchFamily="34" charset="0"/>
                <a:ea typeface="Segoe UI Symbol" panose="020B0502040204020203" pitchFamily="34" charset="0"/>
                <a:cs typeface="Verdana" panose="020B0604030504040204" pitchFamily="34" charset="0"/>
              </a:rPr>
              <a:t>🠶</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Most</a:t>
            </a:r>
            <a:r>
              <a:rPr lang="en-US" sz="2800" spc="-13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importantly,</a:t>
            </a:r>
            <a:r>
              <a:rPr lang="en-US" sz="2800" spc="-7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the</a:t>
            </a:r>
            <a:r>
              <a:rPr lang="en-US" sz="2800" spc="-15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wellbeing</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of</a:t>
            </a:r>
            <a:r>
              <a:rPr lang="en-US" sz="2800" spc="-13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your children</a:t>
            </a:r>
            <a:r>
              <a:rPr lang="en-US" sz="2800" spc="-13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is</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our</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priority!</a:t>
            </a:r>
            <a:endParaRPr lang="en-GB" dirty="0">
              <a:effectLst/>
              <a:latin typeface="Verdana" panose="020B0604030504040204" pitchFamily="34" charset="0"/>
              <a:ea typeface="Verdana" panose="020B0604030504040204" pitchFamily="34" charset="0"/>
              <a:cs typeface="Verdana" panose="020B0604030504040204" pitchFamily="34" charset="0"/>
            </a:endParaRPr>
          </a:p>
          <a:p>
            <a:pPr>
              <a:spcBef>
                <a:spcPts val="1735"/>
              </a:spcBef>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 </a:t>
            </a:r>
            <a:endParaRPr lang="en-GB" sz="3200" dirty="0">
              <a:effectLst/>
              <a:latin typeface="Verdana" panose="020B0604030504040204" pitchFamily="34" charset="0"/>
              <a:ea typeface="Verdana" panose="020B0604030504040204" pitchFamily="34" charset="0"/>
              <a:cs typeface="Verdana" panose="020B0604030504040204" pitchFamily="34" charset="0"/>
            </a:endParaRPr>
          </a:p>
          <a:p>
            <a:pPr marL="3739515" marR="539750">
              <a:lnSpc>
                <a:spcPct val="98000"/>
              </a:lnSpc>
              <a:spcAft>
                <a:spcPts val="0"/>
              </a:spcAft>
            </a:pPr>
            <a:r>
              <a:rPr lang="en-US" sz="3200" spc="-10" dirty="0">
                <a:solidFill>
                  <a:srgbClr val="A42F0F"/>
                </a:solidFill>
                <a:effectLst/>
                <a:latin typeface="Segoe UI Symbol" panose="020B0502040204020203" pitchFamily="34" charset="0"/>
                <a:ea typeface="Segoe UI Symbol" panose="020B0502040204020203" pitchFamily="34" charset="0"/>
                <a:cs typeface="Verdana" panose="020B0604030504040204" pitchFamily="34" charset="0"/>
              </a:rPr>
              <a:t>🠶</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It</a:t>
            </a:r>
            <a:r>
              <a:rPr lang="en-US" sz="2800" spc="-13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is</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really</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important</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that</a:t>
            </a:r>
            <a:r>
              <a:rPr lang="en-US" sz="2800" spc="-13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the</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children</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feel</a:t>
            </a:r>
            <a:r>
              <a:rPr lang="en-US" sz="2800" spc="-19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spc="-10" dirty="0">
                <a:solidFill>
                  <a:srgbClr val="404040"/>
                </a:solidFill>
                <a:latin typeface="Verdana" panose="020B0604030504040204" pitchFamily="34" charset="0"/>
                <a:ea typeface="Verdana" panose="020B0604030504040204" pitchFamily="34" charset="0"/>
                <a:cs typeface="Verdana" panose="020B0604030504040204" pitchFamily="34" charset="0"/>
              </a:rPr>
              <a:t>calm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and</a:t>
            </a:r>
            <a:r>
              <a:rPr lang="en-US" sz="2800" spc="-14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relaxed</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about</a:t>
            </a:r>
            <a:r>
              <a:rPr lang="en-US" sz="2800" spc="-9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their</a:t>
            </a:r>
            <a:r>
              <a:rPr lang="en-US" sz="2800" spc="-10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SATs.</a:t>
            </a:r>
            <a:r>
              <a:rPr lang="en-US" sz="2800" spc="6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All</a:t>
            </a:r>
            <a:r>
              <a:rPr lang="en-US" sz="2800" spc="-14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we</a:t>
            </a:r>
            <a:r>
              <a:rPr lang="en-US" sz="2800" spc="-12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want</a:t>
            </a:r>
            <a:r>
              <a:rPr lang="en-US" sz="2800" spc="-14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to</a:t>
            </a:r>
            <a:r>
              <a:rPr lang="en-US" sz="2800" spc="-13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see is</a:t>
            </a:r>
            <a:r>
              <a:rPr lang="en-US" sz="2800" spc="-2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children to</a:t>
            </a:r>
            <a:r>
              <a:rPr lang="en-US" sz="2800" spc="-7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do</a:t>
            </a:r>
            <a:r>
              <a:rPr lang="en-US" sz="2800" spc="-7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their best</a:t>
            </a:r>
            <a:r>
              <a:rPr lang="en-US" sz="2800" spc="-2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and</a:t>
            </a:r>
            <a:r>
              <a:rPr lang="en-US" sz="2800" spc="-4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they</a:t>
            </a:r>
            <a:r>
              <a:rPr lang="en-US" sz="2800" spc="-11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will</a:t>
            </a:r>
            <a:r>
              <a:rPr lang="en-US" sz="2800" spc="-10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not</a:t>
            </a:r>
            <a:r>
              <a:rPr lang="en-US" sz="2800" spc="-10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do their</a:t>
            </a:r>
            <a:r>
              <a:rPr lang="en-US" sz="2800" spc="-7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best</a:t>
            </a:r>
            <a:r>
              <a:rPr lang="en-US" sz="2800" spc="-13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if</a:t>
            </a:r>
            <a:r>
              <a:rPr lang="en-US" sz="2800" spc="-4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they</a:t>
            </a:r>
            <a:r>
              <a:rPr lang="en-US" sz="2800" spc="-14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are</a:t>
            </a:r>
            <a:r>
              <a:rPr lang="en-US" sz="2800" spc="-45"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feeling</a:t>
            </a:r>
            <a:r>
              <a:rPr lang="en-US" sz="2800" spc="-14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404040"/>
                </a:solidFill>
                <a:latin typeface="Verdana" panose="020B0604030504040204" pitchFamily="34" charset="0"/>
                <a:ea typeface="Verdana" panose="020B0604030504040204" pitchFamily="34" charset="0"/>
                <a:cs typeface="Verdana" panose="020B0604030504040204" pitchFamily="34" charset="0"/>
              </a:rPr>
              <a:t>worried.</a:t>
            </a:r>
            <a:endParaRPr lang="en-GB"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FE8210C7-0779-4E83-A17C-1148891958B2}"/>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1129087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5E08D61-B1DF-43EF-90BC-4C38CE6E7F6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5737" tIns="84111" rIns="91440" bIns="0" numCol="1" anchor="ctr" anchorCtr="0" compatLnSpc="1">
            <a:prstTxWarp prst="textNoShape">
              <a:avLst/>
            </a:prstTxWarp>
            <a:spAutoFit/>
          </a:bodyPr>
          <a:lstStyle/>
          <a:p>
            <a:endParaRPr lang="en-GB"/>
          </a:p>
        </p:txBody>
      </p:sp>
      <p:pic>
        <p:nvPicPr>
          <p:cNvPr id="25601" name="Image 126">
            <a:extLst>
              <a:ext uri="{FF2B5EF4-FFF2-40B4-BE49-F238E27FC236}">
                <a16:creationId xmlns:a16="http://schemas.microsoft.com/office/drawing/2014/main" id="{70A31211-7EBF-44F4-8CF4-B5B0E28F075F}"/>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A977810-2CBD-4E09-8C5C-57B67062DCDE}"/>
              </a:ext>
            </a:extLst>
          </p:cNvPr>
          <p:cNvSpPr>
            <a:spLocks noChangeArrowheads="1"/>
          </p:cNvSpPr>
          <p:nvPr/>
        </p:nvSpPr>
        <p:spPr bwMode="auto">
          <a:xfrm>
            <a:off x="172571" y="413266"/>
            <a:ext cx="11846858" cy="672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latin typeface="Tahoma" panose="020B0604030504040204" pitchFamily="34" charset="0"/>
                <a:ea typeface="Arial" panose="020B0604020202020204" pitchFamily="34" charset="0"/>
                <a:cs typeface="Tahoma" panose="020B0604030504040204" pitchFamily="34" charset="0"/>
              </a:rPr>
              <a:t>What to do if you are worried about your child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sng" strike="noStrike" cap="none" normalizeH="0" baseline="0" dirty="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283592"/>
                </a:solidFill>
                <a:effectLst/>
                <a:latin typeface="Tahoma" panose="020B0604030504040204" pitchFamily="34" charset="0"/>
                <a:ea typeface="Verdana" panose="020B0604030504040204" pitchFamily="34" charset="0"/>
                <a:cs typeface="Tahoma" panose="020B0604030504040204" pitchFamily="34" charset="0"/>
              </a:rPr>
              <a:t>Talk to the school</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Sometimes concerns present at home and not at school. If you notice a change in your child, talk to the school so that everyone concerned can offer the support needed.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283592"/>
                </a:solidFill>
                <a:effectLst/>
                <a:latin typeface="Tahoma" panose="020B0604030504040204" pitchFamily="34" charset="0"/>
                <a:ea typeface="Verdana" panose="020B0604030504040204" pitchFamily="34" charset="0"/>
                <a:cs typeface="Tahoma" panose="020B0604030504040204" pitchFamily="34" charset="0"/>
              </a:rPr>
              <a:t>Talk to your child</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Talk to your child about what aspect of SATs concerns them the most. If you can help them pinpoint what is bothering them the most, you can take specific steps to help reassure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283592"/>
                </a:solidFill>
                <a:effectLst/>
                <a:latin typeface="Tahoma" panose="020B0604030504040204" pitchFamily="34" charset="0"/>
                <a:ea typeface="Verdana" panose="020B0604030504040204" pitchFamily="34" charset="0"/>
                <a:cs typeface="Tahoma" panose="020B0604030504040204" pitchFamily="34" charset="0"/>
              </a:rPr>
              <a:t>Encourage your child to talk to their teacher</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SATs are obviously linked to school. Don’t be surprised if your child</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would prefer seek reassurance from teachers over family members.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283592"/>
                </a:solidFill>
                <a:effectLst/>
                <a:latin typeface="Tahoma" panose="020B0604030504040204" pitchFamily="34" charset="0"/>
                <a:ea typeface="Verdana" panose="020B0604030504040204" pitchFamily="34" charset="0"/>
                <a:cs typeface="Tahoma" panose="020B0604030504040204" pitchFamily="34" charset="0"/>
              </a:rPr>
              <a:t>Try not to project your own anxieties or views about the SATs</a:t>
            </a:r>
            <a:r>
              <a:rPr kumimoji="0" lang="en-US" altLang="en-US" sz="2400" b="1" i="0" u="none" strike="noStrike" cap="none" normalizeH="0" baseline="0" dirty="0">
                <a:ln>
                  <a:noFill/>
                </a:ln>
                <a:solidFill>
                  <a:srgbClr val="283592"/>
                </a:solidFill>
                <a:effectLst/>
                <a:latin typeface="Tahoma" panose="020B0604030504040204" pitchFamily="34" charset="0"/>
                <a:ea typeface="Verdana" panose="020B0604030504040204" pitchFamily="34" charset="0"/>
                <a:cs typeface="Tahoma" panose="020B0604030504040204" pitchFamily="34" charset="0"/>
              </a:rPr>
              <a:t> </a:t>
            </a:r>
            <a:r>
              <a:rPr kumimoji="0" lang="en-US" altLang="en-US" sz="2400" b="0" i="0" u="none" strike="noStrike" cap="none" normalizeH="0" baseline="0" dirty="0">
                <a:ln>
                  <a:noFill/>
                </a:ln>
                <a:solidFill>
                  <a:schemeClr val="tx1"/>
                </a:solidFill>
                <a:effectLst/>
                <a:ea typeface="Verdana" panose="020B0604030504040204" pitchFamily="34" charset="0"/>
                <a:cs typeface="Verdana" panose="020B0604030504040204" pitchFamily="34" charset="0"/>
              </a:rPr>
              <a:t>Children</a:t>
            </a:r>
            <a:r>
              <a:rPr kumimoji="0" lang="en-US" altLang="en-US" sz="2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can be very intuitive. If they see that you are anxious, this could add to their own anxieties.</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53A8A09F-1410-467D-AAD2-36620E315750}"/>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214872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07656-B4EF-4A3C-93E0-A4C2CFB44A89}"/>
              </a:ext>
            </a:extLst>
          </p:cNvPr>
          <p:cNvPicPr>
            <a:picLocks noChangeAspect="1"/>
          </p:cNvPicPr>
          <p:nvPr/>
        </p:nvPicPr>
        <p:blipFill>
          <a:blip r:embed="rId2"/>
          <a:stretch>
            <a:fillRect/>
          </a:stretch>
        </p:blipFill>
        <p:spPr>
          <a:xfrm>
            <a:off x="10667868" y="0"/>
            <a:ext cx="1524132" cy="1408298"/>
          </a:xfrm>
          <a:prstGeom prst="rect">
            <a:avLst/>
          </a:prstGeom>
        </p:spPr>
      </p:pic>
      <p:pic>
        <p:nvPicPr>
          <p:cNvPr id="6" name="Picture 5">
            <a:extLst>
              <a:ext uri="{FF2B5EF4-FFF2-40B4-BE49-F238E27FC236}">
                <a16:creationId xmlns:a16="http://schemas.microsoft.com/office/drawing/2014/main" id="{CD701965-F6D5-4B11-AC5E-4ACD3D35420F}"/>
              </a:ext>
            </a:extLst>
          </p:cNvPr>
          <p:cNvPicPr>
            <a:picLocks noChangeAspect="1"/>
          </p:cNvPicPr>
          <p:nvPr/>
        </p:nvPicPr>
        <p:blipFill>
          <a:blip r:embed="rId3"/>
          <a:stretch>
            <a:fillRect/>
          </a:stretch>
        </p:blipFill>
        <p:spPr>
          <a:xfrm>
            <a:off x="1261781" y="564496"/>
            <a:ext cx="9083357" cy="6070710"/>
          </a:xfrm>
          <a:prstGeom prst="rect">
            <a:avLst/>
          </a:prstGeom>
        </p:spPr>
      </p:pic>
    </p:spTree>
    <p:extLst>
      <p:ext uri="{BB962C8B-B14F-4D97-AF65-F5344CB8AC3E}">
        <p14:creationId xmlns:p14="http://schemas.microsoft.com/office/powerpoint/2010/main" val="337867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8">
            <a:extLst>
              <a:ext uri="{FF2B5EF4-FFF2-40B4-BE49-F238E27FC236}">
                <a16:creationId xmlns:a16="http://schemas.microsoft.com/office/drawing/2014/main" id="{CF711F0A-0A1D-4E52-BBD2-D11B5E21330B}"/>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Graphic 9">
            <a:extLst>
              <a:ext uri="{FF2B5EF4-FFF2-40B4-BE49-F238E27FC236}">
                <a16:creationId xmlns:a16="http://schemas.microsoft.com/office/drawing/2014/main" id="{D7BE780F-DC83-4C63-92D4-0D88F38432C3}"/>
              </a:ext>
            </a:extLst>
          </p:cNvPr>
          <p:cNvSpPr>
            <a:spLocks/>
          </p:cNvSpPr>
          <p:nvPr/>
        </p:nvSpPr>
        <p:spPr>
          <a:xfrm>
            <a:off x="3724275" y="1828800"/>
            <a:ext cx="1619250" cy="1619250"/>
          </a:xfrm>
          <a:custGeom>
            <a:avLst/>
            <a:gdLst/>
            <a:ahLst/>
            <a:cxnLst/>
            <a:rect l="l" t="t" r="r" b="b"/>
            <a:pathLst>
              <a:path w="1619250" h="1619250">
                <a:moveTo>
                  <a:pt x="809625" y="0"/>
                </a:moveTo>
                <a:lnTo>
                  <a:pt x="762051" y="1374"/>
                </a:lnTo>
                <a:lnTo>
                  <a:pt x="715201" y="5446"/>
                </a:lnTo>
                <a:lnTo>
                  <a:pt x="669151" y="12140"/>
                </a:lnTo>
                <a:lnTo>
                  <a:pt x="623978" y="21381"/>
                </a:lnTo>
                <a:lnTo>
                  <a:pt x="579756" y="33092"/>
                </a:lnTo>
                <a:lnTo>
                  <a:pt x="536562" y="47197"/>
                </a:lnTo>
                <a:lnTo>
                  <a:pt x="494472" y="63621"/>
                </a:lnTo>
                <a:lnTo>
                  <a:pt x="453562" y="82287"/>
                </a:lnTo>
                <a:lnTo>
                  <a:pt x="413907" y="103119"/>
                </a:lnTo>
                <a:lnTo>
                  <a:pt x="375584" y="126043"/>
                </a:lnTo>
                <a:lnTo>
                  <a:pt x="338668" y="150981"/>
                </a:lnTo>
                <a:lnTo>
                  <a:pt x="303236" y="177858"/>
                </a:lnTo>
                <a:lnTo>
                  <a:pt x="269362" y="206597"/>
                </a:lnTo>
                <a:lnTo>
                  <a:pt x="237124" y="237124"/>
                </a:lnTo>
                <a:lnTo>
                  <a:pt x="206597" y="269362"/>
                </a:lnTo>
                <a:lnTo>
                  <a:pt x="177858" y="303236"/>
                </a:lnTo>
                <a:lnTo>
                  <a:pt x="150981" y="338668"/>
                </a:lnTo>
                <a:lnTo>
                  <a:pt x="126043" y="375584"/>
                </a:lnTo>
                <a:lnTo>
                  <a:pt x="103119" y="413907"/>
                </a:lnTo>
                <a:lnTo>
                  <a:pt x="82287" y="453562"/>
                </a:lnTo>
                <a:lnTo>
                  <a:pt x="63621" y="494472"/>
                </a:lnTo>
                <a:lnTo>
                  <a:pt x="47197" y="536562"/>
                </a:lnTo>
                <a:lnTo>
                  <a:pt x="33092" y="579756"/>
                </a:lnTo>
                <a:lnTo>
                  <a:pt x="21381" y="623978"/>
                </a:lnTo>
                <a:lnTo>
                  <a:pt x="12140" y="669151"/>
                </a:lnTo>
                <a:lnTo>
                  <a:pt x="5446" y="715201"/>
                </a:lnTo>
                <a:lnTo>
                  <a:pt x="1374" y="762051"/>
                </a:lnTo>
                <a:lnTo>
                  <a:pt x="0" y="809625"/>
                </a:lnTo>
                <a:lnTo>
                  <a:pt x="1374" y="857198"/>
                </a:lnTo>
                <a:lnTo>
                  <a:pt x="5446" y="904048"/>
                </a:lnTo>
                <a:lnTo>
                  <a:pt x="12140" y="950098"/>
                </a:lnTo>
                <a:lnTo>
                  <a:pt x="21381" y="995271"/>
                </a:lnTo>
                <a:lnTo>
                  <a:pt x="33092" y="1039493"/>
                </a:lnTo>
                <a:lnTo>
                  <a:pt x="47197" y="1082687"/>
                </a:lnTo>
                <a:lnTo>
                  <a:pt x="63621" y="1124777"/>
                </a:lnTo>
                <a:lnTo>
                  <a:pt x="82287" y="1165687"/>
                </a:lnTo>
                <a:lnTo>
                  <a:pt x="103119" y="1205342"/>
                </a:lnTo>
                <a:lnTo>
                  <a:pt x="126043" y="1243665"/>
                </a:lnTo>
                <a:lnTo>
                  <a:pt x="150981" y="1280581"/>
                </a:lnTo>
                <a:lnTo>
                  <a:pt x="177858" y="1316013"/>
                </a:lnTo>
                <a:lnTo>
                  <a:pt x="206597" y="1349887"/>
                </a:lnTo>
                <a:lnTo>
                  <a:pt x="237124" y="1382125"/>
                </a:lnTo>
                <a:lnTo>
                  <a:pt x="269362" y="1412652"/>
                </a:lnTo>
                <a:lnTo>
                  <a:pt x="303236" y="1441391"/>
                </a:lnTo>
                <a:lnTo>
                  <a:pt x="338668" y="1468268"/>
                </a:lnTo>
                <a:lnTo>
                  <a:pt x="375584" y="1493206"/>
                </a:lnTo>
                <a:lnTo>
                  <a:pt x="413907" y="1516130"/>
                </a:lnTo>
                <a:lnTo>
                  <a:pt x="453562" y="1536962"/>
                </a:lnTo>
                <a:lnTo>
                  <a:pt x="494472" y="1555628"/>
                </a:lnTo>
                <a:lnTo>
                  <a:pt x="536562" y="1572052"/>
                </a:lnTo>
                <a:lnTo>
                  <a:pt x="579756" y="1586157"/>
                </a:lnTo>
                <a:lnTo>
                  <a:pt x="623978" y="1597868"/>
                </a:lnTo>
                <a:lnTo>
                  <a:pt x="669151" y="1607109"/>
                </a:lnTo>
                <a:lnTo>
                  <a:pt x="715201" y="1613803"/>
                </a:lnTo>
                <a:lnTo>
                  <a:pt x="762051" y="1617875"/>
                </a:lnTo>
                <a:lnTo>
                  <a:pt x="809625" y="1619250"/>
                </a:lnTo>
                <a:lnTo>
                  <a:pt x="857198" y="1617875"/>
                </a:lnTo>
                <a:lnTo>
                  <a:pt x="904048" y="1613803"/>
                </a:lnTo>
                <a:lnTo>
                  <a:pt x="950098" y="1607109"/>
                </a:lnTo>
                <a:lnTo>
                  <a:pt x="995271" y="1597868"/>
                </a:lnTo>
                <a:lnTo>
                  <a:pt x="1039493" y="1586157"/>
                </a:lnTo>
                <a:lnTo>
                  <a:pt x="1082687" y="1572052"/>
                </a:lnTo>
                <a:lnTo>
                  <a:pt x="1124777" y="1555628"/>
                </a:lnTo>
                <a:lnTo>
                  <a:pt x="1165687" y="1536962"/>
                </a:lnTo>
                <a:lnTo>
                  <a:pt x="1205342" y="1516130"/>
                </a:lnTo>
                <a:lnTo>
                  <a:pt x="1243665" y="1493206"/>
                </a:lnTo>
                <a:lnTo>
                  <a:pt x="1280581" y="1468268"/>
                </a:lnTo>
                <a:lnTo>
                  <a:pt x="1316013" y="1441391"/>
                </a:lnTo>
                <a:lnTo>
                  <a:pt x="1349887" y="1412652"/>
                </a:lnTo>
                <a:lnTo>
                  <a:pt x="1382125" y="1382125"/>
                </a:lnTo>
                <a:lnTo>
                  <a:pt x="1412652" y="1349887"/>
                </a:lnTo>
                <a:lnTo>
                  <a:pt x="1441391" y="1316013"/>
                </a:lnTo>
                <a:lnTo>
                  <a:pt x="1468268" y="1280581"/>
                </a:lnTo>
                <a:lnTo>
                  <a:pt x="1493206" y="1243665"/>
                </a:lnTo>
                <a:lnTo>
                  <a:pt x="1516130" y="1205342"/>
                </a:lnTo>
                <a:lnTo>
                  <a:pt x="1536962" y="1165687"/>
                </a:lnTo>
                <a:lnTo>
                  <a:pt x="1555628" y="1124777"/>
                </a:lnTo>
                <a:lnTo>
                  <a:pt x="1572052" y="1082687"/>
                </a:lnTo>
                <a:lnTo>
                  <a:pt x="1586157" y="1039493"/>
                </a:lnTo>
                <a:lnTo>
                  <a:pt x="1597868" y="995271"/>
                </a:lnTo>
                <a:lnTo>
                  <a:pt x="1607109" y="950098"/>
                </a:lnTo>
                <a:lnTo>
                  <a:pt x="1613803" y="904048"/>
                </a:lnTo>
                <a:lnTo>
                  <a:pt x="1617875" y="857198"/>
                </a:lnTo>
                <a:lnTo>
                  <a:pt x="1619250" y="809625"/>
                </a:lnTo>
                <a:lnTo>
                  <a:pt x="1617875" y="762051"/>
                </a:lnTo>
                <a:lnTo>
                  <a:pt x="1613803" y="715201"/>
                </a:lnTo>
                <a:lnTo>
                  <a:pt x="1607109" y="669151"/>
                </a:lnTo>
                <a:lnTo>
                  <a:pt x="1597868" y="623978"/>
                </a:lnTo>
                <a:lnTo>
                  <a:pt x="1586157" y="579756"/>
                </a:lnTo>
                <a:lnTo>
                  <a:pt x="1572052" y="536562"/>
                </a:lnTo>
                <a:lnTo>
                  <a:pt x="1555628" y="494472"/>
                </a:lnTo>
                <a:lnTo>
                  <a:pt x="1536962" y="453562"/>
                </a:lnTo>
                <a:lnTo>
                  <a:pt x="1516130" y="413907"/>
                </a:lnTo>
                <a:lnTo>
                  <a:pt x="1493206" y="375584"/>
                </a:lnTo>
                <a:lnTo>
                  <a:pt x="1468268" y="338668"/>
                </a:lnTo>
                <a:lnTo>
                  <a:pt x="1441391" y="303236"/>
                </a:lnTo>
                <a:lnTo>
                  <a:pt x="1412652" y="269362"/>
                </a:lnTo>
                <a:lnTo>
                  <a:pt x="1382125" y="237124"/>
                </a:lnTo>
                <a:lnTo>
                  <a:pt x="1349887" y="206597"/>
                </a:lnTo>
                <a:lnTo>
                  <a:pt x="1316013" y="177858"/>
                </a:lnTo>
                <a:lnTo>
                  <a:pt x="1280581" y="150981"/>
                </a:lnTo>
                <a:lnTo>
                  <a:pt x="1243665" y="126043"/>
                </a:lnTo>
                <a:lnTo>
                  <a:pt x="1205342" y="103119"/>
                </a:lnTo>
                <a:lnTo>
                  <a:pt x="1165687" y="82287"/>
                </a:lnTo>
                <a:lnTo>
                  <a:pt x="1124777" y="63621"/>
                </a:lnTo>
                <a:lnTo>
                  <a:pt x="1082687" y="47197"/>
                </a:lnTo>
                <a:lnTo>
                  <a:pt x="1039493" y="33092"/>
                </a:lnTo>
                <a:lnTo>
                  <a:pt x="995271" y="21381"/>
                </a:lnTo>
                <a:lnTo>
                  <a:pt x="950098" y="12140"/>
                </a:lnTo>
                <a:lnTo>
                  <a:pt x="904048" y="5446"/>
                </a:lnTo>
                <a:lnTo>
                  <a:pt x="857198" y="1374"/>
                </a:lnTo>
                <a:lnTo>
                  <a:pt x="809625" y="0"/>
                </a:lnTo>
                <a:close/>
              </a:path>
            </a:pathLst>
          </a:custGeom>
          <a:solidFill>
            <a:srgbClr val="FFFFFF"/>
          </a:solidFill>
        </p:spPr>
        <p:txBody>
          <a:bodyPr wrap="square" lIns="0" tIns="0" rIns="0" bIns="0" rtlCol="0">
            <a:prstTxWarp prst="textNoShape">
              <a:avLst/>
            </a:prstTxWarp>
            <a:noAutofit/>
          </a:bodyPr>
          <a:lstStyle/>
          <a:p>
            <a:endParaRPr lang="en-GB" dirty="0"/>
          </a:p>
        </p:txBody>
      </p:sp>
      <p:sp>
        <p:nvSpPr>
          <p:cNvPr id="4" name="Rectangle 3">
            <a:extLst>
              <a:ext uri="{FF2B5EF4-FFF2-40B4-BE49-F238E27FC236}">
                <a16:creationId xmlns:a16="http://schemas.microsoft.com/office/drawing/2014/main" id="{71FC11E9-7C09-4621-84B9-C74BAF0EE3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7706" tIns="41262" rIns="288834" bIns="0" numCol="1" anchor="ctr" anchorCtr="0" compatLnSpc="1">
            <a:prstTxWarp prst="textNoShape">
              <a:avLst/>
            </a:prstTxWarp>
            <a:spAutoFit/>
          </a:bodyPr>
          <a:lstStyle/>
          <a:p>
            <a:endParaRPr lang="en-GB" dirty="0"/>
          </a:p>
        </p:txBody>
      </p:sp>
      <p:sp>
        <p:nvSpPr>
          <p:cNvPr id="6" name="Rectangle 4">
            <a:extLst>
              <a:ext uri="{FF2B5EF4-FFF2-40B4-BE49-F238E27FC236}">
                <a16:creationId xmlns:a16="http://schemas.microsoft.com/office/drawing/2014/main" id="{C5E348C5-69C4-4641-A3FC-EDE09100D386}"/>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What are the SATS tests?</a:t>
            </a:r>
            <a:endParaRPr kumimoji="0" lang="en-US" altLang="en-US" sz="2700" b="1" i="0" u="sng"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0E77013-E736-466C-8976-D364573D32A5}"/>
              </a:ext>
            </a:extLst>
          </p:cNvPr>
          <p:cNvSpPr/>
          <p:nvPr/>
        </p:nvSpPr>
        <p:spPr>
          <a:xfrm>
            <a:off x="1192434" y="1413943"/>
            <a:ext cx="9067800" cy="4506362"/>
          </a:xfrm>
          <a:prstGeom prst="rect">
            <a:avLst/>
          </a:prstGeom>
        </p:spPr>
        <p:txBody>
          <a:bodyPr wrap="square">
            <a:spAutoFit/>
          </a:bodyPr>
          <a:lstStyle/>
          <a:p>
            <a:pPr marL="768350">
              <a:spcBef>
                <a:spcPts val="5"/>
              </a:spcBef>
              <a:spcAft>
                <a:spcPts val="0"/>
              </a:spcAft>
            </a:pPr>
            <a:r>
              <a:rPr lang="en-US" sz="2000" b="1" dirty="0">
                <a:effectLst/>
                <a:latin typeface="Arial" panose="020B0604020202020204" pitchFamily="34" charset="0"/>
                <a:ea typeface="Verdana" panose="020B0604030504040204" pitchFamily="34" charset="0"/>
                <a:cs typeface="Verdana" panose="020B0604030504040204" pitchFamily="34" charset="0"/>
              </a:rPr>
              <a:t>SATS</a:t>
            </a:r>
            <a:r>
              <a:rPr lang="en-US" sz="2000" b="1" spc="-50" dirty="0">
                <a:effectLst/>
                <a:latin typeface="Arial" panose="020B0604020202020204" pitchFamily="34" charset="0"/>
                <a:ea typeface="Verdana" panose="020B0604030504040204" pitchFamily="34" charset="0"/>
                <a:cs typeface="Verdana" panose="020B0604030504040204" pitchFamily="34" charset="0"/>
              </a:rPr>
              <a:t> </a:t>
            </a:r>
            <a:r>
              <a:rPr lang="en-US" sz="2000" b="1" dirty="0">
                <a:effectLst/>
                <a:latin typeface="Arial" panose="020B0604020202020204" pitchFamily="34" charset="0"/>
                <a:ea typeface="Verdana" panose="020B0604030504040204" pitchFamily="34" charset="0"/>
                <a:cs typeface="Verdana" panose="020B0604030504040204" pitchFamily="34" charset="0"/>
              </a:rPr>
              <a:t>week</a:t>
            </a:r>
            <a:r>
              <a:rPr lang="en-US" sz="2000" b="1" spc="-50" dirty="0">
                <a:effectLst/>
                <a:latin typeface="Arial" panose="020B0604020202020204" pitchFamily="34" charset="0"/>
                <a:ea typeface="Verdana" panose="020B0604030504040204" pitchFamily="34" charset="0"/>
                <a:cs typeface="Verdana" panose="020B0604030504040204" pitchFamily="34" charset="0"/>
              </a:rPr>
              <a:t> </a:t>
            </a:r>
            <a:r>
              <a:rPr lang="en-US" sz="2000" b="1" dirty="0">
                <a:effectLst/>
                <a:latin typeface="Arial" panose="020B0604020202020204" pitchFamily="34" charset="0"/>
                <a:ea typeface="Verdana" panose="020B0604030504040204" pitchFamily="34" charset="0"/>
                <a:cs typeface="Verdana" panose="020B0604030504040204" pitchFamily="34" charset="0"/>
              </a:rPr>
              <a:t>across</a:t>
            </a:r>
            <a:r>
              <a:rPr lang="en-US" sz="2000" b="1" spc="-50" dirty="0">
                <a:effectLst/>
                <a:latin typeface="Arial" panose="020B0604020202020204" pitchFamily="34" charset="0"/>
                <a:ea typeface="Verdana" panose="020B0604030504040204" pitchFamily="34" charset="0"/>
                <a:cs typeface="Verdana" panose="020B0604030504040204" pitchFamily="34" charset="0"/>
              </a:rPr>
              <a:t> </a:t>
            </a:r>
            <a:r>
              <a:rPr lang="en-US" sz="2000" b="1" dirty="0">
                <a:effectLst/>
                <a:latin typeface="Arial" panose="020B0604020202020204" pitchFamily="34" charset="0"/>
                <a:ea typeface="Verdana" panose="020B0604030504040204" pitchFamily="34" charset="0"/>
                <a:cs typeface="Verdana" panose="020B0604030504040204" pitchFamily="34" charset="0"/>
              </a:rPr>
              <a:t>the</a:t>
            </a:r>
            <a:r>
              <a:rPr lang="en-US" sz="2000" b="1" spc="-45" dirty="0">
                <a:effectLst/>
                <a:latin typeface="Arial" panose="020B0604020202020204" pitchFamily="34" charset="0"/>
                <a:ea typeface="Verdana" panose="020B0604030504040204" pitchFamily="34" charset="0"/>
                <a:cs typeface="Verdana" panose="020B0604030504040204" pitchFamily="34" charset="0"/>
              </a:rPr>
              <a:t> </a:t>
            </a:r>
            <a:r>
              <a:rPr lang="en-US" sz="2000" b="1" dirty="0">
                <a:effectLst/>
                <a:latin typeface="Arial" panose="020B0604020202020204" pitchFamily="34" charset="0"/>
                <a:ea typeface="Verdana" panose="020B0604030504040204" pitchFamily="34" charset="0"/>
                <a:cs typeface="Verdana" panose="020B0604030504040204" pitchFamily="34" charset="0"/>
              </a:rPr>
              <a:t>country</a:t>
            </a:r>
            <a:r>
              <a:rPr lang="en-US" sz="2000" b="1" spc="-135" dirty="0">
                <a:effectLst/>
                <a:latin typeface="Arial" panose="020B0604020202020204" pitchFamily="34" charset="0"/>
                <a:ea typeface="Verdana" panose="020B0604030504040204" pitchFamily="34" charset="0"/>
                <a:cs typeface="Verdana" panose="020B0604030504040204" pitchFamily="34" charset="0"/>
              </a:rPr>
              <a:t> </a:t>
            </a:r>
            <a:r>
              <a:rPr lang="en-US" sz="2000" b="1" dirty="0">
                <a:effectLst/>
                <a:latin typeface="Arial" panose="020B0604020202020204" pitchFamily="34" charset="0"/>
                <a:ea typeface="Verdana" panose="020B0604030504040204" pitchFamily="34" charset="0"/>
                <a:cs typeface="Verdana" panose="020B0604030504040204" pitchFamily="34" charset="0"/>
              </a:rPr>
              <a:t>begins</a:t>
            </a:r>
            <a:r>
              <a:rPr lang="en-US" sz="2000" b="1" spc="-135" dirty="0">
                <a:effectLst/>
                <a:latin typeface="Arial" panose="020B0604020202020204" pitchFamily="34" charset="0"/>
                <a:ea typeface="Verdana" panose="020B0604030504040204" pitchFamily="34" charset="0"/>
                <a:cs typeface="Verdana" panose="020B0604030504040204" pitchFamily="34" charset="0"/>
              </a:rPr>
              <a:t> </a:t>
            </a:r>
            <a:r>
              <a:rPr lang="en-US" sz="2000" b="1" dirty="0">
                <a:effectLst/>
                <a:latin typeface="Arial" panose="020B0604020202020204" pitchFamily="34" charset="0"/>
                <a:ea typeface="Verdana" panose="020B0604030504040204" pitchFamily="34" charset="0"/>
                <a:cs typeface="Verdana" panose="020B0604030504040204" pitchFamily="34" charset="0"/>
              </a:rPr>
              <a:t>on</a:t>
            </a:r>
            <a:r>
              <a:rPr lang="en-US" sz="2000" b="1" spc="-90" dirty="0">
                <a:effectLst/>
                <a:latin typeface="Arial" panose="020B0604020202020204" pitchFamily="34" charset="0"/>
                <a:ea typeface="Verdana" panose="020B0604030504040204" pitchFamily="34" charset="0"/>
                <a:cs typeface="Verdana" panose="020B0604030504040204" pitchFamily="34" charset="0"/>
              </a:rPr>
              <a:t> </a:t>
            </a:r>
            <a:r>
              <a:rPr lang="en-US" sz="2000" b="1" dirty="0">
                <a:effectLst/>
                <a:latin typeface="Arial" panose="020B0604020202020204" pitchFamily="34" charset="0"/>
                <a:ea typeface="Verdana" panose="020B0604030504040204" pitchFamily="34" charset="0"/>
                <a:cs typeface="Verdana" panose="020B0604030504040204" pitchFamily="34" charset="0"/>
              </a:rPr>
              <a:t>Monday 11</a:t>
            </a:r>
            <a:r>
              <a:rPr lang="en-US" sz="2000" b="1" baseline="30000" dirty="0">
                <a:effectLst/>
                <a:latin typeface="Arial" panose="020B0604020202020204" pitchFamily="34" charset="0"/>
                <a:ea typeface="Verdana" panose="020B0604030504040204" pitchFamily="34" charset="0"/>
                <a:cs typeface="Verdana" panose="020B0604030504040204" pitchFamily="34" charset="0"/>
              </a:rPr>
              <a:t>th</a:t>
            </a:r>
            <a:r>
              <a:rPr lang="en-US" sz="2000" b="1" dirty="0">
                <a:effectLst/>
                <a:latin typeface="Arial" panose="020B0604020202020204" pitchFamily="34" charset="0"/>
                <a:ea typeface="Verdana" panose="020B0604030504040204" pitchFamily="34" charset="0"/>
                <a:cs typeface="Verdana" panose="020B0604030504040204" pitchFamily="34" charset="0"/>
              </a:rPr>
              <a:t> May 2026</a:t>
            </a:r>
            <a:r>
              <a:rPr lang="en-US" sz="2000" b="1" spc="-10" dirty="0">
                <a:effectLst/>
                <a:latin typeface="Arial" panose="020B0604020202020204" pitchFamily="34" charset="0"/>
                <a:ea typeface="Verdana" panose="020B0604030504040204" pitchFamily="34" charset="0"/>
                <a:cs typeface="Verdana" panose="020B0604030504040204" pitchFamily="34" charset="0"/>
              </a:rPr>
              <a:t>.</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2080"/>
              </a:spcBef>
              <a:spcAft>
                <a:spcPts val="0"/>
              </a:spcAft>
            </a:pPr>
            <a:r>
              <a:rPr lang="en-US" sz="2000" b="1" dirty="0">
                <a:effectLst/>
                <a:latin typeface="Arial" panose="020B0604020202020204" pitchFamily="34" charset="0"/>
                <a:ea typeface="Verdana" panose="020B0604030504040204" pitchFamily="34" charset="0"/>
                <a:cs typeface="Verdana" panose="020B0604030504040204" pitchFamily="34" charset="0"/>
              </a:rPr>
              <a:t> </a:t>
            </a:r>
            <a:endParaRPr lang="en-GB" dirty="0">
              <a:latin typeface="Verdana" panose="020B0604030504040204" pitchFamily="34" charset="0"/>
              <a:ea typeface="Verdana" panose="020B0604030504040204" pitchFamily="34" charset="0"/>
              <a:cs typeface="Verdana" panose="020B0604030504040204" pitchFamily="34" charset="0"/>
            </a:endParaRPr>
          </a:p>
          <a:p>
            <a:pPr marL="739775">
              <a:spcAft>
                <a:spcPts val="0"/>
              </a:spcAft>
            </a:pPr>
            <a:r>
              <a:rPr lang="en-US" sz="2400" dirty="0">
                <a:effectLst/>
                <a:latin typeface="Arial" panose="020B0604020202020204" pitchFamily="34" charset="0"/>
                <a:ea typeface="Verdana" panose="020B0604030504040204" pitchFamily="34" charset="0"/>
                <a:cs typeface="Verdana" panose="020B0604030504040204" pitchFamily="34" charset="0"/>
              </a:rPr>
              <a:t>The</a:t>
            </a:r>
            <a:r>
              <a:rPr lang="en-US" sz="2400" spc="-17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SATs</a:t>
            </a:r>
            <a:r>
              <a:rPr lang="en-US" sz="2400" spc="-16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papers</a:t>
            </a:r>
            <a:r>
              <a:rPr lang="en-US" sz="2400" spc="-50" dirty="0">
                <a:effectLst/>
                <a:latin typeface="Arial" panose="020B0604020202020204" pitchFamily="34" charset="0"/>
                <a:ea typeface="Verdana" panose="020B0604030504040204" pitchFamily="34" charset="0"/>
                <a:cs typeface="Verdana" panose="020B0604030504040204" pitchFamily="34" charset="0"/>
              </a:rPr>
              <a:t> are sat Monday to Thursday and </a:t>
            </a:r>
            <a:r>
              <a:rPr lang="en-US" sz="2400" dirty="0">
                <a:effectLst/>
                <a:latin typeface="Arial" panose="020B0604020202020204" pitchFamily="34" charset="0"/>
                <a:ea typeface="Verdana" panose="020B0604030504040204" pitchFamily="34" charset="0"/>
                <a:cs typeface="Verdana" panose="020B0604030504040204" pitchFamily="34" charset="0"/>
              </a:rPr>
              <a:t>consist</a:t>
            </a:r>
            <a:r>
              <a:rPr lang="en-US" sz="2400" spc="-165" dirty="0">
                <a:effectLst/>
                <a:latin typeface="Arial" panose="020B0604020202020204" pitchFamily="34" charset="0"/>
                <a:ea typeface="Verdana" panose="020B0604030504040204" pitchFamily="34" charset="0"/>
                <a:cs typeface="Verdana" panose="020B0604030504040204" pitchFamily="34" charset="0"/>
              </a:rPr>
              <a:t> </a:t>
            </a:r>
            <a:r>
              <a:rPr lang="en-US" sz="2400" spc="-25" dirty="0">
                <a:effectLst/>
                <a:latin typeface="Arial" panose="020B0604020202020204" pitchFamily="34" charset="0"/>
                <a:ea typeface="Verdana" panose="020B0604030504040204" pitchFamily="34" charset="0"/>
                <a:cs typeface="Verdana" panose="020B0604030504040204" pitchFamily="34" charset="0"/>
              </a:rPr>
              <a:t>of:</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265"/>
              </a:spcBef>
              <a:spcAft>
                <a:spcPts val="0"/>
              </a:spcAft>
            </a:pPr>
            <a:r>
              <a:rPr lang="en-US" sz="2400" dirty="0">
                <a:effectLst/>
                <a:latin typeface="Arial" panose="020B0604020202020204" pitchFamily="34" charset="0"/>
                <a:ea typeface="Verdana" panose="020B0604030504040204" pitchFamily="34" charset="0"/>
                <a:cs typeface="Verdana" panose="020B0604030504040204" pitchFamily="34" charset="0"/>
              </a:rPr>
              <a:t> </a:t>
            </a:r>
            <a:endParaRPr lang="en-GB" dirty="0">
              <a:latin typeface="Verdana" panose="020B0604030504040204" pitchFamily="34" charset="0"/>
              <a:ea typeface="Verdana" panose="020B0604030504040204" pitchFamily="34" charset="0"/>
              <a:cs typeface="Verdana" panose="020B0604030504040204" pitchFamily="34" charset="0"/>
            </a:endParaRPr>
          </a:p>
          <a:p>
            <a:pPr marL="742950" lvl="1" indent="-285750">
              <a:spcAft>
                <a:spcPts val="0"/>
              </a:spcAft>
              <a:buFont typeface="Arial" panose="020B0604020202020204" pitchFamily="34" charset="0"/>
              <a:buChar char="•"/>
              <a:tabLst>
                <a:tab pos="1482725" algn="l"/>
              </a:tabLst>
            </a:pPr>
            <a:r>
              <a:rPr lang="en-US" sz="2400" spc="0" dirty="0">
                <a:effectLst/>
                <a:latin typeface="Arial" panose="020B0604020202020204" pitchFamily="34" charset="0"/>
                <a:ea typeface="Arial" panose="020B0604020202020204" pitchFamily="34" charset="0"/>
                <a:cs typeface="Verdana" panose="020B0604030504040204" pitchFamily="34" charset="0"/>
              </a:rPr>
              <a:t>Punctuation,</a:t>
            </a:r>
            <a:r>
              <a:rPr lang="en-US" sz="2400" spc="-180" dirty="0">
                <a:effectLst/>
                <a:latin typeface="Arial" panose="020B0604020202020204" pitchFamily="34" charset="0"/>
                <a:ea typeface="Arial" panose="020B0604020202020204" pitchFamily="34" charset="0"/>
                <a:cs typeface="Verdana" panose="020B0604030504040204" pitchFamily="34" charset="0"/>
              </a:rPr>
              <a:t> </a:t>
            </a:r>
            <a:r>
              <a:rPr lang="en-US" sz="2400" spc="0" dirty="0">
                <a:effectLst/>
                <a:latin typeface="Arial" panose="020B0604020202020204" pitchFamily="34" charset="0"/>
                <a:ea typeface="Arial" panose="020B0604020202020204" pitchFamily="34" charset="0"/>
                <a:cs typeface="Verdana" panose="020B0604030504040204" pitchFamily="34" charset="0"/>
              </a:rPr>
              <a:t>Vocabulary</a:t>
            </a:r>
            <a:r>
              <a:rPr lang="en-US" sz="2400" spc="-75" dirty="0">
                <a:effectLst/>
                <a:latin typeface="Arial" panose="020B0604020202020204" pitchFamily="34" charset="0"/>
                <a:ea typeface="Arial" panose="020B0604020202020204" pitchFamily="34" charset="0"/>
                <a:cs typeface="Verdana" panose="020B0604030504040204" pitchFamily="34" charset="0"/>
              </a:rPr>
              <a:t> </a:t>
            </a:r>
            <a:r>
              <a:rPr lang="en-US" sz="2400" spc="-25" dirty="0">
                <a:effectLst/>
                <a:latin typeface="Arial" panose="020B0604020202020204" pitchFamily="34" charset="0"/>
                <a:ea typeface="Arial" panose="020B0604020202020204" pitchFamily="34" charset="0"/>
                <a:cs typeface="Verdana" panose="020B0604030504040204" pitchFamily="34" charset="0"/>
              </a:rPr>
              <a:t>and</a:t>
            </a:r>
            <a:endParaRPr lang="en-GB" sz="1100" spc="0" dirty="0">
              <a:effectLst/>
              <a:latin typeface="Verdana" panose="020B0604030504040204" pitchFamily="34" charset="0"/>
              <a:ea typeface="Arial" panose="020B0604020202020204" pitchFamily="34" charset="0"/>
              <a:cs typeface="Verdana" panose="020B0604030504040204" pitchFamily="34" charset="0"/>
            </a:endParaRPr>
          </a:p>
          <a:p>
            <a:pPr marL="742950" lvl="1" indent="-285750">
              <a:spcBef>
                <a:spcPts val="170"/>
              </a:spcBef>
              <a:spcAft>
                <a:spcPts val="0"/>
              </a:spcAft>
              <a:buFont typeface="Arial" panose="020B0604020202020204" pitchFamily="34" charset="0"/>
              <a:buChar char="•"/>
              <a:tabLst>
                <a:tab pos="1483360" algn="l"/>
              </a:tabLst>
            </a:pPr>
            <a:r>
              <a:rPr lang="en-US" sz="2400" spc="-10" dirty="0">
                <a:effectLst/>
                <a:latin typeface="Arial" panose="020B0604020202020204" pitchFamily="34" charset="0"/>
                <a:ea typeface="Arial" panose="020B0604020202020204" pitchFamily="34" charset="0"/>
                <a:cs typeface="Verdana" panose="020B0604030504040204" pitchFamily="34" charset="0"/>
              </a:rPr>
              <a:t>Spelling</a:t>
            </a:r>
            <a:endParaRPr lang="en-GB" sz="1100" spc="0" dirty="0">
              <a:effectLst/>
              <a:latin typeface="Verdana" panose="020B0604030504040204" pitchFamily="34" charset="0"/>
              <a:ea typeface="Arial" panose="020B0604020202020204" pitchFamily="34" charset="0"/>
              <a:cs typeface="Verdana" panose="020B0604030504040204" pitchFamily="34" charset="0"/>
            </a:endParaRPr>
          </a:p>
          <a:p>
            <a:pPr marL="742950" lvl="1" indent="-285750">
              <a:spcBef>
                <a:spcPts val="95"/>
              </a:spcBef>
              <a:spcAft>
                <a:spcPts val="0"/>
              </a:spcAft>
              <a:buFont typeface="Arial" panose="020B0604020202020204" pitchFamily="34" charset="0"/>
              <a:buChar char="•"/>
              <a:tabLst>
                <a:tab pos="1482725" algn="l"/>
              </a:tabLst>
            </a:pPr>
            <a:r>
              <a:rPr lang="en-US" sz="2400" spc="0" dirty="0">
                <a:effectLst/>
                <a:latin typeface="Arial" panose="020B0604020202020204" pitchFamily="34" charset="0"/>
                <a:ea typeface="Arial" panose="020B0604020202020204" pitchFamily="34" charset="0"/>
                <a:cs typeface="Verdana" panose="020B0604030504040204" pitchFamily="34" charset="0"/>
              </a:rPr>
              <a:t>Reading Mathematics:</a:t>
            </a:r>
            <a:r>
              <a:rPr lang="en-US" sz="2400" spc="-25" dirty="0">
                <a:effectLst/>
                <a:latin typeface="Arial" panose="020B0604020202020204" pitchFamily="34" charset="0"/>
                <a:ea typeface="Arial" panose="020B0604020202020204" pitchFamily="34" charset="0"/>
                <a:cs typeface="Verdana" panose="020B0604030504040204" pitchFamily="34" charset="0"/>
              </a:rPr>
              <a:t> </a:t>
            </a:r>
            <a:r>
              <a:rPr lang="en-US" sz="2400" spc="0" dirty="0">
                <a:effectLst/>
                <a:latin typeface="Arial" panose="020B0604020202020204" pitchFamily="34" charset="0"/>
                <a:ea typeface="Arial" panose="020B0604020202020204" pitchFamily="34" charset="0"/>
                <a:cs typeface="Verdana" panose="020B0604030504040204" pitchFamily="34" charset="0"/>
              </a:rPr>
              <a:t>1</a:t>
            </a:r>
            <a:r>
              <a:rPr lang="en-US" sz="2400" spc="-165" dirty="0">
                <a:effectLst/>
                <a:latin typeface="Arial" panose="020B0604020202020204" pitchFamily="34" charset="0"/>
                <a:ea typeface="Arial" panose="020B0604020202020204" pitchFamily="34" charset="0"/>
                <a:cs typeface="Verdana" panose="020B0604030504040204" pitchFamily="34" charset="0"/>
              </a:rPr>
              <a:t> </a:t>
            </a:r>
            <a:r>
              <a:rPr lang="en-US" sz="2400" spc="0" dirty="0">
                <a:effectLst/>
                <a:latin typeface="Arial" panose="020B0604020202020204" pitchFamily="34" charset="0"/>
                <a:ea typeface="Arial" panose="020B0604020202020204" pitchFamily="34" charset="0"/>
                <a:cs typeface="Verdana" panose="020B0604030504040204" pitchFamily="34" charset="0"/>
              </a:rPr>
              <a:t>Arithmetic,</a:t>
            </a:r>
            <a:r>
              <a:rPr lang="en-US" sz="2400" spc="-85" dirty="0">
                <a:effectLst/>
                <a:latin typeface="Arial" panose="020B0604020202020204" pitchFamily="34" charset="0"/>
                <a:ea typeface="Arial" panose="020B0604020202020204" pitchFamily="34" charset="0"/>
                <a:cs typeface="Verdana" panose="020B0604030504040204" pitchFamily="34" charset="0"/>
              </a:rPr>
              <a:t> </a:t>
            </a:r>
            <a:r>
              <a:rPr lang="en-US" sz="2400" spc="-10" dirty="0">
                <a:effectLst/>
                <a:latin typeface="Arial" panose="020B0604020202020204" pitchFamily="34" charset="0"/>
                <a:ea typeface="Arial" panose="020B0604020202020204" pitchFamily="34" charset="0"/>
                <a:cs typeface="Verdana" panose="020B0604030504040204" pitchFamily="34" charset="0"/>
              </a:rPr>
              <a:t>Reasoning</a:t>
            </a:r>
            <a:endParaRPr lang="en-GB" sz="1100" spc="0" dirty="0">
              <a:effectLst/>
              <a:latin typeface="Verdana" panose="020B0604030504040204" pitchFamily="34" charset="0"/>
              <a:ea typeface="Arial" panose="020B0604020202020204" pitchFamily="34" charset="0"/>
              <a:cs typeface="Verdana" panose="020B0604030504040204" pitchFamily="34" charset="0"/>
            </a:endParaRPr>
          </a:p>
          <a:p>
            <a:pPr marL="1483360">
              <a:spcBef>
                <a:spcPts val="90"/>
              </a:spcBef>
              <a:spcAft>
                <a:spcPts val="0"/>
              </a:spcAft>
            </a:pPr>
            <a:r>
              <a:rPr lang="en-US" sz="2400" dirty="0">
                <a:effectLst/>
                <a:latin typeface="Arial" panose="020B0604020202020204" pitchFamily="34" charset="0"/>
                <a:ea typeface="Verdana" panose="020B0604030504040204" pitchFamily="34" charset="0"/>
                <a:cs typeface="Verdana" panose="020B0604030504040204" pitchFamily="34" charset="0"/>
              </a:rPr>
              <a:t>Paper</a:t>
            </a:r>
            <a:r>
              <a:rPr lang="en-US" sz="2400" spc="2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2</a:t>
            </a:r>
            <a:r>
              <a:rPr lang="en-US" sz="2400" spc="-11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and</a:t>
            </a:r>
            <a:r>
              <a:rPr lang="en-US" sz="2400" spc="-11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Reasoning</a:t>
            </a:r>
            <a:r>
              <a:rPr lang="en-US" sz="2400" spc="1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Paper</a:t>
            </a:r>
            <a:r>
              <a:rPr lang="en-US" sz="2400" spc="85" dirty="0">
                <a:effectLst/>
                <a:latin typeface="Arial" panose="020B0604020202020204" pitchFamily="34" charset="0"/>
                <a:ea typeface="Verdana" panose="020B0604030504040204" pitchFamily="34" charset="0"/>
                <a:cs typeface="Verdana" panose="020B0604030504040204" pitchFamily="34" charset="0"/>
              </a:rPr>
              <a:t> </a:t>
            </a:r>
            <a:r>
              <a:rPr lang="en-US" sz="2400" spc="-50" dirty="0">
                <a:effectLst/>
                <a:latin typeface="Arial" panose="020B0604020202020204" pitchFamily="34" charset="0"/>
                <a:ea typeface="Verdana" panose="020B0604030504040204" pitchFamily="34" charset="0"/>
                <a:cs typeface="Verdana" panose="020B0604030504040204" pitchFamily="34" charset="0"/>
              </a:rPr>
              <a:t>3</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415"/>
              </a:spcBef>
              <a:spcAft>
                <a:spcPts val="0"/>
              </a:spcAft>
            </a:pPr>
            <a:r>
              <a:rPr lang="en-US" sz="2400" dirty="0">
                <a:effectLst/>
                <a:latin typeface="Arial" panose="020B0604020202020204" pitchFamily="34" charset="0"/>
                <a:ea typeface="Verdana" panose="020B0604030504040204" pitchFamily="34" charset="0"/>
                <a:cs typeface="Verdana" panose="020B0604030504040204" pitchFamily="34" charset="0"/>
              </a:rPr>
              <a:t> </a:t>
            </a:r>
            <a:endParaRPr lang="en-GB" dirty="0">
              <a:latin typeface="Verdana" panose="020B0604030504040204" pitchFamily="34" charset="0"/>
              <a:ea typeface="Verdana" panose="020B0604030504040204" pitchFamily="34" charset="0"/>
              <a:cs typeface="Verdana" panose="020B0604030504040204" pitchFamily="34" charset="0"/>
            </a:endParaRPr>
          </a:p>
          <a:p>
            <a:pPr marL="854075">
              <a:spcAft>
                <a:spcPts val="0"/>
              </a:spcAft>
            </a:pPr>
            <a:r>
              <a:rPr lang="en-US" sz="2400" dirty="0">
                <a:effectLst/>
                <a:latin typeface="Arial" panose="020B0604020202020204" pitchFamily="34" charset="0"/>
                <a:ea typeface="Verdana" panose="020B0604030504040204" pitchFamily="34" charset="0"/>
                <a:cs typeface="Verdana" panose="020B0604030504040204" pitchFamily="34" charset="0"/>
              </a:rPr>
              <a:t>Writing</a:t>
            </a:r>
            <a:r>
              <a:rPr lang="en-US" sz="2400" spc="-21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is</a:t>
            </a:r>
            <a:r>
              <a:rPr lang="en-US" sz="2400" spc="-15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assessed</a:t>
            </a:r>
            <a:r>
              <a:rPr lang="en-US" sz="2400" spc="13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using</a:t>
            </a:r>
            <a:r>
              <a:rPr lang="en-US" sz="2400" spc="-14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evidence</a:t>
            </a:r>
            <a:r>
              <a:rPr lang="en-US" sz="2400" spc="12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collected</a:t>
            </a:r>
            <a:r>
              <a:rPr lang="en-US" sz="2400" spc="130" dirty="0">
                <a:effectLst/>
                <a:latin typeface="Arial" panose="020B0604020202020204" pitchFamily="34" charset="0"/>
                <a:ea typeface="Verdana" panose="020B0604030504040204" pitchFamily="34" charset="0"/>
                <a:cs typeface="Verdana" panose="020B0604030504040204" pitchFamily="34" charset="0"/>
              </a:rPr>
              <a:t> </a:t>
            </a:r>
            <a:r>
              <a:rPr lang="en-US" sz="2400" spc="-10" dirty="0">
                <a:effectLst/>
                <a:latin typeface="Arial" panose="020B0604020202020204" pitchFamily="34" charset="0"/>
                <a:ea typeface="Verdana" panose="020B0604030504040204" pitchFamily="34" charset="0"/>
                <a:cs typeface="Verdana" panose="020B0604030504040204" pitchFamily="34" charset="0"/>
              </a:rPr>
              <a:t>throughout</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p>
            <a:pPr marL="854075">
              <a:spcBef>
                <a:spcPts val="545"/>
              </a:spcBef>
              <a:spcAft>
                <a:spcPts val="0"/>
              </a:spcAft>
            </a:pPr>
            <a:r>
              <a:rPr lang="en-US" sz="2400" dirty="0">
                <a:effectLst/>
                <a:latin typeface="Arial" panose="020B0604020202020204" pitchFamily="34" charset="0"/>
                <a:ea typeface="Verdana" panose="020B0604030504040204" pitchFamily="34" charset="0"/>
                <a:cs typeface="Verdana" panose="020B0604030504040204" pitchFamily="34" charset="0"/>
              </a:rPr>
              <a:t>Year</a:t>
            </a:r>
            <a:r>
              <a:rPr lang="en-US" sz="2400" spc="2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6.</a:t>
            </a:r>
            <a:r>
              <a:rPr lang="en-US" sz="2400" spc="-4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There</a:t>
            </a:r>
            <a:r>
              <a:rPr lang="en-US" sz="2400" spc="-4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is</a:t>
            </a:r>
            <a:r>
              <a:rPr lang="en-US" sz="2400" spc="-5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no</a:t>
            </a:r>
            <a:r>
              <a:rPr lang="en-US" sz="2400" spc="-4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Year</a:t>
            </a:r>
            <a:r>
              <a:rPr lang="en-US" sz="2400" spc="40"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6</a:t>
            </a:r>
            <a:r>
              <a:rPr lang="en-US" sz="2400" spc="-4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SATs</a:t>
            </a:r>
            <a:r>
              <a:rPr lang="en-US" sz="2400" spc="15" dirty="0">
                <a:effectLst/>
                <a:latin typeface="Arial" panose="020B0604020202020204" pitchFamily="34" charset="0"/>
                <a:ea typeface="Verdana" panose="020B0604030504040204" pitchFamily="34" charset="0"/>
                <a:cs typeface="Verdana" panose="020B0604030504040204" pitchFamily="34" charset="0"/>
              </a:rPr>
              <a:t> </a:t>
            </a:r>
            <a:r>
              <a:rPr lang="en-US" sz="2400" dirty="0">
                <a:effectLst/>
                <a:latin typeface="Arial" panose="020B0604020202020204" pitchFamily="34" charset="0"/>
                <a:ea typeface="Verdana" panose="020B0604030504040204" pitchFamily="34" charset="0"/>
                <a:cs typeface="Verdana" panose="020B0604030504040204" pitchFamily="34" charset="0"/>
              </a:rPr>
              <a:t>writing</a:t>
            </a:r>
            <a:r>
              <a:rPr lang="en-US" sz="2400" spc="-35" dirty="0">
                <a:effectLst/>
                <a:latin typeface="Arial" panose="020B0604020202020204" pitchFamily="34" charset="0"/>
                <a:ea typeface="Verdana" panose="020B0604030504040204" pitchFamily="34" charset="0"/>
                <a:cs typeface="Verdana" panose="020B0604030504040204" pitchFamily="34" charset="0"/>
              </a:rPr>
              <a:t> </a:t>
            </a:r>
            <a:r>
              <a:rPr lang="en-US" sz="2400" spc="-10" dirty="0">
                <a:effectLst/>
                <a:latin typeface="Arial" panose="020B0604020202020204" pitchFamily="34" charset="0"/>
                <a:ea typeface="Verdana" panose="020B0604030504040204" pitchFamily="34" charset="0"/>
                <a:cs typeface="Verdana" panose="020B0604030504040204" pitchFamily="34" charset="0"/>
              </a:rPr>
              <a:t>test.</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4883C677-8743-47BA-B789-50597E1B2BC9}"/>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49526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A5D1C2-FA9C-4094-A4A7-E00CCD8C4942}"/>
              </a:ext>
            </a:extLst>
          </p:cNvPr>
          <p:cNvSpPr txBox="1"/>
          <p:nvPr/>
        </p:nvSpPr>
        <p:spPr>
          <a:xfrm>
            <a:off x="4346089" y="236668"/>
            <a:ext cx="2924583" cy="646331"/>
          </a:xfrm>
          <a:prstGeom prst="rect">
            <a:avLst/>
          </a:prstGeom>
          <a:noFill/>
        </p:spPr>
        <p:txBody>
          <a:bodyPr wrap="none" rtlCol="0">
            <a:spAutoFit/>
          </a:bodyPr>
          <a:lstStyle/>
          <a:p>
            <a:r>
              <a:rPr lang="en-GB" sz="3600" b="1" dirty="0"/>
              <a:t>The Timetable</a:t>
            </a:r>
          </a:p>
        </p:txBody>
      </p:sp>
      <p:pic>
        <p:nvPicPr>
          <p:cNvPr id="5" name="Picture 4">
            <a:extLst>
              <a:ext uri="{FF2B5EF4-FFF2-40B4-BE49-F238E27FC236}">
                <a16:creationId xmlns:a16="http://schemas.microsoft.com/office/drawing/2014/main" id="{2C47A180-5F5A-4F78-9043-97FEC79252D5}"/>
              </a:ext>
            </a:extLst>
          </p:cNvPr>
          <p:cNvPicPr>
            <a:picLocks noChangeAspect="1"/>
          </p:cNvPicPr>
          <p:nvPr/>
        </p:nvPicPr>
        <p:blipFill>
          <a:blip r:embed="rId2"/>
          <a:stretch>
            <a:fillRect/>
          </a:stretch>
        </p:blipFill>
        <p:spPr>
          <a:xfrm>
            <a:off x="10665150" y="17497"/>
            <a:ext cx="1526846" cy="1406158"/>
          </a:xfrm>
          <a:prstGeom prst="rect">
            <a:avLst/>
          </a:prstGeom>
        </p:spPr>
      </p:pic>
      <p:sp>
        <p:nvSpPr>
          <p:cNvPr id="7" name="TextBox 6">
            <a:extLst>
              <a:ext uri="{FF2B5EF4-FFF2-40B4-BE49-F238E27FC236}">
                <a16:creationId xmlns:a16="http://schemas.microsoft.com/office/drawing/2014/main" id="{C96F0283-C028-49BA-AB1F-536960FA84E6}"/>
              </a:ext>
            </a:extLst>
          </p:cNvPr>
          <p:cNvSpPr txBox="1"/>
          <p:nvPr/>
        </p:nvSpPr>
        <p:spPr>
          <a:xfrm>
            <a:off x="4346089" y="1807284"/>
            <a:ext cx="3181833" cy="369332"/>
          </a:xfrm>
          <a:prstGeom prst="rect">
            <a:avLst/>
          </a:prstGeom>
          <a:noFill/>
        </p:spPr>
        <p:txBody>
          <a:bodyPr wrap="none" rtlCol="0">
            <a:spAutoFit/>
          </a:bodyPr>
          <a:lstStyle/>
          <a:p>
            <a:r>
              <a:rPr lang="en-GB" dirty="0"/>
              <a:t>We will advise when published. </a:t>
            </a:r>
          </a:p>
        </p:txBody>
      </p:sp>
    </p:spTree>
    <p:extLst>
      <p:ext uri="{BB962C8B-B14F-4D97-AF65-F5344CB8AC3E}">
        <p14:creationId xmlns:p14="http://schemas.microsoft.com/office/powerpoint/2010/main" val="300271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324749-6D27-4628-A95D-8BEBFBC9204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4097" name="Image 11">
            <a:extLst>
              <a:ext uri="{FF2B5EF4-FFF2-40B4-BE49-F238E27FC236}">
                <a16:creationId xmlns:a16="http://schemas.microsoft.com/office/drawing/2014/main" id="{BAC4127C-1C3E-4B57-A6B5-A17BA6E5636F}"/>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7C555A7-B41C-4D55-A072-D3599BF07CCF}"/>
              </a:ext>
            </a:extLst>
          </p:cNvPr>
          <p:cNvSpPr>
            <a:spLocks noChangeArrowheads="1"/>
          </p:cNvSpPr>
          <p:nvPr/>
        </p:nvSpPr>
        <p:spPr bwMode="auto">
          <a:xfrm>
            <a:off x="173252" y="-48398"/>
            <a:ext cx="10833101"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11250" algn="l"/>
              </a:tabLst>
              <a:defRPr>
                <a:solidFill>
                  <a:schemeClr val="tx1"/>
                </a:solidFill>
                <a:latin typeface="Arial" panose="020B0604020202020204" pitchFamily="34" charset="0"/>
              </a:defRPr>
            </a:lvl1pPr>
            <a:lvl2pPr eaLnBrk="0" fontAlgn="base" hangingPunct="0">
              <a:spcBef>
                <a:spcPct val="0"/>
              </a:spcBef>
              <a:spcAft>
                <a:spcPct val="0"/>
              </a:spcAft>
              <a:tabLst>
                <a:tab pos="1111250" algn="l"/>
              </a:tabLst>
              <a:defRPr>
                <a:solidFill>
                  <a:schemeClr val="tx1"/>
                </a:solidFill>
                <a:latin typeface="Arial" panose="020B0604020202020204" pitchFamily="34" charset="0"/>
              </a:defRPr>
            </a:lvl2pPr>
            <a:lvl3pPr eaLnBrk="0" fontAlgn="base" hangingPunct="0">
              <a:spcBef>
                <a:spcPct val="0"/>
              </a:spcBef>
              <a:spcAft>
                <a:spcPct val="0"/>
              </a:spcAft>
              <a:tabLst>
                <a:tab pos="1111250" algn="l"/>
              </a:tabLst>
              <a:defRPr>
                <a:solidFill>
                  <a:schemeClr val="tx1"/>
                </a:solidFill>
                <a:latin typeface="Arial" panose="020B0604020202020204" pitchFamily="34" charset="0"/>
              </a:defRPr>
            </a:lvl3pPr>
            <a:lvl4pPr eaLnBrk="0" fontAlgn="base" hangingPunct="0">
              <a:spcBef>
                <a:spcPct val="0"/>
              </a:spcBef>
              <a:spcAft>
                <a:spcPct val="0"/>
              </a:spcAft>
              <a:tabLst>
                <a:tab pos="1111250" algn="l"/>
              </a:tabLst>
              <a:defRPr>
                <a:solidFill>
                  <a:schemeClr val="tx1"/>
                </a:solidFill>
                <a:latin typeface="Arial" panose="020B0604020202020204" pitchFamily="34" charset="0"/>
              </a:defRPr>
            </a:lvl4pPr>
            <a:lvl5pPr eaLnBrk="0" fontAlgn="base" hangingPunct="0">
              <a:spcBef>
                <a:spcPct val="0"/>
              </a:spcBef>
              <a:spcAft>
                <a:spcPct val="0"/>
              </a:spcAft>
              <a:tabLst>
                <a:tab pos="1111250" algn="l"/>
              </a:tabLst>
              <a:defRPr>
                <a:solidFill>
                  <a:schemeClr val="tx1"/>
                </a:solidFill>
                <a:latin typeface="Arial" panose="020B0604020202020204" pitchFamily="34" charset="0"/>
              </a:defRPr>
            </a:lvl5pPr>
            <a:lvl6pPr eaLnBrk="0" fontAlgn="base" hangingPunct="0">
              <a:spcBef>
                <a:spcPct val="0"/>
              </a:spcBef>
              <a:spcAft>
                <a:spcPct val="0"/>
              </a:spcAft>
              <a:tabLst>
                <a:tab pos="1111250" algn="l"/>
              </a:tabLst>
              <a:defRPr>
                <a:solidFill>
                  <a:schemeClr val="tx1"/>
                </a:solidFill>
                <a:latin typeface="Arial" panose="020B0604020202020204" pitchFamily="34" charset="0"/>
              </a:defRPr>
            </a:lvl6pPr>
            <a:lvl7pPr eaLnBrk="0" fontAlgn="base" hangingPunct="0">
              <a:spcBef>
                <a:spcPct val="0"/>
              </a:spcBef>
              <a:spcAft>
                <a:spcPct val="0"/>
              </a:spcAft>
              <a:tabLst>
                <a:tab pos="1111250" algn="l"/>
              </a:tabLst>
              <a:defRPr>
                <a:solidFill>
                  <a:schemeClr val="tx1"/>
                </a:solidFill>
                <a:latin typeface="Arial" panose="020B0604020202020204" pitchFamily="34" charset="0"/>
              </a:defRPr>
            </a:lvl7pPr>
            <a:lvl8pPr eaLnBrk="0" fontAlgn="base" hangingPunct="0">
              <a:spcBef>
                <a:spcPct val="0"/>
              </a:spcBef>
              <a:spcAft>
                <a:spcPct val="0"/>
              </a:spcAft>
              <a:tabLst>
                <a:tab pos="1111250" algn="l"/>
              </a:tabLst>
              <a:defRPr>
                <a:solidFill>
                  <a:schemeClr val="tx1"/>
                </a:solidFill>
                <a:latin typeface="Arial" panose="020B0604020202020204" pitchFamily="34" charset="0"/>
              </a:defRPr>
            </a:lvl8pPr>
            <a:lvl9pPr eaLnBrk="0" fontAlgn="base" hangingPunct="0">
              <a:spcBef>
                <a:spcPct val="0"/>
              </a:spcBef>
              <a:spcAft>
                <a:spcPct val="0"/>
              </a:spcAft>
              <a:tabLst>
                <a:tab pos="1111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11250" algn="l"/>
              </a:tabLst>
            </a:pPr>
            <a:r>
              <a:rPr kumimoji="0" lang="en-US" altLang="en-US" sz="2400" b="1" i="0" u="sng"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Specific arrangements for SATs</a:t>
            </a:r>
          </a:p>
          <a:p>
            <a:pPr marL="0" marR="0" lvl="0" indent="0" algn="l" defTabSz="914400" rtl="0" eaLnBrk="0" fontAlgn="base" latinLnBrk="0" hangingPunct="0">
              <a:lnSpc>
                <a:spcPct val="100000"/>
              </a:lnSpc>
              <a:spcBef>
                <a:spcPct val="0"/>
              </a:spcBef>
              <a:spcAft>
                <a:spcPct val="0"/>
              </a:spcAft>
              <a:buClrTx/>
              <a:buSzTx/>
              <a:buFontTx/>
              <a:buNone/>
              <a:tabLst>
                <a:tab pos="1111250" algn="l"/>
              </a:tabLst>
            </a:pPr>
            <a:endParaRPr lang="en-US" altLang="en-US" sz="2400" b="1" u="sng" dirty="0">
              <a:ea typeface="Verdana" panose="020B060403050404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Children with additional needs (who have similar support as part of day-to- day learning in school) may be allotted specific arrangements, including:</a:t>
            </a:r>
          </a:p>
          <a:p>
            <a:pPr marL="0" marR="0" lvl="0" indent="0" algn="l" defTabSz="914400" rtl="0" eaLnBrk="0" fontAlgn="base" latinLnBrk="0" hangingPunct="0">
              <a:lnSpc>
                <a:spcPct val="100000"/>
              </a:lnSpc>
              <a:spcBef>
                <a:spcPct val="0"/>
              </a:spcBef>
              <a:spcAft>
                <a:spcPct val="0"/>
              </a:spcAft>
              <a:buClrTx/>
              <a:buSzTx/>
              <a:buFontTx/>
              <a:buNone/>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Additional (extra) time;</a:t>
            </a: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Tests being opened early to be modified;</a:t>
            </a:r>
          </a:p>
          <a:p>
            <a:pPr marL="0" marR="0" lvl="0" indent="0" algn="l" defTabSz="914400" rtl="0" eaLnBrk="0" fontAlgn="base" latinLnBrk="0" hangingPunct="0">
              <a:lnSpc>
                <a:spcPct val="100000"/>
              </a:lnSpc>
              <a:spcBef>
                <a:spcPct val="0"/>
              </a:spcBef>
              <a:spcAft>
                <a:spcPct val="0"/>
              </a:spcAft>
              <a:buClrTx/>
              <a:buSzTx/>
              <a:tabLst>
                <a:tab pos="1111250" algn="l"/>
              </a:tabLst>
            </a:pPr>
            <a:endParaRPr lang="en-US" altLang="en-US" dirty="0">
              <a:ea typeface="Verdana" panose="020B060403050404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Pre-ordered adapted papers</a:t>
            </a: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An adult to scribe (write) for them;</a:t>
            </a: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An adult to read for them;</a:t>
            </a: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The use of prompts or rest breaks;</a:t>
            </a: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Arrangements for children who are ill or injured at the time of the tests.</a:t>
            </a:r>
          </a:p>
          <a:p>
            <a:pPr marL="0" marR="0" lvl="0" indent="0" algn="l" defTabSz="914400" rtl="0" eaLnBrk="0" fontAlgn="base" latinLnBrk="0" hangingPunct="0">
              <a:lnSpc>
                <a:spcPct val="100000"/>
              </a:lnSpc>
              <a:spcBef>
                <a:spcPct val="0"/>
              </a:spcBef>
              <a:spcAft>
                <a:spcPct val="0"/>
              </a:spcAft>
              <a:buClrTx/>
              <a:buSzTx/>
              <a:buFontTx/>
              <a:buChar char="•"/>
              <a:tabLst>
                <a:tab pos="1111250"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111250" algn="l"/>
              </a:tabLst>
            </a:pPr>
            <a:r>
              <a:rPr kumimoji="0" lang="en-US" altLang="en-US" sz="1800" b="0" i="1"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Pupils with an EHCP are automatically allowed up to 25% additional time (except for the spelling paper, which is not strictly timed). Pupils who use the modified large print or braille versions of the tests are automatically allowed up to 100% additional time.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268B6371-D52B-4BB3-995B-83355CAEF67B}"/>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215548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C2116F9-D49D-467D-BBB7-6312B34F14C2}"/>
              </a:ext>
            </a:extLst>
          </p:cNvPr>
          <p:cNvSpPr>
            <a:spLocks noChangeArrowheads="1"/>
          </p:cNvSpPr>
          <p:nvPr/>
        </p:nvSpPr>
        <p:spPr bwMode="auto">
          <a:xfrm>
            <a:off x="0" y="0"/>
            <a:ext cx="75016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2257" tIns="60306" rIns="91440" bIns="0" numCol="1" anchor="ctr" anchorCtr="0" compatLnSpc="1">
            <a:prstTxWarp prst="textNoShape">
              <a:avLst/>
            </a:prstTxWarp>
            <a:spAutoFit/>
          </a:bodyPr>
          <a:lstStyle/>
          <a:p>
            <a:endParaRPr lang="en-GB" dirty="0"/>
          </a:p>
        </p:txBody>
      </p:sp>
      <p:pic>
        <p:nvPicPr>
          <p:cNvPr id="5121" name="Image 12">
            <a:extLst>
              <a:ext uri="{FF2B5EF4-FFF2-40B4-BE49-F238E27FC236}">
                <a16:creationId xmlns:a16="http://schemas.microsoft.com/office/drawing/2014/main" id="{5FAE340F-E2B8-4584-B70A-6C9463A6A16F}"/>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5BB009F-C53B-4CA1-8C4F-209D6448CA58}"/>
              </a:ext>
            </a:extLst>
          </p:cNvPr>
          <p:cNvSpPr>
            <a:spLocks noChangeArrowheads="1"/>
          </p:cNvSpPr>
          <p:nvPr/>
        </p:nvSpPr>
        <p:spPr bwMode="auto">
          <a:xfrm>
            <a:off x="129090" y="541559"/>
            <a:ext cx="11682805"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38213" algn="l"/>
              </a:tabLst>
              <a:defRPr>
                <a:solidFill>
                  <a:schemeClr val="tx1"/>
                </a:solidFill>
                <a:latin typeface="Arial" panose="020B0604020202020204" pitchFamily="34" charset="0"/>
              </a:defRPr>
            </a:lvl1pPr>
            <a:lvl2pPr eaLnBrk="0" fontAlgn="base" hangingPunct="0">
              <a:spcBef>
                <a:spcPct val="0"/>
              </a:spcBef>
              <a:spcAft>
                <a:spcPct val="0"/>
              </a:spcAft>
              <a:tabLst>
                <a:tab pos="938213" algn="l"/>
              </a:tabLst>
              <a:defRPr>
                <a:solidFill>
                  <a:schemeClr val="tx1"/>
                </a:solidFill>
                <a:latin typeface="Arial" panose="020B0604020202020204" pitchFamily="34" charset="0"/>
              </a:defRPr>
            </a:lvl2pPr>
            <a:lvl3pPr eaLnBrk="0" fontAlgn="base" hangingPunct="0">
              <a:spcBef>
                <a:spcPct val="0"/>
              </a:spcBef>
              <a:spcAft>
                <a:spcPct val="0"/>
              </a:spcAft>
              <a:tabLst>
                <a:tab pos="938213" algn="l"/>
              </a:tabLst>
              <a:defRPr>
                <a:solidFill>
                  <a:schemeClr val="tx1"/>
                </a:solidFill>
                <a:latin typeface="Arial" panose="020B0604020202020204" pitchFamily="34" charset="0"/>
              </a:defRPr>
            </a:lvl3pPr>
            <a:lvl4pPr eaLnBrk="0" fontAlgn="base" hangingPunct="0">
              <a:spcBef>
                <a:spcPct val="0"/>
              </a:spcBef>
              <a:spcAft>
                <a:spcPct val="0"/>
              </a:spcAft>
              <a:tabLst>
                <a:tab pos="938213" algn="l"/>
              </a:tabLst>
              <a:defRPr>
                <a:solidFill>
                  <a:schemeClr val="tx1"/>
                </a:solidFill>
                <a:latin typeface="Arial" panose="020B0604020202020204" pitchFamily="34" charset="0"/>
              </a:defRPr>
            </a:lvl4pPr>
            <a:lvl5pPr eaLnBrk="0" fontAlgn="base" hangingPunct="0">
              <a:spcBef>
                <a:spcPct val="0"/>
              </a:spcBef>
              <a:spcAft>
                <a:spcPct val="0"/>
              </a:spcAft>
              <a:tabLst>
                <a:tab pos="938213" algn="l"/>
              </a:tabLst>
              <a:defRPr>
                <a:solidFill>
                  <a:schemeClr val="tx1"/>
                </a:solidFill>
                <a:latin typeface="Arial" panose="020B0604020202020204" pitchFamily="34" charset="0"/>
              </a:defRPr>
            </a:lvl5pPr>
            <a:lvl6pPr eaLnBrk="0" fontAlgn="base" hangingPunct="0">
              <a:spcBef>
                <a:spcPct val="0"/>
              </a:spcBef>
              <a:spcAft>
                <a:spcPct val="0"/>
              </a:spcAft>
              <a:tabLst>
                <a:tab pos="938213" algn="l"/>
              </a:tabLst>
              <a:defRPr>
                <a:solidFill>
                  <a:schemeClr val="tx1"/>
                </a:solidFill>
                <a:latin typeface="Arial" panose="020B0604020202020204" pitchFamily="34" charset="0"/>
              </a:defRPr>
            </a:lvl6pPr>
            <a:lvl7pPr eaLnBrk="0" fontAlgn="base" hangingPunct="0">
              <a:spcBef>
                <a:spcPct val="0"/>
              </a:spcBef>
              <a:spcAft>
                <a:spcPct val="0"/>
              </a:spcAft>
              <a:tabLst>
                <a:tab pos="938213" algn="l"/>
              </a:tabLst>
              <a:defRPr>
                <a:solidFill>
                  <a:schemeClr val="tx1"/>
                </a:solidFill>
                <a:latin typeface="Arial" panose="020B0604020202020204" pitchFamily="34" charset="0"/>
              </a:defRPr>
            </a:lvl7pPr>
            <a:lvl8pPr eaLnBrk="0" fontAlgn="base" hangingPunct="0">
              <a:spcBef>
                <a:spcPct val="0"/>
              </a:spcBef>
              <a:spcAft>
                <a:spcPct val="0"/>
              </a:spcAft>
              <a:tabLst>
                <a:tab pos="938213" algn="l"/>
              </a:tabLst>
              <a:defRPr>
                <a:solidFill>
                  <a:schemeClr val="tx1"/>
                </a:solidFill>
                <a:latin typeface="Arial" panose="020B0604020202020204" pitchFamily="34" charset="0"/>
              </a:defRPr>
            </a:lvl8pPr>
            <a:lvl9pPr eaLnBrk="0" fontAlgn="base" hangingPunct="0">
              <a:spcBef>
                <a:spcPct val="0"/>
              </a:spcBef>
              <a:spcAft>
                <a:spcPct val="0"/>
              </a:spcAft>
              <a:tabLst>
                <a:tab pos="9382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38213" algn="l"/>
              </a:tabLst>
            </a:pPr>
            <a:r>
              <a:rPr kumimoji="0" lang="en-US" altLang="en-US" sz="2700" b="1" i="0" u="sng" strike="noStrike" cap="none" normalizeH="0" baseline="0" dirty="0">
                <a:ln>
                  <a:noFill/>
                </a:ln>
                <a:solidFill>
                  <a:schemeClr val="tx1"/>
                </a:solidFill>
                <a:effectLst/>
                <a:latin typeface="Trebuchet MS" panose="020B0603020202020204" pitchFamily="34" charset="0"/>
                <a:ea typeface="Arial" panose="020B0604020202020204" pitchFamily="34" charset="0"/>
              </a:rPr>
              <a:t>How are the tests graded?</a:t>
            </a: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endParaRPr kumimoji="0" lang="en-US" altLang="en-US" sz="2700" b="1" i="0" u="sng" strike="noStrike" cap="none" normalizeH="0" baseline="0" dirty="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r>
              <a:rPr kumimoji="0" lang="en-US" altLang="en-US" sz="1800" b="1" i="0" u="none" strike="noStrike" cap="none" normalizeH="0" baseline="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The marked tests will provide the following information:</a:t>
            </a: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r>
              <a:rPr kumimoji="0" lang="en-US" altLang="en-US" sz="1800" b="1" i="0" u="none" strike="noStrike" cap="none" normalizeH="0" baseline="0" dirty="0">
                <a:ln>
                  <a:noFill/>
                </a:ln>
                <a:solidFill>
                  <a:srgbClr val="6F2F9F"/>
                </a:solidFill>
                <a:effectLst/>
                <a:latin typeface="Trebuchet MS" panose="020B0603020202020204" pitchFamily="34" charset="0"/>
                <a:ea typeface="Verdana" panose="020B0604030504040204" pitchFamily="34" charset="0"/>
                <a:cs typeface="Verdana" panose="020B0604030504040204" pitchFamily="34" charset="0"/>
              </a:rPr>
              <a:t>A raw score (i.e. number of marks)</a:t>
            </a: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r>
              <a:rPr kumimoji="0" lang="en-US" altLang="en-US" sz="1800" b="1" i="0" u="none" strike="noStrike" cap="none" normalizeH="0" baseline="0" dirty="0">
                <a:ln>
                  <a:noFill/>
                </a:ln>
                <a:solidFill>
                  <a:srgbClr val="6F2F9F"/>
                </a:solidFill>
                <a:effectLst/>
                <a:latin typeface="Trebuchet MS" panose="020B0603020202020204" pitchFamily="34" charset="0"/>
                <a:ea typeface="Verdana" panose="020B0604030504040204" pitchFamily="34" charset="0"/>
                <a:cs typeface="Verdana" panose="020B0604030504040204" pitchFamily="34" charset="0"/>
              </a:rPr>
              <a:t>A scaled score</a:t>
            </a: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r>
              <a:rPr kumimoji="0" lang="en-US" altLang="en-US" sz="1800" b="1" i="0" u="none" strike="noStrike" cap="none" normalizeH="0" baseline="0" dirty="0">
                <a:ln>
                  <a:noFill/>
                </a:ln>
                <a:solidFill>
                  <a:srgbClr val="6F2F9F"/>
                </a:solidFill>
                <a:effectLst/>
                <a:latin typeface="Trebuchet MS" panose="020B0603020202020204" pitchFamily="34" charset="0"/>
                <a:ea typeface="Verdana" panose="020B0604030504040204" pitchFamily="34" charset="0"/>
                <a:cs typeface="Verdana" panose="020B0604030504040204" pitchFamily="34" charset="0"/>
              </a:rPr>
              <a:t>An indication of whether the national standard has been met.</a:t>
            </a: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r>
              <a:rPr kumimoji="0" lang="en-US" altLang="en-US" sz="1800" b="0" i="0" u="none" strike="noStrike" cap="none" normalizeH="0" baseline="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On publication of the test results in July:</a:t>
            </a: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r>
              <a:rPr kumimoji="0" lang="en-US" altLang="en-US" sz="1800" b="0" i="0" u="none" strike="noStrike" cap="none" normalizeH="0" baseline="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A child awarded a scaled score between 100 – 109, is judged to have met</a:t>
            </a: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r>
              <a:rPr kumimoji="0" lang="en-US" altLang="en-US" sz="1800" b="0" i="0" u="none" strike="noStrike" cap="none" normalizeH="0" baseline="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the ‘national standard’ (ARE) (EXS) in the area judged by the test;</a:t>
            </a: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r>
              <a:rPr kumimoji="0" lang="en-US" altLang="en-US" sz="1800" b="0" i="0" u="none" strike="noStrike" cap="none" normalizeH="0" baseline="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If a child’s score is between 110 or above, they are working beyond (or</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r>
              <a:rPr kumimoji="0" lang="en-US" altLang="en-US" sz="1800" b="0" i="0" u="none" strike="noStrike" cap="none" normalizeH="0" baseline="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above) the expected national standard (GDS).</a:t>
            </a:r>
          </a:p>
          <a:p>
            <a:pPr marL="0" marR="0" lvl="0" indent="0" algn="l" defTabSz="914400" rtl="0" eaLnBrk="0" fontAlgn="base" latinLnBrk="0" hangingPunct="0">
              <a:lnSpc>
                <a:spcPct val="100000"/>
              </a:lnSpc>
              <a:spcBef>
                <a:spcPct val="0"/>
              </a:spcBef>
              <a:spcAft>
                <a:spcPct val="0"/>
              </a:spcAft>
              <a:buClrTx/>
              <a:buSzTx/>
              <a:buFontTx/>
              <a:buNone/>
              <a:tabLst>
                <a:tab pos="93821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38213" algn="l"/>
              </a:tabLst>
            </a:pPr>
            <a:r>
              <a:rPr kumimoji="0" lang="en-US" altLang="en-US" sz="1800" b="0" i="0" u="none" strike="noStrike" cap="none" normalizeH="0" baseline="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If a child’s score is between 80 to 99, they are judged to have not yet met the national standard and performed below the expectation for their age (Working towards).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556460E-8BD8-4DC5-9C5D-5B4C72282A4C}"/>
              </a:ext>
            </a:extLst>
          </p:cNvPr>
          <p:cNvPicPr>
            <a:picLocks noChangeAspect="1"/>
          </p:cNvPicPr>
          <p:nvPr/>
        </p:nvPicPr>
        <p:blipFill>
          <a:blip r:embed="rId3"/>
          <a:stretch>
            <a:fillRect/>
          </a:stretch>
        </p:blipFill>
        <p:spPr>
          <a:xfrm>
            <a:off x="10665150" y="17497"/>
            <a:ext cx="1526846" cy="1406158"/>
          </a:xfrm>
          <a:prstGeom prst="rect">
            <a:avLst/>
          </a:prstGeom>
        </p:spPr>
      </p:pic>
    </p:spTree>
    <p:extLst>
      <p:ext uri="{BB962C8B-B14F-4D97-AF65-F5344CB8AC3E}">
        <p14:creationId xmlns:p14="http://schemas.microsoft.com/office/powerpoint/2010/main" val="282740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EA000E-CDF6-4096-BFF9-F53CF54C3AFB}"/>
              </a:ext>
            </a:extLst>
          </p:cNvPr>
          <p:cNvGraphicFramePr>
            <a:graphicFrameLocks noGrp="1"/>
          </p:cNvGraphicFramePr>
          <p:nvPr>
            <p:extLst>
              <p:ext uri="{D42A27DB-BD31-4B8C-83A1-F6EECF244321}">
                <p14:modId xmlns:p14="http://schemas.microsoft.com/office/powerpoint/2010/main" val="1507352344"/>
              </p:ext>
            </p:extLst>
          </p:nvPr>
        </p:nvGraphicFramePr>
        <p:xfrm>
          <a:off x="4454162" y="2197440"/>
          <a:ext cx="2891790" cy="2127250"/>
        </p:xfrm>
        <a:graphic>
          <a:graphicData uri="http://schemas.openxmlformats.org/drawingml/2006/table">
            <a:tbl>
              <a:tblPr firstRow="1" firstCol="1" lastRow="1" lastCol="1" bandRow="1" bandCol="1">
                <a:tableStyleId>{5C22544A-7EE6-4342-B048-85BDC9FD1C3A}</a:tableStyleId>
              </a:tblPr>
              <a:tblGrid>
                <a:gridCol w="1003935">
                  <a:extLst>
                    <a:ext uri="{9D8B030D-6E8A-4147-A177-3AD203B41FA5}">
                      <a16:colId xmlns:a16="http://schemas.microsoft.com/office/drawing/2014/main" val="1474352242"/>
                    </a:ext>
                  </a:extLst>
                </a:gridCol>
                <a:gridCol w="879475">
                  <a:extLst>
                    <a:ext uri="{9D8B030D-6E8A-4147-A177-3AD203B41FA5}">
                      <a16:colId xmlns:a16="http://schemas.microsoft.com/office/drawing/2014/main" val="959720767"/>
                    </a:ext>
                  </a:extLst>
                </a:gridCol>
                <a:gridCol w="1008380">
                  <a:extLst>
                    <a:ext uri="{9D8B030D-6E8A-4147-A177-3AD203B41FA5}">
                      <a16:colId xmlns:a16="http://schemas.microsoft.com/office/drawing/2014/main" val="416334011"/>
                    </a:ext>
                  </a:extLst>
                </a:gridCol>
              </a:tblGrid>
              <a:tr h="1075055">
                <a:tc>
                  <a:txBody>
                    <a:bodyPr/>
                    <a:lstStyle/>
                    <a:p>
                      <a:pPr marL="98425">
                        <a:spcAft>
                          <a:spcPts val="0"/>
                        </a:spcAft>
                      </a:pPr>
                      <a:r>
                        <a:rPr lang="en-US" sz="2000" dirty="0">
                          <a:effectLst/>
                        </a:rPr>
                        <a:t> </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370"/>
                        </a:spcBef>
                        <a:spcAft>
                          <a:spcPts val="0"/>
                        </a:spcAft>
                      </a:pPr>
                      <a:r>
                        <a:rPr lang="en-US" sz="1800" spc="-25" dirty="0">
                          <a:effectLst/>
                        </a:rPr>
                        <a:t>EXS</a:t>
                      </a:r>
                      <a:endParaRPr lang="en-GB" sz="1100" dirty="0">
                        <a:effectLst/>
                      </a:endParaRPr>
                    </a:p>
                    <a:p>
                      <a:pPr marL="98425" marR="84455">
                        <a:lnSpc>
                          <a:spcPct val="105000"/>
                        </a:lnSpc>
                        <a:spcBef>
                          <a:spcPts val="110"/>
                        </a:spcBef>
                        <a:spcAft>
                          <a:spcPts val="0"/>
                        </a:spcAft>
                      </a:pPr>
                      <a:r>
                        <a:rPr lang="en-US" sz="1800" spc="-20" dirty="0">
                          <a:effectLst/>
                        </a:rPr>
                        <a:t>(raw score)</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370"/>
                        </a:spcBef>
                        <a:spcAft>
                          <a:spcPts val="0"/>
                        </a:spcAft>
                      </a:pPr>
                      <a:r>
                        <a:rPr lang="en-US" sz="1800" spc="-25" dirty="0">
                          <a:effectLst/>
                        </a:rPr>
                        <a:t>GD</a:t>
                      </a:r>
                      <a:endParaRPr lang="en-GB" sz="1100" dirty="0">
                        <a:effectLst/>
                      </a:endParaRPr>
                    </a:p>
                    <a:p>
                      <a:pPr marL="99060" marR="212725">
                        <a:lnSpc>
                          <a:spcPct val="105000"/>
                        </a:lnSpc>
                        <a:spcBef>
                          <a:spcPts val="110"/>
                        </a:spcBef>
                        <a:spcAft>
                          <a:spcPts val="0"/>
                        </a:spcAft>
                      </a:pPr>
                      <a:r>
                        <a:rPr lang="en-US" sz="1800" spc="-20" dirty="0">
                          <a:effectLst/>
                        </a:rPr>
                        <a:t>(raw score)</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478570403"/>
                  </a:ext>
                </a:extLst>
              </a:tr>
              <a:tr h="342265">
                <a:tc>
                  <a:txBody>
                    <a:bodyPr/>
                    <a:lstStyle/>
                    <a:p>
                      <a:pPr marL="97155">
                        <a:spcBef>
                          <a:spcPts val="285"/>
                        </a:spcBef>
                        <a:spcAft>
                          <a:spcPts val="0"/>
                        </a:spcAft>
                      </a:pPr>
                      <a:r>
                        <a:rPr lang="en-US" sz="1800" spc="-20" dirty="0">
                          <a:effectLst/>
                        </a:rPr>
                        <a:t>2018</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285"/>
                        </a:spcBef>
                        <a:spcAft>
                          <a:spcPts val="0"/>
                        </a:spcAft>
                      </a:pPr>
                      <a:r>
                        <a:rPr lang="en-US" sz="1800" spc="-25" dirty="0">
                          <a:effectLst/>
                        </a:rPr>
                        <a:t>38</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285"/>
                        </a:spcBef>
                        <a:spcAft>
                          <a:spcPts val="0"/>
                        </a:spcAft>
                      </a:pPr>
                      <a:r>
                        <a:rPr lang="en-US" sz="1800" spc="-25" dirty="0">
                          <a:effectLst/>
                        </a:rPr>
                        <a:t>56</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265523172"/>
                  </a:ext>
                </a:extLst>
              </a:tr>
              <a:tr h="354965">
                <a:tc>
                  <a:txBody>
                    <a:bodyPr/>
                    <a:lstStyle/>
                    <a:p>
                      <a:pPr marL="97155">
                        <a:spcBef>
                          <a:spcPts val="390"/>
                        </a:spcBef>
                        <a:spcAft>
                          <a:spcPts val="0"/>
                        </a:spcAft>
                      </a:pPr>
                      <a:r>
                        <a:rPr lang="en-US" sz="1800" spc="-20" dirty="0">
                          <a:effectLst/>
                        </a:rPr>
                        <a:t>2019</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390"/>
                        </a:spcBef>
                        <a:spcAft>
                          <a:spcPts val="0"/>
                        </a:spcAft>
                      </a:pPr>
                      <a:r>
                        <a:rPr lang="en-US" sz="1800" spc="-25" dirty="0">
                          <a:effectLst/>
                        </a:rPr>
                        <a:t>36</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390"/>
                        </a:spcBef>
                        <a:spcAft>
                          <a:spcPts val="0"/>
                        </a:spcAft>
                      </a:pPr>
                      <a:r>
                        <a:rPr lang="en-US" sz="1800" spc="-25" dirty="0">
                          <a:effectLst/>
                        </a:rPr>
                        <a:t>55</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919967498"/>
                  </a:ext>
                </a:extLst>
              </a:tr>
              <a:tr h="354965">
                <a:tc>
                  <a:txBody>
                    <a:bodyPr/>
                    <a:lstStyle/>
                    <a:p>
                      <a:pPr marL="97155">
                        <a:spcBef>
                          <a:spcPts val="395"/>
                        </a:spcBef>
                        <a:spcAft>
                          <a:spcPts val="0"/>
                        </a:spcAft>
                      </a:pPr>
                      <a:r>
                        <a:rPr lang="en-US" sz="1800" spc="-20" dirty="0">
                          <a:effectLst/>
                        </a:rPr>
                        <a:t>2022</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8425">
                        <a:spcBef>
                          <a:spcPts val="395"/>
                        </a:spcBef>
                        <a:spcAft>
                          <a:spcPts val="0"/>
                        </a:spcAft>
                      </a:pPr>
                      <a:r>
                        <a:rPr lang="en-US" sz="1800" spc="-25" dirty="0">
                          <a:effectLst/>
                        </a:rPr>
                        <a:t>35</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99060">
                        <a:spcBef>
                          <a:spcPts val="395"/>
                        </a:spcBef>
                        <a:spcAft>
                          <a:spcPts val="0"/>
                        </a:spcAft>
                      </a:pPr>
                      <a:r>
                        <a:rPr lang="en-US" sz="1800" spc="-25" dirty="0">
                          <a:effectLst/>
                        </a:rPr>
                        <a:t>55</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961942179"/>
                  </a:ext>
                </a:extLst>
              </a:tr>
            </a:tbl>
          </a:graphicData>
        </a:graphic>
      </p:graphicFrame>
      <p:pic>
        <p:nvPicPr>
          <p:cNvPr id="6147" name="Image 13">
            <a:extLst>
              <a:ext uri="{FF2B5EF4-FFF2-40B4-BE49-F238E27FC236}">
                <a16:creationId xmlns:a16="http://schemas.microsoft.com/office/drawing/2014/main" id="{8EFE62A2-978F-42C0-9BB3-EDC68CA959C2}"/>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292EAFD5-1CEC-48D4-A517-720F3CA2AE99}"/>
              </a:ext>
            </a:extLst>
          </p:cNvPr>
          <p:cNvSpPr>
            <a:spLocks noChangeArrowheads="1"/>
          </p:cNvSpPr>
          <p:nvPr/>
        </p:nvSpPr>
        <p:spPr bwMode="auto">
          <a:xfrm>
            <a:off x="4453845" y="21982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5316" tIns="34914" rIns="91440" bIns="0" numCol="1" anchor="ctr" anchorCtr="0" compatLnSpc="1">
            <a:prstTxWarp prst="textNoShape">
              <a:avLst/>
            </a:prstTxWarp>
            <a:spAutoFit/>
          </a:bodyPr>
          <a:lstStyle/>
          <a:p>
            <a:endParaRPr lang="en-GB" dirty="0"/>
          </a:p>
        </p:txBody>
      </p:sp>
      <p:sp>
        <p:nvSpPr>
          <p:cNvPr id="6" name="Rectangle 5">
            <a:extLst>
              <a:ext uri="{FF2B5EF4-FFF2-40B4-BE49-F238E27FC236}">
                <a16:creationId xmlns:a16="http://schemas.microsoft.com/office/drawing/2014/main" id="{D6748B98-73A7-4F2A-9D47-1D487854F8E6}"/>
              </a:ext>
            </a:extLst>
          </p:cNvPr>
          <p:cNvSpPr>
            <a:spLocks noChangeArrowheads="1"/>
          </p:cNvSpPr>
          <p:nvPr/>
        </p:nvSpPr>
        <p:spPr bwMode="auto">
          <a:xfrm>
            <a:off x="511628" y="206931"/>
            <a:ext cx="70038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52525"/>
                </a:solidFill>
                <a:effectLst/>
                <a:latin typeface="Arial" panose="020B0604020202020204" pitchFamily="34" charset="0"/>
                <a:ea typeface="Arial" panose="020B0604020202020204" pitchFamily="34" charset="0"/>
              </a:rPr>
              <a:t>Spelling, Punctuation and Grammar: date 2026</a:t>
            </a:r>
            <a:endParaRPr kumimoji="0" lang="en-US" altLang="en-US" sz="2400" b="1" i="0" u="sng"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D92F66B-C4FD-4B53-A2F3-D8E9D09F203E}"/>
              </a:ext>
            </a:extLst>
          </p:cNvPr>
          <p:cNvSpPr>
            <a:spLocks noChangeArrowheads="1"/>
          </p:cNvSpPr>
          <p:nvPr/>
        </p:nvSpPr>
        <p:spPr bwMode="auto">
          <a:xfrm>
            <a:off x="310242" y="1493083"/>
            <a:ext cx="1117962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263" algn="l"/>
              </a:tabLst>
              <a:defRPr>
                <a:solidFill>
                  <a:schemeClr val="tx1"/>
                </a:solidFill>
                <a:latin typeface="Arial" panose="020B0604020202020204" pitchFamily="34" charset="0"/>
              </a:defRPr>
            </a:lvl1pPr>
            <a:lvl2pPr eaLnBrk="0" fontAlgn="base" hangingPunct="0">
              <a:spcBef>
                <a:spcPct val="0"/>
              </a:spcBef>
              <a:spcAft>
                <a:spcPct val="0"/>
              </a:spcAft>
              <a:tabLst>
                <a:tab pos="576263" algn="l"/>
              </a:tabLst>
              <a:defRPr>
                <a:solidFill>
                  <a:schemeClr val="tx1"/>
                </a:solidFill>
                <a:latin typeface="Arial" panose="020B0604020202020204" pitchFamily="34" charset="0"/>
              </a:defRPr>
            </a:lvl2pPr>
            <a:lvl3pPr eaLnBrk="0" fontAlgn="base" hangingPunct="0">
              <a:spcBef>
                <a:spcPct val="0"/>
              </a:spcBef>
              <a:spcAft>
                <a:spcPct val="0"/>
              </a:spcAft>
              <a:tabLst>
                <a:tab pos="576263" algn="l"/>
              </a:tabLst>
              <a:defRPr>
                <a:solidFill>
                  <a:schemeClr val="tx1"/>
                </a:solidFill>
                <a:latin typeface="Arial" panose="020B0604020202020204" pitchFamily="34" charset="0"/>
              </a:defRPr>
            </a:lvl3pPr>
            <a:lvl4pPr eaLnBrk="0" fontAlgn="base" hangingPunct="0">
              <a:spcBef>
                <a:spcPct val="0"/>
              </a:spcBef>
              <a:spcAft>
                <a:spcPct val="0"/>
              </a:spcAft>
              <a:tabLst>
                <a:tab pos="576263" algn="l"/>
              </a:tabLst>
              <a:defRPr>
                <a:solidFill>
                  <a:schemeClr val="tx1"/>
                </a:solidFill>
                <a:latin typeface="Arial" panose="020B0604020202020204" pitchFamily="34" charset="0"/>
              </a:defRPr>
            </a:lvl4pPr>
            <a:lvl5pPr eaLnBrk="0" fontAlgn="base" hangingPunct="0">
              <a:spcBef>
                <a:spcPct val="0"/>
              </a:spcBef>
              <a:spcAft>
                <a:spcPct val="0"/>
              </a:spcAft>
              <a:tabLst>
                <a:tab pos="576263" algn="l"/>
              </a:tabLst>
              <a:defRPr>
                <a:solidFill>
                  <a:schemeClr val="tx1"/>
                </a:solidFill>
                <a:latin typeface="Arial" panose="020B0604020202020204" pitchFamily="34" charset="0"/>
              </a:defRPr>
            </a:lvl5pPr>
            <a:lvl6pPr eaLnBrk="0" fontAlgn="base" hangingPunct="0">
              <a:spcBef>
                <a:spcPct val="0"/>
              </a:spcBef>
              <a:spcAft>
                <a:spcPct val="0"/>
              </a:spcAft>
              <a:tabLst>
                <a:tab pos="576263" algn="l"/>
              </a:tabLst>
              <a:defRPr>
                <a:solidFill>
                  <a:schemeClr val="tx1"/>
                </a:solidFill>
                <a:latin typeface="Arial" panose="020B0604020202020204" pitchFamily="34" charset="0"/>
              </a:defRPr>
            </a:lvl6pPr>
            <a:lvl7pPr eaLnBrk="0" fontAlgn="base" hangingPunct="0">
              <a:spcBef>
                <a:spcPct val="0"/>
              </a:spcBef>
              <a:spcAft>
                <a:spcPct val="0"/>
              </a:spcAft>
              <a:tabLst>
                <a:tab pos="576263" algn="l"/>
              </a:tabLst>
              <a:defRPr>
                <a:solidFill>
                  <a:schemeClr val="tx1"/>
                </a:solidFill>
                <a:latin typeface="Arial" panose="020B0604020202020204" pitchFamily="34" charset="0"/>
              </a:defRPr>
            </a:lvl7pPr>
            <a:lvl8pPr eaLnBrk="0" fontAlgn="base" hangingPunct="0">
              <a:spcBef>
                <a:spcPct val="0"/>
              </a:spcBef>
              <a:spcAft>
                <a:spcPct val="0"/>
              </a:spcAft>
              <a:tabLst>
                <a:tab pos="576263" algn="l"/>
              </a:tabLst>
              <a:defRPr>
                <a:solidFill>
                  <a:schemeClr val="tx1"/>
                </a:solidFill>
                <a:latin typeface="Arial" panose="020B0604020202020204" pitchFamily="34" charset="0"/>
              </a:defRPr>
            </a:lvl8pPr>
            <a:lvl9pPr eaLnBrk="0" fontAlgn="base" hangingPunct="0">
              <a:spcBef>
                <a:spcPct val="0"/>
              </a:spcBef>
              <a:spcAft>
                <a:spcPct val="0"/>
              </a:spcAft>
              <a:tabLst>
                <a:tab pos="5762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6263" algn="l"/>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There will be two papers to assess the child’s understanding of KS2 SPAG</a:t>
            </a:r>
          </a:p>
          <a:p>
            <a:pPr marL="0" marR="0" lvl="0" indent="0" algn="l" defTabSz="914400" rtl="0" eaLnBrk="0" fontAlgn="base" latinLnBrk="0" hangingPunct="0">
              <a:lnSpc>
                <a:spcPct val="100000"/>
              </a:lnSpc>
              <a:spcBef>
                <a:spcPct val="0"/>
              </a:spcBef>
              <a:spcAft>
                <a:spcPct val="0"/>
              </a:spcAft>
              <a:buClrTx/>
              <a:buSzTx/>
              <a:buFontTx/>
              <a:buNone/>
              <a:tabLst>
                <a:tab pos="57626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576263"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Paper 1 focuses on all three elements (spelling, punctuation and grammar). The paper lasts for </a:t>
            </a: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Arial" panose="020B0604020202020204" pitchFamily="34" charset="0"/>
              </a:rPr>
              <a:t>45 minutes</a:t>
            </a: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Total marks available is 50.</a:t>
            </a:r>
          </a:p>
          <a:p>
            <a:pPr marL="0" marR="0" lvl="0" indent="0" algn="l" defTabSz="914400" rtl="0" eaLnBrk="0" fontAlgn="base" latinLnBrk="0" hangingPunct="0">
              <a:lnSpc>
                <a:spcPct val="100000"/>
              </a:lnSpc>
              <a:spcBef>
                <a:spcPct val="0"/>
              </a:spcBef>
              <a:spcAft>
                <a:spcPct val="0"/>
              </a:spcAft>
              <a:buClrTx/>
              <a:buSzTx/>
              <a:buFontTx/>
              <a:buChar char="•"/>
              <a:tabLst>
                <a:tab pos="576263" algn="l"/>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576263"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Paper 2 consists of a spelling test only. It should take approximately </a:t>
            </a: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Arial" panose="020B0604020202020204" pitchFamily="34" charset="0"/>
              </a:rPr>
              <a:t>15 minutes</a:t>
            </a: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although this is not a set amount of time. Total marks available is 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9D4D8C51-DC14-49B0-A7BA-B108797FC7BC}"/>
              </a:ext>
            </a:extLst>
          </p:cNvPr>
          <p:cNvPicPr>
            <a:picLocks noChangeAspect="1"/>
          </p:cNvPicPr>
          <p:nvPr/>
        </p:nvPicPr>
        <p:blipFill>
          <a:blip r:embed="rId3"/>
          <a:stretch>
            <a:fillRect/>
          </a:stretch>
        </p:blipFill>
        <p:spPr>
          <a:xfrm>
            <a:off x="8093083" y="3465871"/>
            <a:ext cx="3583305" cy="2775593"/>
          </a:xfrm>
          <a:prstGeom prst="rect">
            <a:avLst/>
          </a:prstGeom>
        </p:spPr>
      </p:pic>
      <p:pic>
        <p:nvPicPr>
          <p:cNvPr id="10" name="Picture 9">
            <a:extLst>
              <a:ext uri="{FF2B5EF4-FFF2-40B4-BE49-F238E27FC236}">
                <a16:creationId xmlns:a16="http://schemas.microsoft.com/office/drawing/2014/main" id="{6E4DFA6A-CB52-452C-9DC1-C37881CBE7E1}"/>
              </a:ext>
            </a:extLst>
          </p:cNvPr>
          <p:cNvPicPr>
            <a:picLocks noChangeAspect="1"/>
          </p:cNvPicPr>
          <p:nvPr/>
        </p:nvPicPr>
        <p:blipFill>
          <a:blip r:embed="rId4"/>
          <a:stretch>
            <a:fillRect/>
          </a:stretch>
        </p:blipFill>
        <p:spPr>
          <a:xfrm>
            <a:off x="10665150" y="17497"/>
            <a:ext cx="1526846" cy="1406158"/>
          </a:xfrm>
          <a:prstGeom prst="rect">
            <a:avLst/>
          </a:prstGeom>
        </p:spPr>
      </p:pic>
      <p:pic>
        <p:nvPicPr>
          <p:cNvPr id="5" name="Picture 4">
            <a:extLst>
              <a:ext uri="{FF2B5EF4-FFF2-40B4-BE49-F238E27FC236}">
                <a16:creationId xmlns:a16="http://schemas.microsoft.com/office/drawing/2014/main" id="{D8898696-060A-4129-8EAC-3E4F2A06B1AC}"/>
              </a:ext>
            </a:extLst>
          </p:cNvPr>
          <p:cNvPicPr>
            <a:picLocks noChangeAspect="1"/>
          </p:cNvPicPr>
          <p:nvPr/>
        </p:nvPicPr>
        <p:blipFill>
          <a:blip r:embed="rId5"/>
          <a:stretch>
            <a:fillRect/>
          </a:stretch>
        </p:blipFill>
        <p:spPr>
          <a:xfrm>
            <a:off x="372103" y="4000437"/>
            <a:ext cx="6601746" cy="2457793"/>
          </a:xfrm>
          <a:prstGeom prst="rect">
            <a:avLst/>
          </a:prstGeom>
        </p:spPr>
      </p:pic>
    </p:spTree>
    <p:extLst>
      <p:ext uri="{BB962C8B-B14F-4D97-AF65-F5344CB8AC3E}">
        <p14:creationId xmlns:p14="http://schemas.microsoft.com/office/powerpoint/2010/main" val="215831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15D2AE-F1ED-496D-BA97-08BB360A0CF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77611" tIns="47610" rIns="91440" bIns="0" numCol="1" anchor="ctr" anchorCtr="0" compatLnSpc="1">
            <a:prstTxWarp prst="textNoShape">
              <a:avLst/>
            </a:prstTxWarp>
            <a:spAutoFit/>
          </a:bodyPr>
          <a:lstStyle/>
          <a:p>
            <a:endParaRPr lang="en-GB" dirty="0"/>
          </a:p>
        </p:txBody>
      </p:sp>
      <p:pic>
        <p:nvPicPr>
          <p:cNvPr id="7169" name="Image 16">
            <a:extLst>
              <a:ext uri="{FF2B5EF4-FFF2-40B4-BE49-F238E27FC236}">
                <a16:creationId xmlns:a16="http://schemas.microsoft.com/office/drawing/2014/main" id="{B92F9C64-0D3B-4FBE-ABE5-D7151D2C07E5}"/>
              </a:ext>
            </a:extLst>
          </p:cNvPr>
          <p:cNvPicPr>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75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F1DAF4FF-153C-41CE-B863-D548CF4BD826}"/>
              </a:ext>
            </a:extLst>
          </p:cNvPr>
          <p:cNvSpPr>
            <a:spLocks noChangeArrowheads="1"/>
          </p:cNvSpPr>
          <p:nvPr/>
        </p:nvSpPr>
        <p:spPr bwMode="auto">
          <a:xfrm>
            <a:off x="195302" y="457200"/>
            <a:ext cx="11615057"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06488" algn="l"/>
              </a:tabLst>
              <a:defRPr>
                <a:solidFill>
                  <a:schemeClr val="tx1"/>
                </a:solidFill>
                <a:latin typeface="Arial" panose="020B0604020202020204" pitchFamily="34" charset="0"/>
              </a:defRPr>
            </a:lvl1pPr>
            <a:lvl2pPr eaLnBrk="0" fontAlgn="base" hangingPunct="0">
              <a:spcBef>
                <a:spcPct val="0"/>
              </a:spcBef>
              <a:spcAft>
                <a:spcPct val="0"/>
              </a:spcAft>
              <a:tabLst>
                <a:tab pos="1106488" algn="l"/>
              </a:tabLst>
              <a:defRPr>
                <a:solidFill>
                  <a:schemeClr val="tx1"/>
                </a:solidFill>
                <a:latin typeface="Arial" panose="020B0604020202020204" pitchFamily="34" charset="0"/>
              </a:defRPr>
            </a:lvl2pPr>
            <a:lvl3pPr eaLnBrk="0" fontAlgn="base" hangingPunct="0">
              <a:spcBef>
                <a:spcPct val="0"/>
              </a:spcBef>
              <a:spcAft>
                <a:spcPct val="0"/>
              </a:spcAft>
              <a:tabLst>
                <a:tab pos="1106488" algn="l"/>
              </a:tabLst>
              <a:defRPr>
                <a:solidFill>
                  <a:schemeClr val="tx1"/>
                </a:solidFill>
                <a:latin typeface="Arial" panose="020B0604020202020204" pitchFamily="34" charset="0"/>
              </a:defRPr>
            </a:lvl3pPr>
            <a:lvl4pPr eaLnBrk="0" fontAlgn="base" hangingPunct="0">
              <a:spcBef>
                <a:spcPct val="0"/>
              </a:spcBef>
              <a:spcAft>
                <a:spcPct val="0"/>
              </a:spcAft>
              <a:tabLst>
                <a:tab pos="1106488" algn="l"/>
              </a:tabLst>
              <a:defRPr>
                <a:solidFill>
                  <a:schemeClr val="tx1"/>
                </a:solidFill>
                <a:latin typeface="Arial" panose="020B0604020202020204" pitchFamily="34" charset="0"/>
              </a:defRPr>
            </a:lvl4pPr>
            <a:lvl5pPr eaLnBrk="0" fontAlgn="base" hangingPunct="0">
              <a:spcBef>
                <a:spcPct val="0"/>
              </a:spcBef>
              <a:spcAft>
                <a:spcPct val="0"/>
              </a:spcAft>
              <a:tabLst>
                <a:tab pos="1106488" algn="l"/>
              </a:tabLst>
              <a:defRPr>
                <a:solidFill>
                  <a:schemeClr val="tx1"/>
                </a:solidFill>
                <a:latin typeface="Arial" panose="020B0604020202020204" pitchFamily="34" charset="0"/>
              </a:defRPr>
            </a:lvl5pPr>
            <a:lvl6pPr eaLnBrk="0" fontAlgn="base" hangingPunct="0">
              <a:spcBef>
                <a:spcPct val="0"/>
              </a:spcBef>
              <a:spcAft>
                <a:spcPct val="0"/>
              </a:spcAft>
              <a:tabLst>
                <a:tab pos="1106488" algn="l"/>
              </a:tabLst>
              <a:defRPr>
                <a:solidFill>
                  <a:schemeClr val="tx1"/>
                </a:solidFill>
                <a:latin typeface="Arial" panose="020B0604020202020204" pitchFamily="34" charset="0"/>
              </a:defRPr>
            </a:lvl6pPr>
            <a:lvl7pPr eaLnBrk="0" fontAlgn="base" hangingPunct="0">
              <a:spcBef>
                <a:spcPct val="0"/>
              </a:spcBef>
              <a:spcAft>
                <a:spcPct val="0"/>
              </a:spcAft>
              <a:tabLst>
                <a:tab pos="1106488" algn="l"/>
              </a:tabLst>
              <a:defRPr>
                <a:solidFill>
                  <a:schemeClr val="tx1"/>
                </a:solidFill>
                <a:latin typeface="Arial" panose="020B0604020202020204" pitchFamily="34" charset="0"/>
              </a:defRPr>
            </a:lvl7pPr>
            <a:lvl8pPr eaLnBrk="0" fontAlgn="base" hangingPunct="0">
              <a:spcBef>
                <a:spcPct val="0"/>
              </a:spcBef>
              <a:spcAft>
                <a:spcPct val="0"/>
              </a:spcAft>
              <a:tabLst>
                <a:tab pos="1106488" algn="l"/>
              </a:tabLst>
              <a:defRPr>
                <a:solidFill>
                  <a:schemeClr val="tx1"/>
                </a:solidFill>
                <a:latin typeface="Arial" panose="020B0604020202020204" pitchFamily="34" charset="0"/>
              </a:defRPr>
            </a:lvl8pPr>
            <a:lvl9pPr eaLnBrk="0" fontAlgn="base" hangingPunct="0">
              <a:spcBef>
                <a:spcPct val="0"/>
              </a:spcBef>
              <a:spcAft>
                <a:spcPct val="0"/>
              </a:spcAft>
              <a:tabLst>
                <a:tab pos="11064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106488" algn="l"/>
              </a:tabLst>
            </a:pPr>
            <a:r>
              <a:rPr kumimoji="0" lang="en-US" altLang="en-US" sz="2400" b="1" i="0" u="sng" strike="noStrike" cap="none" normalizeH="0" baseline="0" dirty="0">
                <a:ln>
                  <a:noFill/>
                </a:ln>
                <a:solidFill>
                  <a:schemeClr val="tx1"/>
                </a:solidFill>
                <a:effectLst/>
                <a:latin typeface="Arial" panose="020B0604020202020204" pitchFamily="34" charset="0"/>
                <a:ea typeface="Arial" panose="020B0604020202020204" pitchFamily="34" charset="0"/>
              </a:rPr>
              <a:t>Spelling, Punctuation and Grammar: paper 1</a:t>
            </a:r>
          </a:p>
          <a:p>
            <a:pPr marL="0" marR="0" lvl="0" indent="0" algn="just" defTabSz="914400" rtl="0" eaLnBrk="0" fontAlgn="base" latinLnBrk="0" hangingPunct="0">
              <a:lnSpc>
                <a:spcPct val="100000"/>
              </a:lnSpc>
              <a:spcBef>
                <a:spcPct val="0"/>
              </a:spcBef>
              <a:spcAft>
                <a:spcPct val="0"/>
              </a:spcAft>
              <a:buClrTx/>
              <a:buSzTx/>
              <a:buFontTx/>
              <a:buNone/>
              <a:tabLst>
                <a:tab pos="1106488" algn="l"/>
              </a:tabLst>
            </a:pPr>
            <a:endParaRPr kumimoji="0" lang="en-US" altLang="en-US" sz="2400" b="1" i="0" u="sng"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06488"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The children will have been working hard with their class teacher on developing and securing their knowledge of the technical vocabulary needed in this test.</a:t>
            </a:r>
          </a:p>
          <a:p>
            <a:pPr marL="0" marR="0" lvl="0" indent="0" algn="just" defTabSz="914400" rtl="0" eaLnBrk="0" fontAlgn="base" latinLnBrk="0" hangingPunct="0">
              <a:lnSpc>
                <a:spcPct val="100000"/>
              </a:lnSpc>
              <a:spcBef>
                <a:spcPct val="0"/>
              </a:spcBef>
              <a:spcAft>
                <a:spcPct val="0"/>
              </a:spcAft>
              <a:buClrTx/>
              <a:buSzTx/>
              <a:buFontTx/>
              <a:buNone/>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06488"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This test focuses on:</a:t>
            </a:r>
          </a:p>
          <a:p>
            <a:pPr marL="0" marR="0" lvl="0" indent="0" algn="just" defTabSz="914400" rtl="0" eaLnBrk="0" fontAlgn="base" latinLnBrk="0" hangingPunct="0">
              <a:lnSpc>
                <a:spcPct val="100000"/>
              </a:lnSpc>
              <a:spcBef>
                <a:spcPct val="0"/>
              </a:spcBef>
              <a:spcAft>
                <a:spcPct val="0"/>
              </a:spcAft>
              <a:buClrTx/>
              <a:buSzTx/>
              <a:buFontTx/>
              <a:buNone/>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Grammatical terms/ word classes;</a:t>
            </a: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Functions of sentences;</a:t>
            </a: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Combining words, phrases and clauses;</a:t>
            </a: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Verb forms, tenses and consistency;</a:t>
            </a: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Punctuation;</a:t>
            </a: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Vocabulary;</a:t>
            </a: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r>
              <a:rPr kumimoji="0" lang="en-US" altLang="en-US" sz="2000" b="0" i="0" u="none" strike="noStrike" cap="none" normalizeH="0" baseline="0" dirty="0">
                <a:ln>
                  <a:noFill/>
                </a:ln>
                <a:solidFill>
                  <a:srgbClr val="283592"/>
                </a:solidFill>
                <a:effectLst/>
                <a:latin typeface="Arial" panose="020B0604020202020204" pitchFamily="34" charset="0"/>
                <a:ea typeface="Verdana" panose="020B0604030504040204" pitchFamily="34" charset="0"/>
                <a:cs typeface="Verdana" panose="020B0604030504040204" pitchFamily="34" charset="0"/>
              </a:rPr>
              <a:t>Standard English and formality.</a:t>
            </a:r>
          </a:p>
          <a:p>
            <a:pPr marL="457200" marR="0" lvl="1" indent="0" algn="just" defTabSz="914400" rtl="0" eaLnBrk="0" fontAlgn="base" latinLnBrk="0" hangingPunct="0">
              <a:lnSpc>
                <a:spcPct val="100000"/>
              </a:lnSpc>
              <a:spcBef>
                <a:spcPct val="0"/>
              </a:spcBef>
              <a:spcAft>
                <a:spcPct val="0"/>
              </a:spcAft>
              <a:buClrTx/>
              <a:buSzPct val="100000"/>
              <a:buFontTx/>
              <a:buChar char="•"/>
              <a:tabLst>
                <a:tab pos="1106488" algn="l"/>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06488"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This test requires a range of answers.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3E7B6AE-9C70-455E-A8F3-B96B5BD3FCA8}"/>
              </a:ext>
            </a:extLst>
          </p:cNvPr>
          <p:cNvPicPr>
            <a:picLocks noChangeAspect="1"/>
          </p:cNvPicPr>
          <p:nvPr/>
        </p:nvPicPr>
        <p:blipFill>
          <a:blip r:embed="rId3"/>
          <a:stretch>
            <a:fillRect/>
          </a:stretch>
        </p:blipFill>
        <p:spPr>
          <a:xfrm>
            <a:off x="10665154" y="5451842"/>
            <a:ext cx="1526846" cy="1406158"/>
          </a:xfrm>
          <a:prstGeom prst="rect">
            <a:avLst/>
          </a:prstGeom>
        </p:spPr>
      </p:pic>
      <p:pic>
        <p:nvPicPr>
          <p:cNvPr id="6" name="Picture 5">
            <a:extLst>
              <a:ext uri="{FF2B5EF4-FFF2-40B4-BE49-F238E27FC236}">
                <a16:creationId xmlns:a16="http://schemas.microsoft.com/office/drawing/2014/main" id="{E6AB7412-0DF6-4F60-839B-F7DFEEE4D4A1}"/>
              </a:ext>
            </a:extLst>
          </p:cNvPr>
          <p:cNvPicPr>
            <a:picLocks noChangeAspect="1"/>
          </p:cNvPicPr>
          <p:nvPr/>
        </p:nvPicPr>
        <p:blipFill>
          <a:blip r:embed="rId4"/>
          <a:stretch>
            <a:fillRect/>
          </a:stretch>
        </p:blipFill>
        <p:spPr>
          <a:xfrm>
            <a:off x="8089694" y="2157412"/>
            <a:ext cx="2227020" cy="3146108"/>
          </a:xfrm>
          <a:prstGeom prst="rect">
            <a:avLst/>
          </a:prstGeom>
        </p:spPr>
      </p:pic>
    </p:spTree>
    <p:extLst>
      <p:ext uri="{BB962C8B-B14F-4D97-AF65-F5344CB8AC3E}">
        <p14:creationId xmlns:p14="http://schemas.microsoft.com/office/powerpoint/2010/main" val="2952595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2383</Words>
  <Application>Microsoft Office PowerPoint</Application>
  <PresentationFormat>Widescreen</PresentationFormat>
  <Paragraphs>352</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Courier New</vt:lpstr>
      <vt:lpstr>Segoe UI Symbol</vt:lpstr>
      <vt:lpstr>Tahoma</vt:lpstr>
      <vt:lpstr>Times New Roman</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Claire Read</dc:creator>
  <cp:lastModifiedBy>Mrs Claire Read</cp:lastModifiedBy>
  <cp:revision>19</cp:revision>
  <cp:lastPrinted>2024-01-16T14:34:44Z</cp:lastPrinted>
  <dcterms:created xsi:type="dcterms:W3CDTF">2024-01-16T12:26:39Z</dcterms:created>
  <dcterms:modified xsi:type="dcterms:W3CDTF">2025-10-01T18:44:28Z</dcterms:modified>
</cp:coreProperties>
</file>