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8" r:id="rId2"/>
    <p:sldId id="260" r:id="rId3"/>
    <p:sldId id="259" r:id="rId4"/>
    <p:sldId id="303" r:id="rId5"/>
    <p:sldId id="309" r:id="rId6"/>
    <p:sldId id="284" r:id="rId7"/>
    <p:sldId id="286" r:id="rId8"/>
    <p:sldId id="288" r:id="rId9"/>
    <p:sldId id="292" r:id="rId10"/>
    <p:sldId id="313" r:id="rId11"/>
    <p:sldId id="296" r:id="rId12"/>
    <p:sldId id="300"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12" autoAdjust="0"/>
    <p:restoredTop sz="94660"/>
  </p:normalViewPr>
  <p:slideViewPr>
    <p:cSldViewPr snapToGrid="0">
      <p:cViewPr varScale="1">
        <p:scale>
          <a:sx n="113" d="100"/>
          <a:sy n="113" d="100"/>
        </p:scale>
        <p:origin x="25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29/11/2024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9FAD8C-7506-4994-AFCD-32F2B169A056}" type="datetime1">
              <a:rPr lang="en-GB" smtClean="0"/>
              <a:t>29/11/2024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CA9FD90-FB8F-409E-8501-8F2F00C305EF}" type="datetime1">
              <a:rPr lang="en-GB" smtClean="0"/>
              <a:t>29/11/2024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DAD19A-779F-427D-8D3F-5CE6D70F2412}" type="datetime1">
              <a:rPr lang="en-GB" smtClean="0"/>
              <a:t>29/11/2024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0EB827-0ACA-4208-B6DA-D2FCC077748D}" type="datetime1">
              <a:rPr lang="en-GB" smtClean="0"/>
              <a:t>29/11/2024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3632EF-5F69-465B-A32B-0890235CE23C}" type="datetime1">
              <a:rPr lang="en-GB" smtClean="0"/>
              <a:t>29/11/2024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003501-9E97-4DC0-9474-9456F4BDEA61}" type="datetime1">
              <a:rPr lang="en-GB" smtClean="0"/>
              <a:t>29/11/2024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C2DB61-3B60-4968-B831-BF15A87DC2F3}" type="datetime1">
              <a:rPr lang="en-GB" smtClean="0"/>
              <a:t>29/11/2024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4146F4-788B-4940-8C26-E3BE2045E9F7}" type="datetime1">
              <a:rPr lang="en-GB" smtClean="0"/>
              <a:t>29/11/2024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0DCED-C24A-4EFF-90AE-45B4A4B4492A}" type="datetime1">
              <a:rPr lang="en-GB" smtClean="0"/>
              <a:t>29/11/2024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B3A289-1A71-42D4-985F-0B0F219814C6}" type="datetime1">
              <a:rPr lang="en-GB" smtClean="0"/>
              <a:t>29/11/2024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6ECC07-BA93-462E-9725-5FCF4881149C}" type="datetime1">
              <a:rPr lang="en-GB" smtClean="0"/>
              <a:t>29/11/2024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C5195-78EF-4EBF-9B47-7E132A4F3A1A}" type="datetime1">
              <a:rPr lang="en-GB" smtClean="0"/>
              <a:t>29/11/2024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119636" y="987994"/>
            <a:ext cx="7952727" cy="1846659"/>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29</a:t>
            </a:r>
            <a:r>
              <a:rPr lang="en-GB" sz="4800" baseline="30000" dirty="0">
                <a:latin typeface="Comic Sans MS" panose="030F0702030302020204" pitchFamily="66" charset="0"/>
              </a:rPr>
              <a:t>th</a:t>
            </a:r>
            <a:r>
              <a:rPr lang="en-GB" sz="4800" dirty="0">
                <a:latin typeface="Comic Sans MS" panose="030F0702030302020204" pitchFamily="66" charset="0"/>
              </a:rPr>
              <a:t> November</a:t>
            </a:r>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109091"/>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endParaRPr lang="en-GB" sz="4000" b="1" dirty="0">
              <a:solidFill>
                <a:srgbClr val="FF0066"/>
              </a:solidFill>
              <a:latin typeface="Lucida Handwriting" panose="03010101010101010101" pitchFamily="66" charset="0"/>
            </a:endParaRPr>
          </a:p>
          <a:p>
            <a:pPr algn="ctr"/>
            <a:r>
              <a:rPr lang="en-GB" sz="4400" dirty="0">
                <a:solidFill>
                  <a:srgbClr val="CC0099"/>
                </a:solidFill>
                <a:latin typeface="Comic Sans MS" panose="030F0702030302020204" pitchFamily="66" charset="0"/>
              </a:rPr>
              <a:t>Daniel</a:t>
            </a:r>
            <a:endParaRPr lang="en-GB" sz="4400" b="1" dirty="0">
              <a:solidFill>
                <a:srgbClr val="CC0099"/>
              </a:solidFill>
              <a:latin typeface="Lucida Handwriting" panose="03010101010101010101" pitchFamily="66" charset="0"/>
            </a:endParaRPr>
          </a:p>
          <a:p>
            <a:pPr algn="ctr"/>
            <a:r>
              <a:rPr lang="en-GB" sz="2800" dirty="0">
                <a:latin typeface="Lucida Handwriting" panose="03010101010101010101" pitchFamily="66" charset="0"/>
              </a:rPr>
              <a:t>For</a:t>
            </a:r>
            <a:endParaRPr lang="en-GB" sz="2400" dirty="0">
              <a:latin typeface="Lucida Handwriting" panose="03010101010101010101" pitchFamily="66" charset="0"/>
              <a:sym typeface="Wingdings" panose="05000000000000000000" pitchFamily="2" charset="2"/>
            </a:endParaRPr>
          </a:p>
          <a:p>
            <a:pPr algn="ctr"/>
            <a:r>
              <a:rPr lang="en-GB" sz="2000" b="1" dirty="0">
                <a:solidFill>
                  <a:srgbClr val="0070C0"/>
                </a:solidFill>
                <a:latin typeface="Lucida Handwriting" panose="03010101010101010101" pitchFamily="66" charset="0"/>
              </a:rPr>
              <a:t>Showing resilience and positivity in all of his learning. You always have excellent manners and attitude. Well done!</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Mrs Read			 29.11.2024</a:t>
            </a:r>
          </a:p>
          <a:p>
            <a:pPr algn="ctr"/>
            <a:endParaRPr lang="en-GB" sz="20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9383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45709" y="-2571059"/>
            <a:ext cx="6853690" cy="12191998"/>
          </a:xfrm>
          <a:prstGeom prst="rect">
            <a:avLst/>
          </a:prstGeom>
        </p:spPr>
      </p:pic>
      <p:sp>
        <p:nvSpPr>
          <p:cNvPr id="3" name="TextBox 2"/>
          <p:cNvSpPr txBox="1"/>
          <p:nvPr/>
        </p:nvSpPr>
        <p:spPr>
          <a:xfrm>
            <a:off x="1630017" y="824196"/>
            <a:ext cx="8348870" cy="4678204"/>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r>
              <a:rPr lang="en-GB" sz="3600" dirty="0">
                <a:solidFill>
                  <a:srgbClr val="CC0099"/>
                </a:solidFill>
                <a:latin typeface="Comic Sans MS" panose="030F0702030302020204" pitchFamily="66" charset="0"/>
              </a:rPr>
              <a:t>Ruby A.</a:t>
            </a:r>
            <a:endParaRPr lang="en-GB" sz="900" b="1" dirty="0">
              <a:solidFill>
                <a:srgbClr val="CC0099"/>
              </a:solidFill>
              <a:latin typeface="Lucida Handwriting" panose="03010101010101010101" pitchFamily="66" charset="0"/>
            </a:endParaRPr>
          </a:p>
          <a:p>
            <a:pPr algn="ctr"/>
            <a:endParaRPr lang="en-GB" sz="2400" b="1">
              <a:solidFill>
                <a:srgbClr val="CC0099"/>
              </a:solidFill>
              <a:latin typeface="Lucida Handwriting" panose="03010101010101010101" pitchFamily="66" charset="0"/>
            </a:endParaRPr>
          </a:p>
          <a:p>
            <a:pPr algn="ctr"/>
            <a:endParaRPr lang="en-GB" sz="2400" b="1" dirty="0">
              <a:solidFill>
                <a:srgbClr val="CC0099"/>
              </a:solidFill>
              <a:latin typeface="Lucida Handwriting" panose="03010101010101010101" pitchFamily="66" charset="0"/>
            </a:endParaRPr>
          </a:p>
          <a:p>
            <a:pPr algn="ctr"/>
            <a:r>
              <a:rPr lang="en-US" sz="2000" b="1" dirty="0">
                <a:latin typeface="Lucida Handwriting" panose="03010101010101010101" pitchFamily="66" charset="0"/>
              </a:rPr>
              <a:t>For all her brilliant efforts in improving her math, especially her arithmetic, which continues to get better each week.</a:t>
            </a:r>
          </a:p>
          <a:p>
            <a:pPr algn="ctr"/>
            <a:endParaRPr lang="en-US" sz="2000" b="1" dirty="0">
              <a:latin typeface="Lucida Handwriting" panose="03010101010101010101" pitchFamily="66" charset="0"/>
            </a:endParaRP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29.11.2024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370427"/>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Betsy</a:t>
            </a:r>
          </a:p>
          <a:p>
            <a:pPr algn="ctr"/>
            <a:endParaRPr lang="en-GB" sz="2400" b="1" dirty="0">
              <a:solidFill>
                <a:srgbClr val="0070C0"/>
              </a:solidFill>
              <a:latin typeface="Lucida Handwriting" panose="03010101010101010101" pitchFamily="66" charset="0"/>
            </a:endParaRPr>
          </a:p>
          <a:p>
            <a:pPr algn="ctr"/>
            <a:r>
              <a:rPr lang="en-GB" sz="2400" b="1" dirty="0">
                <a:latin typeface="Comic Sans MS" panose="030F0702030302020204" pitchFamily="66" charset="0"/>
              </a:rPr>
              <a:t>For</a:t>
            </a:r>
          </a:p>
          <a:p>
            <a:pPr algn="ctr"/>
            <a:r>
              <a:rPr lang="en-GB" sz="2400" b="1" dirty="0">
                <a:latin typeface="Comic Sans MS" panose="030F0702030302020204" pitchFamily="66" charset="0"/>
              </a:rPr>
              <a:t> showing excellent resilience and focus creating a research piece about our African artist and for an excellent information piece on </a:t>
            </a:r>
            <a:r>
              <a:rPr lang="en-GB" sz="2400" b="1" dirty="0" err="1">
                <a:latin typeface="Comic Sans MS" panose="030F0702030302020204" pitchFamily="66" charset="0"/>
              </a:rPr>
              <a:t>Hindusim</a:t>
            </a: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Holliday 		</a:t>
            </a:r>
            <a:r>
              <a:rPr lang="en-GB" sz="2400" b="1">
                <a:solidFill>
                  <a:srgbClr val="0070C0"/>
                </a:solidFill>
                <a:latin typeface="Lucida Handwriting" panose="03010101010101010101" pitchFamily="66" charset="0"/>
              </a:rPr>
              <a:t>                           29.11.2024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575025" y="-2669154"/>
            <a:ext cx="6853690" cy="12191998"/>
          </a:xfrm>
          <a:prstGeom prst="rect">
            <a:avLst/>
          </a:prstGeom>
        </p:spPr>
      </p:pic>
      <p:sp>
        <p:nvSpPr>
          <p:cNvPr id="3" name="TextBox 2"/>
          <p:cNvSpPr txBox="1"/>
          <p:nvPr/>
        </p:nvSpPr>
        <p:spPr>
          <a:xfrm>
            <a:off x="216888" y="87655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19" y="2251413"/>
            <a:ext cx="7840039"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Oak – Atticus</a:t>
            </a:r>
          </a:p>
          <a:p>
            <a:pPr lvl="0"/>
            <a:r>
              <a:rPr lang="en-GB" sz="4000" dirty="0">
                <a:solidFill>
                  <a:prstClr val="black"/>
                </a:solidFill>
                <a:latin typeface="Comic Sans MS" panose="030F0702030302020204" pitchFamily="66" charset="0"/>
              </a:rPr>
              <a:t>Birch – Izzy</a:t>
            </a:r>
          </a:p>
          <a:p>
            <a:pPr lvl="0"/>
            <a:r>
              <a:rPr lang="en-GB" sz="4000" dirty="0">
                <a:solidFill>
                  <a:prstClr val="black"/>
                </a:solidFill>
                <a:latin typeface="Comic Sans MS" panose="030F0702030302020204" pitchFamily="66" charset="0"/>
              </a:rPr>
              <a:t>Elm – Harry E</a:t>
            </a:r>
          </a:p>
          <a:p>
            <a:pPr lvl="0"/>
            <a:r>
              <a:rPr lang="en-GB" sz="4000" dirty="0">
                <a:solidFill>
                  <a:prstClr val="black"/>
                </a:solidFill>
                <a:latin typeface="Comic Sans MS" panose="030F0702030302020204" pitchFamily="66" charset="0"/>
              </a:rPr>
              <a:t>Pine – </a:t>
            </a:r>
            <a:r>
              <a:rPr lang="en-GB" sz="4000" dirty="0" err="1">
                <a:solidFill>
                  <a:prstClr val="black"/>
                </a:solidFill>
                <a:latin typeface="Comic Sans MS" panose="030F0702030302020204" pitchFamily="66" charset="0"/>
              </a:rPr>
              <a:t>Carterose</a:t>
            </a:r>
            <a:r>
              <a:rPr lang="en-GB" sz="4000" dirty="0">
                <a:solidFill>
                  <a:prstClr val="black"/>
                </a:solidFill>
                <a:latin typeface="Comic Sans MS" panose="030F0702030302020204" pitchFamily="66" charset="0"/>
              </a:rPr>
              <a:t>  </a:t>
            </a:r>
            <a:endParaRPr lang="en-GB" sz="4000" dirty="0">
              <a:solidFill>
                <a:prstClr val="black"/>
              </a:solidFill>
            </a:endParaRPr>
          </a:p>
        </p:txBody>
      </p:sp>
      <p:sp>
        <p:nvSpPr>
          <p:cNvPr id="8" name="Rectangle 7"/>
          <p:cNvSpPr/>
          <p:nvPr/>
        </p:nvSpPr>
        <p:spPr>
          <a:xfrm>
            <a:off x="5978026" y="3528685"/>
            <a:ext cx="6251263"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–Poppy </a:t>
            </a:r>
          </a:p>
          <a:p>
            <a:pPr lvl="0"/>
            <a:r>
              <a:rPr lang="en-GB" sz="4000" dirty="0">
                <a:solidFill>
                  <a:prstClr val="black"/>
                </a:solidFill>
                <a:latin typeface="Comic Sans MS" panose="030F0702030302020204" pitchFamily="66" charset="0"/>
              </a:rPr>
              <a:t>Chestnut – Elizabeth</a:t>
            </a:r>
          </a:p>
          <a:p>
            <a:pPr lvl="0"/>
            <a:r>
              <a:rPr lang="en-GB" sz="4000" dirty="0">
                <a:solidFill>
                  <a:prstClr val="black"/>
                </a:solidFill>
                <a:latin typeface="Comic Sans MS" panose="030F0702030302020204" pitchFamily="66" charset="0"/>
              </a:rPr>
              <a:t>Aspen – </a:t>
            </a:r>
            <a:r>
              <a:rPr lang="en-GB" sz="4000" dirty="0" err="1">
                <a:solidFill>
                  <a:prstClr val="black"/>
                </a:solidFill>
                <a:latin typeface="Comic Sans MS" panose="030F0702030302020204" pitchFamily="66" charset="0"/>
              </a:rPr>
              <a:t>Seb</a:t>
            </a:r>
            <a:endParaRPr lang="en-GB" sz="4000" dirty="0">
              <a:solidFill>
                <a:prstClr val="black"/>
              </a:solidFill>
            </a:endParaRPr>
          </a:p>
        </p:txBody>
      </p:sp>
      <p:sp>
        <p:nvSpPr>
          <p:cNvPr id="9" name="Rectangle 8"/>
          <p:cNvSpPr/>
          <p:nvPr/>
        </p:nvSpPr>
        <p:spPr>
          <a:xfrm>
            <a:off x="1127819" y="4754943"/>
            <a:ext cx="8099567" cy="707886"/>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Alice</a:t>
            </a:r>
          </a:p>
        </p:txBody>
      </p:sp>
      <p:sp>
        <p:nvSpPr>
          <p:cNvPr id="10" name="Rectangle 9">
            <a:extLst>
              <a:ext uri="{FF2B5EF4-FFF2-40B4-BE49-F238E27FC236}">
                <a16:creationId xmlns:a16="http://schemas.microsoft.com/office/drawing/2014/main" id="{3A09BA02-3692-45C7-A8C0-6AE23E2CDAC2}"/>
              </a:ext>
            </a:extLst>
          </p:cNvPr>
          <p:cNvSpPr/>
          <p:nvPr/>
        </p:nvSpPr>
        <p:spPr>
          <a:xfrm>
            <a:off x="1263619" y="1640708"/>
            <a:ext cx="9292321"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:-Connor</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440556" y="-266915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896829" y="1856941"/>
            <a:ext cx="10152158" cy="411688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p:txBody>
      </p:sp>
      <p:sp>
        <p:nvSpPr>
          <p:cNvPr id="6" name="TextBox 5">
            <a:extLst>
              <a:ext uri="{FF2B5EF4-FFF2-40B4-BE49-F238E27FC236}">
                <a16:creationId xmlns:a16="http://schemas.microsoft.com/office/drawing/2014/main" id="{F0D96F15-9471-489C-B732-3E3BC36AB0C3}"/>
              </a:ext>
            </a:extLst>
          </p:cNvPr>
          <p:cNvSpPr txBox="1"/>
          <p:nvPr/>
        </p:nvSpPr>
        <p:spPr>
          <a:xfrm>
            <a:off x="1748118" y="1237129"/>
            <a:ext cx="184731" cy="369332"/>
          </a:xfrm>
          <a:prstGeom prst="rect">
            <a:avLst/>
          </a:prstGeom>
          <a:noFill/>
        </p:spPr>
        <p:txBody>
          <a:bodyPr wrap="none" rtlCol="0">
            <a:spAutoFit/>
          </a:bodyPr>
          <a:lstStyle/>
          <a:p>
            <a:endParaRPr lang="en-GB" dirty="0"/>
          </a:p>
        </p:txBody>
      </p:sp>
      <p:sp>
        <p:nvSpPr>
          <p:cNvPr id="5" name="Rectangle 4">
            <a:extLst>
              <a:ext uri="{FF2B5EF4-FFF2-40B4-BE49-F238E27FC236}">
                <a16:creationId xmlns:a16="http://schemas.microsoft.com/office/drawing/2014/main" id="{0EC61363-AA87-4F96-9BA4-41DCB719E90A}"/>
              </a:ext>
            </a:extLst>
          </p:cNvPr>
          <p:cNvSpPr/>
          <p:nvPr/>
        </p:nvSpPr>
        <p:spPr>
          <a:xfrm>
            <a:off x="3724835" y="4247913"/>
            <a:ext cx="2891118" cy="13998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7" name="TextBox 6">
            <a:extLst>
              <a:ext uri="{FF2B5EF4-FFF2-40B4-BE49-F238E27FC236}">
                <a16:creationId xmlns:a16="http://schemas.microsoft.com/office/drawing/2014/main" id="{12363071-B50D-4EC1-B217-04A9491CA982}"/>
              </a:ext>
            </a:extLst>
          </p:cNvPr>
          <p:cNvSpPr txBox="1"/>
          <p:nvPr/>
        </p:nvSpPr>
        <p:spPr>
          <a:xfrm>
            <a:off x="1647682" y="2716987"/>
            <a:ext cx="6079836" cy="3416320"/>
          </a:xfrm>
          <a:prstGeom prst="rect">
            <a:avLst/>
          </a:prstGeom>
          <a:noFill/>
        </p:spPr>
        <p:txBody>
          <a:bodyPr wrap="square" rtlCol="0">
            <a:spAutoFit/>
          </a:bodyPr>
          <a:lstStyle/>
          <a:p>
            <a:r>
              <a:rPr lang="en-GB" dirty="0"/>
              <a:t>Ralph – Willow</a:t>
            </a:r>
          </a:p>
          <a:p>
            <a:r>
              <a:rPr lang="en-GB" dirty="0"/>
              <a:t>Lucy – Willow</a:t>
            </a:r>
          </a:p>
          <a:p>
            <a:r>
              <a:rPr lang="en-GB" dirty="0"/>
              <a:t>Lewis – Willow</a:t>
            </a:r>
          </a:p>
          <a:p>
            <a:r>
              <a:rPr lang="en-GB" dirty="0"/>
              <a:t>Teddy – Willow</a:t>
            </a:r>
          </a:p>
          <a:p>
            <a:r>
              <a:rPr lang="en-GB" dirty="0"/>
              <a:t>Heather – Willow</a:t>
            </a:r>
          </a:p>
          <a:p>
            <a:r>
              <a:rPr lang="en-GB" dirty="0"/>
              <a:t>Freddie – Pine</a:t>
            </a:r>
          </a:p>
          <a:p>
            <a:r>
              <a:rPr lang="en-GB" dirty="0"/>
              <a:t>Amelia – Pine</a:t>
            </a:r>
          </a:p>
          <a:p>
            <a:r>
              <a:rPr lang="en-GB" dirty="0" err="1"/>
              <a:t>Carterose</a:t>
            </a:r>
            <a:r>
              <a:rPr lang="en-GB" dirty="0"/>
              <a:t> – Pine</a:t>
            </a:r>
          </a:p>
          <a:p>
            <a:r>
              <a:rPr lang="en-GB" dirty="0"/>
              <a:t>Matthew –Elm</a:t>
            </a:r>
          </a:p>
          <a:p>
            <a:r>
              <a:rPr lang="en-GB" dirty="0"/>
              <a:t>Lyla –Elm</a:t>
            </a:r>
          </a:p>
          <a:p>
            <a:r>
              <a:rPr lang="en-GB" dirty="0"/>
              <a:t>Isabelle – Elm</a:t>
            </a:r>
          </a:p>
          <a:p>
            <a:endParaRPr lang="en-GB" dirty="0"/>
          </a:p>
        </p:txBody>
      </p:sp>
      <p:sp>
        <p:nvSpPr>
          <p:cNvPr id="8" name="TextBox 7">
            <a:extLst>
              <a:ext uri="{FF2B5EF4-FFF2-40B4-BE49-F238E27FC236}">
                <a16:creationId xmlns:a16="http://schemas.microsoft.com/office/drawing/2014/main" id="{1542321D-E0AA-4397-B096-7B72B927849B}"/>
              </a:ext>
            </a:extLst>
          </p:cNvPr>
          <p:cNvSpPr txBox="1"/>
          <p:nvPr/>
        </p:nvSpPr>
        <p:spPr>
          <a:xfrm>
            <a:off x="4422462" y="2401253"/>
            <a:ext cx="6079836" cy="369332"/>
          </a:xfrm>
          <a:prstGeom prst="rect">
            <a:avLst/>
          </a:prstGeom>
          <a:noFill/>
        </p:spPr>
        <p:txBody>
          <a:bodyPr wrap="square" rtlCol="0">
            <a:spAutoFit/>
          </a:bodyPr>
          <a:lstStyle/>
          <a:p>
            <a:r>
              <a:rPr lang="en-GB" dirty="0"/>
              <a:t> </a:t>
            </a:r>
          </a:p>
        </p:txBody>
      </p:sp>
      <p:sp>
        <p:nvSpPr>
          <p:cNvPr id="9" name="TextBox 8">
            <a:extLst>
              <a:ext uri="{FF2B5EF4-FFF2-40B4-BE49-F238E27FC236}">
                <a16:creationId xmlns:a16="http://schemas.microsoft.com/office/drawing/2014/main" id="{025A661B-962B-40ED-8603-5724B668A412}"/>
              </a:ext>
            </a:extLst>
          </p:cNvPr>
          <p:cNvSpPr txBox="1"/>
          <p:nvPr/>
        </p:nvSpPr>
        <p:spPr>
          <a:xfrm>
            <a:off x="6535747" y="2393822"/>
            <a:ext cx="6079836" cy="646331"/>
          </a:xfrm>
          <a:prstGeom prst="rect">
            <a:avLst/>
          </a:prstGeom>
          <a:noFill/>
        </p:spPr>
        <p:txBody>
          <a:bodyPr wrap="square" rtlCol="0">
            <a:spAutoFit/>
          </a:bodyPr>
          <a:lstStyle/>
          <a:p>
            <a:endParaRPr lang="en-GB" dirty="0"/>
          </a:p>
          <a:p>
            <a:r>
              <a:rPr lang="en-GB" dirty="0"/>
              <a:t> </a:t>
            </a:r>
          </a:p>
        </p:txBody>
      </p:sp>
      <p:sp>
        <p:nvSpPr>
          <p:cNvPr id="10" name="TextBox 9">
            <a:extLst>
              <a:ext uri="{FF2B5EF4-FFF2-40B4-BE49-F238E27FC236}">
                <a16:creationId xmlns:a16="http://schemas.microsoft.com/office/drawing/2014/main" id="{5D61F9F6-CBFB-49A6-910E-EB2A7D08D184}"/>
              </a:ext>
            </a:extLst>
          </p:cNvPr>
          <p:cNvSpPr txBox="1"/>
          <p:nvPr/>
        </p:nvSpPr>
        <p:spPr>
          <a:xfrm>
            <a:off x="4155141" y="2716987"/>
            <a:ext cx="2460812" cy="3139321"/>
          </a:xfrm>
          <a:prstGeom prst="rect">
            <a:avLst/>
          </a:prstGeom>
          <a:noFill/>
        </p:spPr>
        <p:txBody>
          <a:bodyPr wrap="square" rtlCol="0">
            <a:spAutoFit/>
          </a:bodyPr>
          <a:lstStyle/>
          <a:p>
            <a:r>
              <a:rPr lang="en-GB" dirty="0"/>
              <a:t>Olivia – Elm</a:t>
            </a:r>
          </a:p>
          <a:p>
            <a:r>
              <a:rPr lang="en-GB" dirty="0"/>
              <a:t>Harry E –Elm</a:t>
            </a:r>
          </a:p>
          <a:p>
            <a:r>
              <a:rPr lang="en-GB" dirty="0"/>
              <a:t>Travis – Elm</a:t>
            </a:r>
          </a:p>
          <a:p>
            <a:r>
              <a:rPr lang="en-GB" dirty="0"/>
              <a:t>Jimmy – Elm</a:t>
            </a:r>
          </a:p>
          <a:p>
            <a:r>
              <a:rPr lang="en-GB" dirty="0"/>
              <a:t>Ella – Elm</a:t>
            </a:r>
          </a:p>
          <a:p>
            <a:r>
              <a:rPr lang="en-GB" dirty="0"/>
              <a:t>Harry C  -Elm</a:t>
            </a:r>
          </a:p>
          <a:p>
            <a:r>
              <a:rPr lang="en-GB" dirty="0"/>
              <a:t>Halle – Elm</a:t>
            </a:r>
          </a:p>
          <a:p>
            <a:r>
              <a:rPr lang="en-GB" dirty="0"/>
              <a:t>Taylor – Elm</a:t>
            </a:r>
          </a:p>
          <a:p>
            <a:r>
              <a:rPr lang="en-GB" dirty="0"/>
              <a:t>Layla – Birch</a:t>
            </a:r>
          </a:p>
          <a:p>
            <a:r>
              <a:rPr lang="en-GB" dirty="0"/>
              <a:t>Isaac – Birch</a:t>
            </a:r>
          </a:p>
          <a:p>
            <a:r>
              <a:rPr lang="en-GB" dirty="0"/>
              <a:t>Jenson - Birch</a:t>
            </a:r>
          </a:p>
        </p:txBody>
      </p:sp>
      <p:sp>
        <p:nvSpPr>
          <p:cNvPr id="11" name="TextBox 10">
            <a:extLst>
              <a:ext uri="{FF2B5EF4-FFF2-40B4-BE49-F238E27FC236}">
                <a16:creationId xmlns:a16="http://schemas.microsoft.com/office/drawing/2014/main" id="{43693C01-74AA-4CDC-BA70-A651795A2AA3}"/>
              </a:ext>
            </a:extLst>
          </p:cNvPr>
          <p:cNvSpPr txBox="1"/>
          <p:nvPr/>
        </p:nvSpPr>
        <p:spPr>
          <a:xfrm>
            <a:off x="6775938" y="3040153"/>
            <a:ext cx="1925784" cy="2585323"/>
          </a:xfrm>
          <a:prstGeom prst="rect">
            <a:avLst/>
          </a:prstGeom>
          <a:noFill/>
        </p:spPr>
        <p:txBody>
          <a:bodyPr wrap="none" rtlCol="0">
            <a:spAutoFit/>
          </a:bodyPr>
          <a:lstStyle/>
          <a:p>
            <a:r>
              <a:rPr lang="en-GB" dirty="0"/>
              <a:t>Lilly - Redwood</a:t>
            </a:r>
          </a:p>
          <a:p>
            <a:r>
              <a:rPr lang="en-GB" dirty="0"/>
              <a:t>Toby -Redwood</a:t>
            </a:r>
          </a:p>
          <a:p>
            <a:r>
              <a:rPr lang="en-GB" dirty="0"/>
              <a:t>Felicity -Redwood</a:t>
            </a:r>
          </a:p>
          <a:p>
            <a:r>
              <a:rPr lang="en-GB" dirty="0"/>
              <a:t>Betsy Redwood</a:t>
            </a:r>
          </a:p>
          <a:p>
            <a:r>
              <a:rPr lang="en-GB" dirty="0"/>
              <a:t>Harrison Redwood</a:t>
            </a:r>
          </a:p>
          <a:p>
            <a:r>
              <a:rPr lang="en-GB" dirty="0"/>
              <a:t>Rocco Redwood</a:t>
            </a:r>
          </a:p>
          <a:p>
            <a:r>
              <a:rPr lang="en-GB" dirty="0"/>
              <a:t>Ryan Redwood</a:t>
            </a:r>
          </a:p>
          <a:p>
            <a:r>
              <a:rPr lang="en-GB" dirty="0"/>
              <a:t>Tymon Redwood</a:t>
            </a:r>
          </a:p>
          <a:p>
            <a:r>
              <a:rPr lang="en-GB" dirty="0"/>
              <a:t>Evelyn Redwood</a:t>
            </a:r>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93647"/>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endParaRPr lang="en-GB" sz="2400" dirty="0">
              <a:latin typeface="Comic Sans MS" panose="030F0702030302020204" pitchFamily="66" charset="0"/>
            </a:endParaRPr>
          </a:p>
          <a:p>
            <a:pPr algn="ctr"/>
            <a:r>
              <a:rPr lang="en-GB" sz="5400" dirty="0">
                <a:solidFill>
                  <a:srgbClr val="CC0099"/>
                </a:solidFill>
                <a:latin typeface="Comic Sans MS" panose="030F0702030302020204" pitchFamily="66" charset="0"/>
              </a:rPr>
              <a:t>Sadie</a:t>
            </a: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Sadie demonstrated fantastic listening skills when learning about the journey of a letter. She was able to sequence the journey of a letter independently!</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29.11.2024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93647"/>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endParaRPr lang="en-GB" sz="2400" b="1" dirty="0">
              <a:solidFill>
                <a:srgbClr val="CC0099"/>
              </a:solidFill>
              <a:latin typeface="Lucida Handwriting" panose="03010101010101010101" pitchFamily="66" charset="0"/>
            </a:endParaRPr>
          </a:p>
          <a:p>
            <a:pPr algn="ctr"/>
            <a:r>
              <a:rPr lang="en-GB" sz="5400" dirty="0">
                <a:solidFill>
                  <a:srgbClr val="CC0099"/>
                </a:solidFill>
                <a:latin typeface="Comic Sans MS" panose="030F0702030302020204" pitchFamily="66" charset="0"/>
              </a:rPr>
              <a:t>Paisley</a:t>
            </a:r>
            <a:endParaRPr lang="en-GB" sz="2400" dirty="0">
              <a:latin typeface="Comic Sans MS" panose="030F0702030302020204" pitchFamily="66" charset="0"/>
            </a:endParaRPr>
          </a:p>
          <a:p>
            <a:pPr algn="ctr"/>
            <a:r>
              <a:rPr lang="en-GB" sz="2400" dirty="0">
                <a:latin typeface="Comic Sans MS" panose="030F0702030302020204" pitchFamily="66" charset="0"/>
              </a:rPr>
              <a:t>For amazing work in Geography. She was able to identify the four countries of the UK and label them on a map. She also matched the capital city to each country.</a:t>
            </a:r>
          </a:p>
          <a:p>
            <a:pPr algn="ctr"/>
            <a:r>
              <a:rPr lang="en-GB" sz="2400" dirty="0">
                <a:latin typeface="Comic Sans MS" panose="030F0702030302020204" pitchFamily="66" charset="0"/>
              </a:rPr>
              <a:t>Well </a:t>
            </a:r>
            <a:r>
              <a:rPr lang="en-GB" sz="2400">
                <a:latin typeface="Comic Sans MS" panose="030F0702030302020204" pitchFamily="66" charset="0"/>
              </a:rPr>
              <a:t>done Paisley!</a:t>
            </a: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29.11.2024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7433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Elm</a:t>
            </a:r>
          </a:p>
          <a:p>
            <a:pPr lvl="0" algn="ctr">
              <a:defRPr/>
            </a:pPr>
            <a:r>
              <a:rPr lang="en-GB" sz="6600" dirty="0">
                <a:solidFill>
                  <a:srgbClr val="CC0099"/>
                </a:solidFill>
                <a:latin typeface="Comic Sans MS" panose="030F0702030302020204" pitchFamily="66" charset="0"/>
              </a:rPr>
              <a:t>Clara</a:t>
            </a:r>
            <a:endParaRPr lang="en-GB" sz="6600" dirty="0">
              <a:solidFill>
                <a:srgbClr val="7030A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600" dirty="0">
              <a:solidFill>
                <a:srgbClr val="7030A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effectLst/>
                <a:uLnTx/>
                <a:uFillTx/>
                <a:latin typeface="Comic Sans MS" panose="030F0702030302020204" pitchFamily="66" charset="0"/>
                <a:ea typeface="+mn-ea"/>
                <a:cs typeface="+mn-cs"/>
              </a:rPr>
              <a:t>For a super attitude in all Maths lessons. You</a:t>
            </a:r>
            <a:r>
              <a:rPr lang="en-GB" sz="2400" dirty="0">
                <a:latin typeface="Comic Sans MS" panose="030F0702030302020204" pitchFamily="66" charset="0"/>
              </a:rPr>
              <a:t> always try your best and never give up even when you find it tough.</a:t>
            </a:r>
            <a:endParaRPr kumimoji="0" lang="en-GB" sz="2400" b="0" i="0" u="none" strike="noStrike" kern="1200" cap="none" spc="0" normalizeH="0" baseline="0" noProof="0" dirty="0">
              <a:ln>
                <a:noFill/>
              </a:ln>
              <a:effectLst/>
              <a:uLnTx/>
              <a:uFillTx/>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algn="ct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Miss Lincoln                                </a:t>
            </a:r>
            <a:r>
              <a:rPr lang="en-GB" sz="2400" b="1" dirty="0">
                <a:solidFill>
                  <a:srgbClr val="0070C0"/>
                </a:solidFill>
                <a:latin typeface="Lucida Handwriting" panose="03010101010101010101" pitchFamily="66" charset="0"/>
              </a:rPr>
              <a:t>29.11.2024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5016758"/>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5400" dirty="0">
                <a:solidFill>
                  <a:srgbClr val="CC0099"/>
                </a:solidFill>
                <a:latin typeface="Comic Sans MS" panose="030F0702030302020204" pitchFamily="66" charset="0"/>
                <a:sym typeface="Wingdings" panose="05000000000000000000" pitchFamily="2" charset="2"/>
              </a:rPr>
              <a:t>Max</a:t>
            </a:r>
            <a:endParaRPr lang="en-GB" sz="6000" dirty="0">
              <a:solidFill>
                <a:srgbClr val="CC0099"/>
              </a:solidFill>
              <a:latin typeface="Comic Sans MS" panose="030F0702030302020204" pitchFamily="66" charset="0"/>
              <a:sym typeface="Wingdings" panose="05000000000000000000" pitchFamily="2" charset="2"/>
            </a:endParaRPr>
          </a:p>
          <a:p>
            <a:pPr algn="ctr"/>
            <a:endParaRPr lang="en-GB" sz="2800" dirty="0">
              <a:latin typeface="Comic Sans MS" panose="030F0702030302020204" pitchFamily="66" charset="0"/>
              <a:sym typeface="Wingdings" panose="05000000000000000000" pitchFamily="2" charset="2"/>
            </a:endParaRPr>
          </a:p>
          <a:p>
            <a:pPr algn="ctr"/>
            <a:r>
              <a:rPr lang="en-GB" sz="2400" dirty="0">
                <a:latin typeface="Comic Sans MS" panose="030F0702030302020204" pitchFamily="66" charset="0"/>
                <a:sym typeface="Wingdings" panose="05000000000000000000" pitchFamily="2" charset="2"/>
              </a:rPr>
              <a:t>For his huge improvement in his times tables knowledge. Max has been working super hard on his times tables both in school and at home and he has now more than doubled his score on the multiplication checker! Fantastic!</a:t>
            </a:r>
          </a:p>
          <a:p>
            <a:pPr algn="ctr"/>
            <a:endParaRPr lang="en-GB" sz="28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Lucida Handwriting" panose="03010101010101010101" pitchFamily="66" charset="0"/>
              </a:rPr>
              <a:t>Miss </a:t>
            </a:r>
            <a:r>
              <a:rPr lang="en-GB" sz="2400" b="1">
                <a:solidFill>
                  <a:srgbClr val="0070C0"/>
                </a:solidFill>
                <a:latin typeface="Lucida Handwriting" panose="03010101010101010101" pitchFamily="66" charset="0"/>
              </a:rPr>
              <a:t>Taggart                                29.11.2024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509200"/>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Charley</a:t>
            </a:r>
          </a:p>
          <a:p>
            <a:pPr algn="ctr"/>
            <a:endParaRPr lang="en-GB" sz="3200" dirty="0">
              <a:latin typeface="Comic Sans MS" panose="030F0702030302020204" pitchFamily="66" charset="0"/>
            </a:endParaRPr>
          </a:p>
          <a:p>
            <a:pPr algn="ctr"/>
            <a:r>
              <a:rPr lang="en-GB" sz="3200" dirty="0">
                <a:latin typeface="Comic Sans MS" panose="030F0702030302020204" pitchFamily="66" charset="0"/>
              </a:rPr>
              <a:t>For her excellent work in English using new, adventurous vocabulary and creating super imagery.</a:t>
            </a:r>
          </a:p>
          <a:p>
            <a:pPr algn="ctr"/>
            <a:endParaRPr lang="en-GB" sz="3200" dirty="0">
              <a:latin typeface="Comic Sans MS" panose="030F0702030302020204" pitchFamily="66" charset="0"/>
            </a:endParaRPr>
          </a:p>
          <a:p>
            <a:pPr algn="ctr"/>
            <a:endParaRPr lang="en-GB" sz="32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29.11.2024</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32092"/>
          </a:xfrm>
          <a:prstGeom prst="rect">
            <a:avLst/>
          </a:prstGeom>
          <a:noFill/>
        </p:spPr>
        <p:txBody>
          <a:bodyPr wrap="square" rtlCol="0">
            <a:spAutoFit/>
          </a:bodyPr>
          <a:lstStyle/>
          <a:p>
            <a:pPr algn="ctr"/>
            <a:r>
              <a:rPr lang="en-GB" sz="6600" dirty="0">
                <a:latin typeface="Comic Sans MS" panose="030F0702030302020204" pitchFamily="66" charset="0"/>
              </a:rPr>
              <a:t>Willow</a:t>
            </a:r>
            <a:endParaRPr lang="en-GB" sz="2400" b="1" dirty="0">
              <a:solidFill>
                <a:srgbClr val="0070C0"/>
              </a:solidFill>
              <a:latin typeface="Lucida Handwriting" panose="03010101010101010101" pitchFamily="66" charset="0"/>
            </a:endParaRPr>
          </a:p>
          <a:p>
            <a:pPr algn="ctr"/>
            <a:r>
              <a:rPr lang="en-GB" sz="5400" dirty="0">
                <a:solidFill>
                  <a:srgbClr val="CC0099"/>
                </a:solidFill>
                <a:latin typeface="Comic Sans MS" panose="030F0702030302020204" pitchFamily="66" charset="0"/>
              </a:rPr>
              <a:t>Louis</a:t>
            </a:r>
            <a:endParaRPr lang="en-GB" sz="5400" b="1" dirty="0">
              <a:solidFill>
                <a:srgbClr val="CC0099"/>
              </a:solidFill>
              <a:latin typeface="Comic Sans MS" panose="030F0702030302020204" pitchFamily="66" charset="0"/>
            </a:endParaRPr>
          </a:p>
          <a:p>
            <a:pPr algn="ctr"/>
            <a:r>
              <a:rPr lang="en-GB" sz="2400" b="1" dirty="0">
                <a:latin typeface="Comic Sans MS" panose="030F0702030302020204" pitchFamily="66" charset="0"/>
              </a:rPr>
              <a:t>For working extremely hard in English.  Louis has been ‘holding’ his sentence in his head and using a conjunction to join two of his sentences together </a:t>
            </a:r>
            <a:r>
              <a:rPr lang="en-GB" sz="2400" b="1">
                <a:latin typeface="Comic Sans MS" panose="030F0702030302020204" pitchFamily="66" charset="0"/>
              </a:rPr>
              <a:t>before writing them down.</a:t>
            </a:r>
            <a:endParaRPr lang="en-GB" sz="2400" b="1" dirty="0">
              <a:latin typeface="Comic Sans MS" panose="030F0702030302020204" pitchFamily="66" charset="0"/>
            </a:endParaRPr>
          </a:p>
          <a:p>
            <a:pPr algn="ctr"/>
            <a:r>
              <a:rPr lang="en-GB" sz="2400" b="1" dirty="0">
                <a:latin typeface="Comic Sans MS" panose="030F0702030302020204" pitchFamily="66" charset="0"/>
              </a:rPr>
              <a:t>Well done Louis! </a:t>
            </a:r>
          </a:p>
          <a:p>
            <a:pPr algn="ctr"/>
            <a:endParaRPr lang="en-GB" sz="2400" b="1" dirty="0">
              <a:latin typeface="Comic Sans MS" panose="030F0702030302020204" pitchFamily="66" charset="0"/>
            </a:endParaRPr>
          </a:p>
          <a:p>
            <a:pPr algn="ctr"/>
            <a:r>
              <a:rPr lang="en-GB" sz="2400" b="1" dirty="0">
                <a:latin typeface="Comic Sans MS" panose="030F0702030302020204" pitchFamily="66" charset="0"/>
              </a:rPr>
              <a:t>Keep it up!</a:t>
            </a:r>
            <a:endParaRPr lang="en-GB" sz="2000" b="1" dirty="0">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29.11.2024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4440</TotalTime>
  <Words>476</Words>
  <Application>Microsoft Office PowerPoint</Application>
  <PresentationFormat>Widescreen</PresentationFormat>
  <Paragraphs>118</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Woodall</cp:lastModifiedBy>
  <cp:revision>902</cp:revision>
  <cp:lastPrinted>2024-11-29T11:32:15Z</cp:lastPrinted>
  <dcterms:created xsi:type="dcterms:W3CDTF">2020-05-30T07:30:34Z</dcterms:created>
  <dcterms:modified xsi:type="dcterms:W3CDTF">2024-11-29T11:32:25Z</dcterms:modified>
</cp:coreProperties>
</file>