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7" r:id="rId3"/>
    <p:sldId id="259" r:id="rId4"/>
    <p:sldId id="260" r:id="rId5"/>
    <p:sldId id="261" r:id="rId6"/>
    <p:sldId id="262" r:id="rId7"/>
    <p:sldId id="282" r:id="rId8"/>
    <p:sldId id="283" r:id="rId9"/>
    <p:sldId id="284" r:id="rId10"/>
    <p:sldId id="286" r:id="rId11"/>
    <p:sldId id="288" r:id="rId12"/>
    <p:sldId id="290" r:id="rId13"/>
    <p:sldId id="292" r:id="rId14"/>
    <p:sldId id="294" r:id="rId15"/>
    <p:sldId id="296" r:id="rId16"/>
    <p:sldId id="301" r:id="rId17"/>
    <p:sldId id="298" r:id="rId18"/>
    <p:sldId id="300" r:id="rId19"/>
    <p:sldId id="278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0066"/>
    <a:srgbClr val="99FF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81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0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09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19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66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54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61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43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77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9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51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22419-D1C5-4E1E-9D0C-85AE180312A5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81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9452" y="1043216"/>
            <a:ext cx="66450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Wow Assembly:</a:t>
            </a:r>
          </a:p>
          <a:p>
            <a:pPr algn="ctr"/>
            <a:r>
              <a:rPr lang="en-GB" sz="4800" dirty="0">
                <a:latin typeface="Comic Sans MS" panose="030F0702030302020204" pitchFamily="66" charset="0"/>
              </a:rPr>
              <a:t>Friday 29</a:t>
            </a:r>
            <a:r>
              <a:rPr lang="en-GB" sz="4800" baseline="30000" dirty="0">
                <a:latin typeface="Comic Sans MS" panose="030F0702030302020204" pitchFamily="66" charset="0"/>
              </a:rPr>
              <a:t>th</a:t>
            </a:r>
            <a:r>
              <a:rPr lang="en-GB" sz="4800" dirty="0">
                <a:latin typeface="Comic Sans MS" panose="030F0702030302020204" pitchFamily="66" charset="0"/>
              </a:rPr>
              <a:t> April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11" y="3212789"/>
            <a:ext cx="2686390" cy="250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145" y="4304374"/>
            <a:ext cx="165735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4304375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87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Birch</a:t>
            </a:r>
          </a:p>
          <a:p>
            <a:pPr algn="ctr"/>
            <a:r>
              <a:rPr lang="en-GB" sz="6600" dirty="0">
                <a:latin typeface="Comic Sans MS" panose="030F0702030302020204" pitchFamily="66" charset="0"/>
              </a:rPr>
              <a:t>Eli</a:t>
            </a: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Eli has came back to school with a super attitude to learning! He has written a fantastic recount about our hook day!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Hewitt                                  29.04.22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412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Pine</a:t>
            </a:r>
          </a:p>
          <a:p>
            <a:pPr algn="ctr"/>
            <a:r>
              <a:rPr lang="en-GB" sz="6600" dirty="0">
                <a:solidFill>
                  <a:srgbClr val="CC0099"/>
                </a:solidFill>
                <a:latin typeface="Comic Sans MS" panose="030F0702030302020204" pitchFamily="66" charset="0"/>
              </a:rPr>
              <a:t>Willow</a:t>
            </a: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 using empathy to help a friend at playtime who fell over. </a:t>
            </a:r>
            <a:r>
              <a:rPr lang="en-GB" sz="2400">
                <a:latin typeface="Comic Sans MS" panose="030F0702030302020204" pitchFamily="66" charset="0"/>
              </a:rPr>
              <a:t>Such kindness </a:t>
            </a:r>
            <a:r>
              <a:rPr lang="en-GB" sz="2400"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Mrs Leedham-Hawkes                                    29.04.22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231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Maple</a:t>
            </a:r>
          </a:p>
          <a:p>
            <a:pPr algn="ctr"/>
            <a:r>
              <a:rPr lang="en-GB" sz="2400" b="1" dirty="0" err="1">
                <a:solidFill>
                  <a:srgbClr val="0070C0"/>
                </a:solidFill>
                <a:latin typeface="Lucida Handwriting" panose="03010101010101010101" pitchFamily="66" charset="0"/>
              </a:rPr>
              <a:t>Harri</a:t>
            </a:r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 E.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For trying extremely hard to improve his </a:t>
            </a: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handwriting.  Keep it up </a:t>
            </a:r>
            <a:r>
              <a:rPr lang="en-GB" sz="2400" b="1" dirty="0" err="1">
                <a:solidFill>
                  <a:srgbClr val="0070C0"/>
                </a:solidFill>
                <a:latin typeface="Lucida Handwriting" panose="03010101010101010101" pitchFamily="66" charset="0"/>
              </a:rPr>
              <a:t>Harri</a:t>
            </a:r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!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Dawson                                  29.04.2021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3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Willow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48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Oliver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For showing excellence in Computing and sharing your knowledge of Excel with the class.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0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Fisher                                    28.04.22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081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50993"/>
            <a:ext cx="974450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Spruce</a:t>
            </a:r>
          </a:p>
          <a:p>
            <a:pPr algn="ctr"/>
            <a:endParaRPr lang="en-GB" sz="60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60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Cody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For showing excellence in his </a:t>
            </a:r>
            <a:r>
              <a:rPr lang="en-GB" sz="2400" b="1">
                <a:solidFill>
                  <a:srgbClr val="0070C0"/>
                </a:solidFill>
                <a:latin typeface="Lucida Handwriting" panose="03010101010101010101" pitchFamily="66" charset="0"/>
              </a:rPr>
              <a:t>maths work.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   Miss Volante                                         10.09.21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17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Chestnut</a:t>
            </a:r>
          </a:p>
          <a:p>
            <a:pPr algn="ctr"/>
            <a:r>
              <a:rPr lang="en-GB" sz="3600" b="1" dirty="0">
                <a:solidFill>
                  <a:srgbClr val="CC0099"/>
                </a:solidFill>
                <a:latin typeface="Lucida Handwriting" panose="03010101010101010101" pitchFamily="66" charset="0"/>
              </a:rPr>
              <a:t>Amira</a:t>
            </a:r>
            <a:endParaRPr lang="en-GB" sz="2400" b="1" dirty="0">
              <a:solidFill>
                <a:srgbClr val="CC0099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For her brilliant inspirational speech she has written this week. She has also continued to act upon advice given, to improve on what she has already written.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 Tennuci                                   29.4.22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654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705289"/>
            <a:ext cx="9744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u="sng" dirty="0">
                <a:latin typeface="Comic Sans MS" panose="030F0702030302020204" pitchFamily="66" charset="0"/>
              </a:rPr>
              <a:t>Chestnut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6CF77B-82B2-4A0A-B694-72F5FFE47E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427" y="1411516"/>
            <a:ext cx="5158000" cy="2709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4C0BF8-EC07-48D9-95F5-2715BD052E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239" y="4096214"/>
            <a:ext cx="5552744" cy="2709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3E059C-8B6B-437D-8365-B8E01DCFBB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2855" y="1566583"/>
            <a:ext cx="5009524" cy="2466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7754C7-02D0-4801-AFEE-13D088E1FF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7447" y="4121467"/>
            <a:ext cx="5578152" cy="217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19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Aspen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5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Oliver </a:t>
            </a:r>
          </a:p>
          <a:p>
            <a:pPr algn="ctr"/>
            <a:r>
              <a:rPr lang="en-GB" sz="36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for great retrieval </a:t>
            </a:r>
          </a:p>
          <a:p>
            <a:pPr algn="ctr"/>
            <a:r>
              <a:rPr lang="en-GB" sz="3600" b="1">
                <a:solidFill>
                  <a:srgbClr val="0070C0"/>
                </a:solidFill>
                <a:latin typeface="Lucida Handwriting" panose="03010101010101010101" pitchFamily="66" charset="0"/>
              </a:rPr>
              <a:t>skills  used during </a:t>
            </a:r>
            <a:r>
              <a:rPr lang="en-GB" sz="36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History. 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Bennett&amp; Mrs Read				29.04.2022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347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Redwood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6000" dirty="0">
                <a:solidFill>
                  <a:srgbClr val="CC0099"/>
                </a:solidFill>
                <a:latin typeface="Comic Sans MS" panose="030F0702030302020204" pitchFamily="66" charset="0"/>
              </a:rPr>
              <a:t>Natalia R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 demonstrating an amazing attitude towards her learning in all lessons. Keep up the fabulous work and perseverance! 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Shipley                                   29.04.22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413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0937" y="1248982"/>
            <a:ext cx="8311487" cy="337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Next Week’s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Phrase of the Week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"Do more than belong: participate. Do more than care: help. Do more than believe: practice."</a:t>
            </a:r>
            <a:endParaRPr lang="en-GB" sz="6000" dirty="0">
              <a:solidFill>
                <a:srgbClr val="0070C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47164" y="1132764"/>
            <a:ext cx="8270543" cy="3664723"/>
          </a:xfrm>
          <a:prstGeom prst="wedgeRoundRectCallout">
            <a:avLst>
              <a:gd name="adj1" fmla="val -41281"/>
              <a:gd name="adj2" fmla="val 7033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995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0937" y="1248982"/>
            <a:ext cx="8311487" cy="752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Phrase of the Week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47164" y="1132764"/>
            <a:ext cx="8270543" cy="3664723"/>
          </a:xfrm>
          <a:prstGeom prst="wedgeRoundRectCallout">
            <a:avLst>
              <a:gd name="adj1" fmla="val -41281"/>
              <a:gd name="adj2" fmla="val 7033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8B5DB6-CDFD-41F2-B4C1-2A104EDB5A5B}"/>
              </a:ext>
            </a:extLst>
          </p:cNvPr>
          <p:cNvSpPr/>
          <p:nvPr/>
        </p:nvSpPr>
        <p:spPr>
          <a:xfrm>
            <a:off x="2129050" y="2252275"/>
            <a:ext cx="81067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Life isn’t about waiting for the storm to pass, it’s about learning to dance in the rain.</a:t>
            </a:r>
          </a:p>
        </p:txBody>
      </p:sp>
    </p:spTree>
    <p:extLst>
      <p:ext uri="{BB962C8B-B14F-4D97-AF65-F5344CB8AC3E}">
        <p14:creationId xmlns:p14="http://schemas.microsoft.com/office/powerpoint/2010/main" val="477620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9452" y="811203"/>
            <a:ext cx="6513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00B050"/>
                </a:solidFill>
                <a:latin typeface="Comic Sans MS" panose="030F0702030302020204" pitchFamily="66" charset="0"/>
              </a:rPr>
              <a:t>Green Cards!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4" name="Vertical Scroll 3"/>
          <p:cNvSpPr/>
          <p:nvPr/>
        </p:nvSpPr>
        <p:spPr>
          <a:xfrm rot="10800000">
            <a:off x="1241946" y="2015313"/>
            <a:ext cx="9703558" cy="3744042"/>
          </a:xfrm>
          <a:prstGeom prst="verticalScroll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6CC080-39A2-4528-B91A-68FD282E3626}"/>
              </a:ext>
            </a:extLst>
          </p:cNvPr>
          <p:cNvSpPr txBox="1"/>
          <p:nvPr/>
        </p:nvSpPr>
        <p:spPr>
          <a:xfrm>
            <a:off x="1771650" y="1972040"/>
            <a:ext cx="82438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Jaxon – Ash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Mollie – Ash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Noah – Ash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Matthew – Ash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Travis – Ash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Parker - Ash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Leah-Oak</a:t>
            </a:r>
          </a:p>
        </p:txBody>
      </p:sp>
    </p:spTree>
    <p:extLst>
      <p:ext uri="{BB962C8B-B14F-4D97-AF65-F5344CB8AC3E}">
        <p14:creationId xmlns:p14="http://schemas.microsoft.com/office/powerpoint/2010/main" val="3609985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915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0251" y="886789"/>
            <a:ext cx="107114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00B0F0"/>
                </a:solidFill>
                <a:latin typeface="Comic Sans MS" panose="030F0702030302020204" pitchFamily="66" charset="0"/>
              </a:rPr>
              <a:t>Scientists of the Week!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9968" y="1644086"/>
            <a:ext cx="3928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Oak –Maisie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Ash – Parker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3189" y="3495368"/>
            <a:ext cx="3347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727465" y="1644086"/>
            <a:ext cx="4832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Birch –  Robyn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Pine – Vinny</a:t>
            </a: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Elm – Ronnie 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7465" y="3656596"/>
            <a:ext cx="5120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Redwood – Ruby C  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Chestnut – </a:t>
            </a: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Aspen - Kacper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9967" y="3097055"/>
            <a:ext cx="48244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Willow – Evie  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Spruce –</a:t>
            </a: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Maple – Dexter</a:t>
            </a:r>
          </a:p>
        </p:txBody>
      </p:sp>
    </p:spTree>
    <p:extLst>
      <p:ext uri="{BB962C8B-B14F-4D97-AF65-F5344CB8AC3E}">
        <p14:creationId xmlns:p14="http://schemas.microsoft.com/office/powerpoint/2010/main" val="1648333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915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4042" y="946484"/>
            <a:ext cx="6513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solidFill>
                  <a:srgbClr val="FF0066"/>
                </a:solidFill>
                <a:latin typeface="Comic Sans MS" panose="030F0702030302020204" pitchFamily="66" charset="0"/>
              </a:rPr>
              <a:t>Weekly Team Points!</a:t>
            </a:r>
          </a:p>
          <a:p>
            <a:pPr algn="ctr"/>
            <a:endParaRPr lang="en-GB" sz="3200" i="1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001701"/>
              </p:ext>
            </p:extLst>
          </p:nvPr>
        </p:nvGraphicFramePr>
        <p:xfrm>
          <a:off x="1465178" y="2497564"/>
          <a:ext cx="9261644" cy="2464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411">
                  <a:extLst>
                    <a:ext uri="{9D8B030D-6E8A-4147-A177-3AD203B41FA5}">
                      <a16:colId xmlns:a16="http://schemas.microsoft.com/office/drawing/2014/main" val="3299981363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3451166365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479396576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200857127"/>
                    </a:ext>
                  </a:extLst>
                </a:gridCol>
              </a:tblGrid>
              <a:tr h="1232176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Ethelfleda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Grazier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Offa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705136"/>
                  </a:ext>
                </a:extLst>
              </a:tr>
              <a:tr h="123217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769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114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Oak</a:t>
            </a:r>
          </a:p>
          <a:p>
            <a:pPr algn="ctr"/>
            <a:r>
              <a:rPr lang="en-GB" sz="6600" dirty="0">
                <a:solidFill>
                  <a:srgbClr val="CC0099"/>
                </a:solidFill>
                <a:latin typeface="Comic Sans MS" panose="030F0702030302020204" pitchFamily="66" charset="0"/>
              </a:rPr>
              <a:t>Madison </a:t>
            </a: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Writing her Easter holiday news independently.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Mrs Laffan                                      29.4.22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174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Ash</a:t>
            </a:r>
          </a:p>
          <a:p>
            <a:pPr algn="ctr"/>
            <a:r>
              <a:rPr lang="en-GB" sz="6600" dirty="0">
                <a:solidFill>
                  <a:srgbClr val="CC0099"/>
                </a:solidFill>
                <a:latin typeface="Comic Sans MS" panose="030F0702030302020204" pitchFamily="66" charset="0"/>
              </a:rPr>
              <a:t>Harry </a:t>
            </a: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 super independent writing.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Bailey and Mrs </a:t>
            </a:r>
            <a:r>
              <a:rPr lang="en-GB" sz="2400" b="1">
                <a:solidFill>
                  <a:srgbClr val="0070C0"/>
                </a:solidFill>
                <a:latin typeface="Lucida Handwriting" panose="03010101010101010101" pitchFamily="66" charset="0"/>
              </a:rPr>
              <a:t>Salt                                     29.04.22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338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latin typeface="Comic Sans MS" panose="030F0702030302020204" pitchFamily="66" charset="0"/>
              </a:rPr>
              <a:t>Ash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752DB8-3CCB-4088-9B80-9AF254BE2E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99240" y="2288834"/>
            <a:ext cx="4793515" cy="358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68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Elm</a:t>
            </a:r>
          </a:p>
          <a:p>
            <a:pPr algn="ctr"/>
            <a:r>
              <a:rPr lang="en-GB" sz="6600" dirty="0">
                <a:solidFill>
                  <a:srgbClr val="CC0099"/>
                </a:solidFill>
                <a:latin typeface="Comic Sans MS" panose="030F0702030302020204" pitchFamily="66" charset="0"/>
              </a:rPr>
              <a:t>Alaina</a:t>
            </a:r>
          </a:p>
          <a:p>
            <a:pPr algn="ctr"/>
            <a:endParaRPr lang="en-GB" sz="15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algn="ctr"/>
            <a:endParaRPr lang="en-GB" sz="15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 </a:t>
            </a:r>
            <a:r>
              <a:rPr lang="en-GB" sz="2400" dirty="0">
                <a:latin typeface="Comic Sans MS" panose="030F0702030302020204" pitchFamily="66" charset="0"/>
              </a:rPr>
              <a:t>for being so enthusiastic within our hook day, creating many different shapes with her hands to carry the water for our Commando Jo mission – Great Resilience, Well Done  Alaina</a:t>
            </a:r>
            <a:r>
              <a:rPr lang="en-GB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 Grice                                    29.04.2022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245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1064</TotalTime>
  <Words>389</Words>
  <Application>Microsoft Office PowerPoint</Application>
  <PresentationFormat>Widescreen</PresentationFormat>
  <Paragraphs>125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Lucida Handwriting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Woodlands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Maiden</dc:creator>
  <cp:lastModifiedBy>Miss Higgins</cp:lastModifiedBy>
  <cp:revision>205</cp:revision>
  <cp:lastPrinted>2022-04-29T06:01:55Z</cp:lastPrinted>
  <dcterms:created xsi:type="dcterms:W3CDTF">2020-05-30T07:30:34Z</dcterms:created>
  <dcterms:modified xsi:type="dcterms:W3CDTF">2022-04-29T07:22:22Z</dcterms:modified>
</cp:coreProperties>
</file>