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8" r:id="rId2"/>
    <p:sldId id="260" r:id="rId3"/>
    <p:sldId id="259" r:id="rId4"/>
    <p:sldId id="303" r:id="rId5"/>
    <p:sldId id="305" r:id="rId6"/>
    <p:sldId id="284" r:id="rId7"/>
    <p:sldId id="286" r:id="rId8"/>
    <p:sldId id="288" r:id="rId9"/>
    <p:sldId id="304" r:id="rId10"/>
    <p:sldId id="292" r:id="rId11"/>
    <p:sldId id="298" r:id="rId12"/>
    <p:sldId id="296" r:id="rId13"/>
    <p:sldId id="300"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71" d="100"/>
          <a:sy n="71" d="100"/>
        </p:scale>
        <p:origin x="72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02/02/2024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09FAD8C-7506-4994-AFCD-32F2B169A056}" type="datetime1">
              <a:rPr lang="en-GB" smtClean="0"/>
              <a:t>02/02/2024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CA9FD90-FB8F-409E-8501-8F2F00C305EF}" type="datetime1">
              <a:rPr lang="en-GB" smtClean="0"/>
              <a:t>02/02/2024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3DAD19A-779F-427D-8D3F-5CE6D70F2412}" type="datetime1">
              <a:rPr lang="en-GB" smtClean="0"/>
              <a:t>02/02/2024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0EB827-0ACA-4208-B6DA-D2FCC077748D}" type="datetime1">
              <a:rPr lang="en-GB" smtClean="0"/>
              <a:t>02/02/2024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3632EF-5F69-465B-A32B-0890235CE23C}" type="datetime1">
              <a:rPr lang="en-GB" smtClean="0"/>
              <a:t>02/02/2024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9003501-9E97-4DC0-9474-9456F4BDEA61}" type="datetime1">
              <a:rPr lang="en-GB" smtClean="0"/>
              <a:t>02/02/2024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5C2DB61-3B60-4968-B831-BF15A87DC2F3}" type="datetime1">
              <a:rPr lang="en-GB" smtClean="0"/>
              <a:t>02/02/2024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34146F4-788B-4940-8C26-E3BE2045E9F7}" type="datetime1">
              <a:rPr lang="en-GB" smtClean="0"/>
              <a:t>02/02/2024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0DCED-C24A-4EFF-90AE-45B4A4B4492A}" type="datetime1">
              <a:rPr lang="en-GB" smtClean="0"/>
              <a:t>02/02/2024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B3A289-1A71-42D4-985F-0B0F219814C6}" type="datetime1">
              <a:rPr lang="en-GB" smtClean="0"/>
              <a:t>02/02/2024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6ECC07-BA93-462E-9725-5FCF4881149C}" type="datetime1">
              <a:rPr lang="en-GB" smtClean="0"/>
              <a:t>02/02/2024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C5195-78EF-4EBF-9B47-7E132A4F3A1A}" type="datetime1">
              <a:rPr lang="en-GB" smtClean="0"/>
              <a:t>02/02/2024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86820" y="11224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2</a:t>
            </a:r>
            <a:r>
              <a:rPr lang="en-GB" sz="4800" baseline="30000" dirty="0">
                <a:latin typeface="Comic Sans MS" panose="030F0702030302020204" pitchFamily="66" charset="0"/>
              </a:rPr>
              <a:t>nd</a:t>
            </a:r>
            <a:r>
              <a:rPr lang="en-GB" sz="4800" dirty="0">
                <a:latin typeface="Comic Sans MS" panose="030F0702030302020204" pitchFamily="66" charset="0"/>
              </a:rPr>
              <a:t> February</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Lexie</a:t>
            </a:r>
          </a:p>
          <a:p>
            <a:pPr algn="ctr"/>
            <a:r>
              <a:rPr lang="en-GB" sz="2800" dirty="0">
                <a:latin typeface="Comic Sans MS" panose="030F0702030302020204" pitchFamily="66" charset="0"/>
              </a:rPr>
              <a:t>For thoughtful and considerate ideas in RWV.</a:t>
            </a:r>
          </a:p>
          <a:p>
            <a:pPr algn="ctr"/>
            <a:r>
              <a:rPr lang="en-GB" sz="2800" dirty="0">
                <a:latin typeface="Comic Sans MS" panose="030F0702030302020204" pitchFamily="66" charset="0"/>
              </a:rPr>
              <a:t>Lexie was able to say how Zacchaeus felt throughout the story and how important it is to forgive others. </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02.02.2024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4924425"/>
          </a:xfrm>
          <a:prstGeom prst="rect">
            <a:avLst/>
          </a:prstGeom>
          <a:noFill/>
        </p:spPr>
        <p:txBody>
          <a:bodyPr wrap="square" rtlCol="0">
            <a:spAutoFit/>
          </a:bodyPr>
          <a:lstStyle/>
          <a:p>
            <a:pPr algn="ctr"/>
            <a:r>
              <a:rPr lang="en-GB" sz="6600" dirty="0">
                <a:latin typeface="Comic Sans MS" panose="030F0702030302020204" pitchFamily="66" charset="0"/>
              </a:rPr>
              <a:t>Aspen </a:t>
            </a:r>
            <a:endParaRPr lang="en-GB" sz="2400" b="1" dirty="0">
              <a:solidFill>
                <a:srgbClr val="0070C0"/>
              </a:solidFill>
              <a:latin typeface="Lucida Handwriting" panose="03010101010101010101" pitchFamily="66" charset="0"/>
            </a:endParaRPr>
          </a:p>
          <a:p>
            <a:pPr algn="ctr"/>
            <a:endParaRPr lang="en-GB" sz="4000" b="1" dirty="0">
              <a:solidFill>
                <a:srgbClr val="FF0066"/>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Finley</a:t>
            </a:r>
          </a:p>
          <a:p>
            <a:pPr algn="ctr"/>
            <a:r>
              <a:rPr lang="en-GB" sz="2800" dirty="0">
                <a:latin typeface="Lucida Handwriting" panose="03010101010101010101" pitchFamily="66" charset="0"/>
              </a:rPr>
              <a:t>for</a:t>
            </a:r>
          </a:p>
          <a:p>
            <a:pPr algn="ctr"/>
            <a:r>
              <a:rPr lang="en-GB" sz="2400" b="1" dirty="0">
                <a:latin typeface="Lucida Handwriting" panose="03010101010101010101" pitchFamily="66" charset="0"/>
              </a:rPr>
              <a:t>Showing excellence in maths, proving and explaining his reasoning.</a:t>
            </a:r>
            <a:endParaRPr lang="en-GB" sz="2000" b="1" dirty="0">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Davies &amp; Mrs Read   2.2.2024.</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824196"/>
            <a:ext cx="8348870" cy="5370701"/>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Anais</a:t>
            </a:r>
          </a:p>
          <a:p>
            <a:pPr algn="ctr"/>
            <a:endParaRPr lang="en-GB" sz="2400" b="1" dirty="0">
              <a:solidFill>
                <a:srgbClr val="CC0099"/>
              </a:solidFill>
              <a:latin typeface="Lucida Handwriting" panose="03010101010101010101" pitchFamily="66" charset="0"/>
            </a:endParaRPr>
          </a:p>
          <a:p>
            <a:pPr algn="ctr"/>
            <a:r>
              <a:rPr lang="en-US" sz="2400" b="1" dirty="0">
                <a:latin typeface="Lucida Handwriting" panose="03010101010101010101" pitchFamily="66" charset="0"/>
              </a:rPr>
              <a:t>Anais is demonstrating a better and sustained working attitude throughout the school day which is pleasing to see. This is something that has been reflected in her recent Mock SATs and the progress she has made in the short time we have been back </a:t>
            </a:r>
            <a:r>
              <a:rPr lang="en-US" sz="2400" b="1">
                <a:latin typeface="Lucida Handwriting" panose="03010101010101010101" pitchFamily="66" charset="0"/>
              </a:rPr>
              <a:t>in school.</a:t>
            </a:r>
            <a:endParaRPr lang="en-US" sz="2400" b="1" dirty="0">
              <a:latin typeface="Lucida Handwriting" panose="03010101010101010101" pitchFamily="66" charset="0"/>
            </a:endParaRPr>
          </a:p>
          <a:p>
            <a:pPr algn="ctr"/>
            <a:endParaRPr lang="en-US" sz="20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02.02.24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3631763"/>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err="1">
                <a:solidFill>
                  <a:srgbClr val="CC0099"/>
                </a:solidFill>
                <a:latin typeface="Comic Sans MS" panose="030F0702030302020204" pitchFamily="66" charset="0"/>
              </a:rPr>
              <a:t>Issac.S</a:t>
            </a:r>
            <a:endParaRPr lang="en-GB" sz="4400" dirty="0">
              <a:solidFill>
                <a:srgbClr val="CC0099"/>
              </a:solidFill>
              <a:latin typeface="Comic Sans MS" panose="030F0702030302020204" pitchFamily="66" charset="0"/>
            </a:endParaRPr>
          </a:p>
          <a:p>
            <a:pPr algn="ctr"/>
            <a:r>
              <a:rPr lang="en-GB" sz="2400" dirty="0" err="1">
                <a:solidFill>
                  <a:srgbClr val="002060"/>
                </a:solidFill>
                <a:latin typeface="Comic Sans MS" panose="030F0702030302020204" pitchFamily="66" charset="0"/>
              </a:rPr>
              <a:t>Issac</a:t>
            </a:r>
            <a:r>
              <a:rPr lang="en-GB" sz="2400" dirty="0">
                <a:solidFill>
                  <a:srgbClr val="002060"/>
                </a:solidFill>
                <a:latin typeface="Comic Sans MS" panose="030F0702030302020204" pitchFamily="66" charset="0"/>
              </a:rPr>
              <a:t> is very helpful around the classroom and a great team player. He is polite and respectful </a:t>
            </a:r>
            <a:r>
              <a:rPr lang="en-GB" sz="2400">
                <a:solidFill>
                  <a:srgbClr val="002060"/>
                </a:solidFill>
                <a:latin typeface="Comic Sans MS" panose="030F0702030302020204" pitchFamily="66" charset="0"/>
              </a:rPr>
              <a:t>and works hard.</a:t>
            </a:r>
          </a:p>
          <a:p>
            <a:pPr algn="ctr"/>
            <a:endParaRPr lang="en-GB" sz="2400" dirty="0">
              <a:solidFill>
                <a:srgbClr val="002060"/>
              </a:solidFill>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Holliday 		                           02.02.2024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3805"/>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107600" y="392879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20" y="2251413"/>
            <a:ext cx="4832380"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Oak – Ralph</a:t>
            </a:r>
          </a:p>
          <a:p>
            <a:pPr lvl="0"/>
            <a:r>
              <a:rPr lang="en-GB" sz="4000" dirty="0">
                <a:solidFill>
                  <a:prstClr val="black"/>
                </a:solidFill>
                <a:latin typeface="Comic Sans MS" panose="030F0702030302020204" pitchFamily="66" charset="0"/>
              </a:rPr>
              <a:t>Birch – Edward</a:t>
            </a:r>
          </a:p>
          <a:p>
            <a:pPr lvl="0"/>
            <a:r>
              <a:rPr lang="en-GB" sz="4000" dirty="0">
                <a:solidFill>
                  <a:prstClr val="black"/>
                </a:solidFill>
                <a:latin typeface="Comic Sans MS" panose="030F0702030302020204" pitchFamily="66" charset="0"/>
              </a:rPr>
              <a:t>Elm –  Darcey</a:t>
            </a:r>
          </a:p>
          <a:p>
            <a:pPr lvl="0"/>
            <a:r>
              <a:rPr lang="en-GB" sz="4000" dirty="0">
                <a:solidFill>
                  <a:prstClr val="black"/>
                </a:solidFill>
                <a:latin typeface="Comic Sans MS" panose="030F0702030302020204" pitchFamily="66" charset="0"/>
              </a:rPr>
              <a:t>Pine –  Nina</a:t>
            </a:r>
            <a:endParaRPr lang="en-GB" sz="4000" dirty="0">
              <a:solidFill>
                <a:prstClr val="black"/>
              </a:solidFill>
            </a:endParaRPr>
          </a:p>
        </p:txBody>
      </p:sp>
      <p:sp>
        <p:nvSpPr>
          <p:cNvPr id="8" name="Rectangle 7"/>
          <p:cNvSpPr/>
          <p:nvPr/>
        </p:nvSpPr>
        <p:spPr>
          <a:xfrm>
            <a:off x="5786919" y="2294217"/>
            <a:ext cx="5277262"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t>
            </a:r>
            <a:r>
              <a:rPr lang="en-GB" sz="4000" dirty="0" err="1">
                <a:solidFill>
                  <a:prstClr val="black"/>
                </a:solidFill>
                <a:latin typeface="Comic Sans MS" panose="030F0702030302020204" pitchFamily="66" charset="0"/>
              </a:rPr>
              <a:t>Ruby.D</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  Jim</a:t>
            </a:r>
          </a:p>
          <a:p>
            <a:pPr lvl="0"/>
            <a:r>
              <a:rPr lang="en-GB" sz="4000" dirty="0">
                <a:solidFill>
                  <a:prstClr val="black"/>
                </a:solidFill>
                <a:latin typeface="Comic Sans MS" panose="030F0702030302020204" pitchFamily="66" charset="0"/>
              </a:rPr>
              <a:t>Aspen – Brooke</a:t>
            </a:r>
          </a:p>
          <a:p>
            <a:pPr lvl="0"/>
            <a:endParaRPr lang="en-GB" sz="4000" dirty="0">
              <a:solidFill>
                <a:prstClr val="black"/>
              </a:solidFill>
            </a:endParaRPr>
          </a:p>
        </p:txBody>
      </p:sp>
      <p:sp>
        <p:nvSpPr>
          <p:cNvPr id="9" name="Rectangle 8"/>
          <p:cNvSpPr/>
          <p:nvPr/>
        </p:nvSpPr>
        <p:spPr>
          <a:xfrm>
            <a:off x="1127819" y="4754943"/>
            <a:ext cx="8099567" cy="1323439"/>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Mia</a:t>
            </a:r>
          </a:p>
          <a:p>
            <a:pPr lvl="0"/>
            <a:r>
              <a:rPr lang="en-GB" sz="4000" dirty="0">
                <a:solidFill>
                  <a:prstClr val="black"/>
                </a:solidFill>
                <a:latin typeface="Comic Sans MS" panose="030F0702030302020204" pitchFamily="66" charset="0"/>
              </a:rPr>
              <a:t>Spruce – Lacey </a:t>
            </a: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:-Lily</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440556" y="-266915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19920" y="1763375"/>
            <a:ext cx="10152158" cy="3956760"/>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 </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5" name="TextBox 4">
            <a:extLst>
              <a:ext uri="{FF2B5EF4-FFF2-40B4-BE49-F238E27FC236}">
                <a16:creationId xmlns:a16="http://schemas.microsoft.com/office/drawing/2014/main" id="{62767FD6-65CA-4E19-8742-F40EC7A8D9F0}"/>
              </a:ext>
            </a:extLst>
          </p:cNvPr>
          <p:cNvSpPr txBox="1"/>
          <p:nvPr/>
        </p:nvSpPr>
        <p:spPr>
          <a:xfrm>
            <a:off x="1759217" y="2288530"/>
            <a:ext cx="8673564" cy="3139321"/>
          </a:xfrm>
          <a:prstGeom prst="rect">
            <a:avLst/>
          </a:prstGeom>
          <a:noFill/>
        </p:spPr>
        <p:txBody>
          <a:bodyPr wrap="square" rtlCol="0">
            <a:spAutoFit/>
          </a:bodyPr>
          <a:lstStyle/>
          <a:p>
            <a:r>
              <a:rPr lang="en-GB" dirty="0"/>
              <a:t>Ralph - Oak</a:t>
            </a:r>
          </a:p>
          <a:p>
            <a:r>
              <a:rPr lang="en-GB" dirty="0"/>
              <a:t>Stanley - Oak</a:t>
            </a:r>
          </a:p>
          <a:p>
            <a:r>
              <a:rPr lang="en-GB" dirty="0"/>
              <a:t>Jack W - Oak</a:t>
            </a:r>
          </a:p>
          <a:p>
            <a:r>
              <a:rPr lang="en-GB" dirty="0"/>
              <a:t>Rose - Oak</a:t>
            </a:r>
          </a:p>
          <a:p>
            <a:r>
              <a:rPr lang="en-GB" dirty="0"/>
              <a:t>Artur – Oak</a:t>
            </a:r>
          </a:p>
          <a:p>
            <a:r>
              <a:rPr lang="en-GB" dirty="0"/>
              <a:t>Jude-Ash</a:t>
            </a:r>
          </a:p>
          <a:p>
            <a:r>
              <a:rPr lang="en-GB" dirty="0"/>
              <a:t>Daisy D – Birch</a:t>
            </a:r>
          </a:p>
          <a:p>
            <a:r>
              <a:rPr lang="en-GB" dirty="0"/>
              <a:t>Lilly – Birch</a:t>
            </a:r>
          </a:p>
          <a:p>
            <a:r>
              <a:rPr lang="en-GB" dirty="0"/>
              <a:t>Freddie – Birch</a:t>
            </a:r>
          </a:p>
          <a:p>
            <a:r>
              <a:rPr lang="en-GB" dirty="0"/>
              <a:t>Betsy – Aspen</a:t>
            </a:r>
          </a:p>
          <a:p>
            <a:r>
              <a:rPr lang="en-GB" dirty="0"/>
              <a:t>Ellie - Aspen</a:t>
            </a:r>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Teddy</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a wonderful poster to help save the rainforest. Teddy tried hard to use the sounds he knows to write the words.</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02.02.2024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b="1" dirty="0">
                <a:solidFill>
                  <a:srgbClr val="CC0099"/>
                </a:solidFill>
                <a:latin typeface="Comic Sans MS" panose="030F0702030302020204" pitchFamily="66" charset="0"/>
              </a:rPr>
              <a:t>Teddy</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excellent observational drawings of famous London landmarks.</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Salt                                   02.02.2024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5319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8598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Elm</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6600" dirty="0">
                <a:solidFill>
                  <a:srgbClr val="CC0099"/>
                </a:solidFill>
                <a:latin typeface="Comic Sans MS" panose="030F0702030302020204" pitchFamily="66" charset="0"/>
              </a:rPr>
              <a:t>Esme</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6600" dirty="0">
                <a:solidFill>
                  <a:srgbClr val="CC0099"/>
                </a:solidFill>
                <a:latin typeface="Comic Sans MS" panose="030F0702030302020204" pitchFamily="66" charset="0"/>
              </a:rPr>
              <a:t> </a:t>
            </a:r>
            <a:r>
              <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Esme has really found her voice this week. Especially in computing when she has been coding with a partner.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Mrs Gill                                 02.02.2024</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5324535"/>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600" dirty="0">
                <a:solidFill>
                  <a:srgbClr val="FF0066"/>
                </a:solidFill>
                <a:latin typeface="Comic Sans MS" panose="030F0702030302020204" pitchFamily="66" charset="0"/>
              </a:rPr>
              <a:t>Daisy D</a:t>
            </a:r>
          </a:p>
          <a:p>
            <a:pPr algn="ctr"/>
            <a:r>
              <a:rPr lang="en-GB" sz="3200" dirty="0">
                <a:latin typeface="Comic Sans MS" panose="030F0702030302020204" pitchFamily="66" charset="0"/>
                <a:sym typeface="Wingdings" panose="05000000000000000000" pitchFamily="2" charset="2"/>
              </a:rPr>
              <a:t>For her wonderful work and superb inquisitiveness during Geography this week. Daisy fully understood the water cycle and asked brilliant questions to extend her knowledge.</a:t>
            </a:r>
          </a:p>
          <a:p>
            <a:pPr algn="ctr"/>
            <a:endParaRPr lang="en-GB" sz="3200" dirty="0">
              <a:latin typeface="Comic Sans MS" panose="030F0702030302020204" pitchFamily="66" charset="0"/>
              <a:sym typeface="Wingdings" panose="05000000000000000000" pitchFamily="2" charset="2"/>
            </a:endParaRPr>
          </a:p>
          <a:p>
            <a:pPr algn="ctr"/>
            <a:r>
              <a:rPr lang="en-GB" sz="2400" b="1" dirty="0">
                <a:solidFill>
                  <a:srgbClr val="0070C0"/>
                </a:solidFill>
                <a:latin typeface="Lucida Handwriting" panose="03010101010101010101" pitchFamily="66" charset="0"/>
              </a:rPr>
              <a:t>Miss Taggart                                02.02.2024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647700"/>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66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5400" dirty="0">
                <a:solidFill>
                  <a:srgbClr val="CC0099"/>
                </a:solidFill>
                <a:latin typeface="Comic Sans MS" panose="030F0702030302020204" pitchFamily="66" charset="0"/>
              </a:rPr>
              <a:t>Jaycee</a:t>
            </a:r>
          </a:p>
          <a:p>
            <a:pPr algn="ctr"/>
            <a:endParaRPr lang="en-GB" sz="3200" dirty="0">
              <a:latin typeface="Comic Sans MS" panose="030F0702030302020204" pitchFamily="66" charset="0"/>
            </a:endParaRPr>
          </a:p>
          <a:p>
            <a:pPr algn="ctr"/>
            <a:r>
              <a:rPr lang="en-GB" sz="3200" dirty="0">
                <a:latin typeface="Comic Sans MS" panose="030F0702030302020204" pitchFamily="66" charset="0"/>
              </a:rPr>
              <a:t>For taking on the challenge of working independently with a super attitude and showing resilience as she masters new skills.</a:t>
            </a:r>
          </a:p>
          <a:p>
            <a:pPr algn="ctr"/>
            <a:endParaRPr lang="en-GB" sz="32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Shipley						02.02.2024</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824196"/>
            <a:ext cx="9744502" cy="5293757"/>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Travis</a:t>
            </a:r>
          </a:p>
          <a:p>
            <a:pPr algn="ctr"/>
            <a:r>
              <a:rPr lang="en-GB" sz="4400" dirty="0">
                <a:latin typeface="Calibri" panose="020F0502020204030204" pitchFamily="34" charset="0"/>
                <a:cs typeface="Calibri" panose="020F0502020204030204" pitchFamily="34" charset="0"/>
              </a:rPr>
              <a:t>For a super effort in your reading, including lots of reading at home and work on Lexia.</a:t>
            </a:r>
          </a:p>
          <a:p>
            <a:pPr algn="ctr"/>
            <a:r>
              <a:rPr lang="en-GB" sz="2400" b="1" dirty="0">
                <a:solidFill>
                  <a:srgbClr val="0070C0"/>
                </a:solidFill>
                <a:latin typeface="Lucida Handwriting" panose="03010101010101010101" pitchFamily="66" charset="0"/>
              </a:rPr>
              <a:t> </a:t>
            </a:r>
          </a:p>
          <a:p>
            <a:pPr algn="ctr"/>
            <a:r>
              <a:rPr lang="en-GB" sz="2400" b="1" dirty="0">
                <a:solidFill>
                  <a:srgbClr val="0070C0"/>
                </a:solidFill>
                <a:latin typeface="Lucida Handwriting" panose="03010101010101010101" pitchFamily="66" charset="0"/>
              </a:rPr>
              <a:t>Miss Lincoln                     		</a:t>
            </a:r>
            <a:r>
              <a:rPr lang="en-GB" sz="2400" b="1">
                <a:solidFill>
                  <a:srgbClr val="0070C0"/>
                </a:solidFill>
                <a:latin typeface="Lucida Handwriting" panose="03010101010101010101" pitchFamily="66" charset="0"/>
              </a:rPr>
              <a:t>	02.02.2024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3130</TotalTime>
  <Words>406</Words>
  <Application>Microsoft Office PowerPoint</Application>
  <PresentationFormat>Widescreen</PresentationFormat>
  <Paragraphs>122</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Samantha Holliday</cp:lastModifiedBy>
  <cp:revision>725</cp:revision>
  <cp:lastPrinted>2024-02-02T07:45:02Z</cp:lastPrinted>
  <dcterms:created xsi:type="dcterms:W3CDTF">2020-05-30T07:30:34Z</dcterms:created>
  <dcterms:modified xsi:type="dcterms:W3CDTF">2024-02-02T07:45:04Z</dcterms:modified>
</cp:coreProperties>
</file>