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sldIdLst>
    <p:sldId id="258" r:id="rId2"/>
    <p:sldId id="260" r:id="rId3"/>
    <p:sldId id="259" r:id="rId4"/>
    <p:sldId id="303" r:id="rId5"/>
    <p:sldId id="305" r:id="rId6"/>
    <p:sldId id="284" r:id="rId7"/>
    <p:sldId id="286" r:id="rId8"/>
    <p:sldId id="288" r:id="rId9"/>
    <p:sldId id="304" r:id="rId10"/>
    <p:sldId id="292" r:id="rId11"/>
    <p:sldId id="298" r:id="rId12"/>
    <p:sldId id="296" r:id="rId13"/>
    <p:sldId id="300" r:id="rId1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FF0066"/>
    <a:srgbClr val="99FF99"/>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412" autoAdjust="0"/>
    <p:restoredTop sz="94660"/>
  </p:normalViewPr>
  <p:slideViewPr>
    <p:cSldViewPr snapToGrid="0">
      <p:cViewPr varScale="1">
        <p:scale>
          <a:sx n="113" d="100"/>
          <a:sy n="113" d="100"/>
        </p:scale>
        <p:origin x="25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08356B63-B5D4-4FFF-8BAB-EE51338E5EEC}" type="datetimeFigureOut">
              <a:rPr lang="en-GB" smtClean="0"/>
              <a:t>03/05/2024</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3B94A3DF-A81D-4481-96EB-301390592BD7}" type="slidenum">
              <a:rPr lang="en-GB" smtClean="0"/>
              <a:t>‹#›</a:t>
            </a:fld>
            <a:endParaRPr lang="en-GB"/>
          </a:p>
        </p:txBody>
      </p:sp>
    </p:spTree>
    <p:extLst>
      <p:ext uri="{BB962C8B-B14F-4D97-AF65-F5344CB8AC3E}">
        <p14:creationId xmlns:p14="http://schemas.microsoft.com/office/powerpoint/2010/main" val="679275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09FAD8C-7506-4994-AFCD-32F2B169A056}" type="datetime1">
              <a:rPr lang="en-GB" smtClean="0"/>
              <a:t>03/05/2024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471810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CA9FD90-FB8F-409E-8501-8F2F00C305EF}" type="datetime1">
              <a:rPr lang="en-GB" smtClean="0"/>
              <a:t>03/05/2024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713601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3DAD19A-779F-427D-8D3F-5CE6D70F2412}" type="datetime1">
              <a:rPr lang="en-GB" smtClean="0"/>
              <a:t>03/05/2024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176090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60EB827-0ACA-4208-B6DA-D2FCC077748D}" type="datetime1">
              <a:rPr lang="en-GB" smtClean="0"/>
              <a:t>03/05/2024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432198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73632EF-5F69-465B-A32B-0890235CE23C}" type="datetime1">
              <a:rPr lang="en-GB" smtClean="0"/>
              <a:t>03/05/2024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618663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9003501-9E97-4DC0-9474-9456F4BDEA61}" type="datetime1">
              <a:rPr lang="en-GB" smtClean="0"/>
              <a:t>03/05/2024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19544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5C2DB61-3B60-4968-B831-BF15A87DC2F3}" type="datetime1">
              <a:rPr lang="en-GB" smtClean="0"/>
              <a:t>03/05/2024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1607619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34146F4-788B-4940-8C26-E3BE2045E9F7}" type="datetime1">
              <a:rPr lang="en-GB" smtClean="0"/>
              <a:t>03/05/2024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60434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90DCED-C24A-4EFF-90AE-45B4A4B4492A}" type="datetime1">
              <a:rPr lang="en-GB" smtClean="0"/>
              <a:t>03/05/2024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079773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EB3A289-1A71-42D4-985F-0B0F219814C6}" type="datetime1">
              <a:rPr lang="en-GB" smtClean="0"/>
              <a:t>03/05/2024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671992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B6ECC07-BA93-462E-9725-5FCF4881149C}" type="datetime1">
              <a:rPr lang="en-GB" smtClean="0"/>
              <a:t>03/05/2024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856515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3C5195-78EF-4EBF-9B47-7E132A4F3A1A}" type="datetime1">
              <a:rPr lang="en-GB" smtClean="0"/>
              <a:t>03/05/2024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B13E00-8734-474C-B957-321D8720DE3D}" type="slidenum">
              <a:rPr lang="en-GB" smtClean="0"/>
              <a:t>‹#›</a:t>
            </a:fld>
            <a:endParaRPr lang="en-GB"/>
          </a:p>
        </p:txBody>
      </p:sp>
    </p:spTree>
    <p:extLst>
      <p:ext uri="{BB962C8B-B14F-4D97-AF65-F5344CB8AC3E}">
        <p14:creationId xmlns:p14="http://schemas.microsoft.com/office/powerpoint/2010/main" val="1940818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2119636" y="987994"/>
            <a:ext cx="7952727" cy="2862322"/>
          </a:xfrm>
          <a:prstGeom prst="rect">
            <a:avLst/>
          </a:prstGeom>
          <a:noFill/>
        </p:spPr>
        <p:txBody>
          <a:bodyPr wrap="square" rtlCol="0">
            <a:spAutoFit/>
          </a:bodyPr>
          <a:lstStyle/>
          <a:p>
            <a:pPr algn="ctr"/>
            <a:r>
              <a:rPr lang="en-GB" sz="6600" dirty="0">
                <a:solidFill>
                  <a:srgbClr val="FF0000"/>
                </a:solidFill>
                <a:latin typeface="Comic Sans MS" panose="030F0702030302020204" pitchFamily="66" charset="0"/>
              </a:rPr>
              <a:t>Wow Assembly:</a:t>
            </a:r>
          </a:p>
          <a:p>
            <a:pPr algn="ctr"/>
            <a:r>
              <a:rPr lang="en-GB" sz="4800" dirty="0">
                <a:latin typeface="Comic Sans MS" panose="030F0702030302020204" pitchFamily="66" charset="0"/>
              </a:rPr>
              <a:t>Friday 3</a:t>
            </a:r>
            <a:r>
              <a:rPr lang="en-GB" sz="4800" baseline="30000" dirty="0">
                <a:latin typeface="Comic Sans MS" panose="030F0702030302020204" pitchFamily="66" charset="0"/>
              </a:rPr>
              <a:t>rd</a:t>
            </a:r>
            <a:r>
              <a:rPr lang="en-GB" sz="4800" dirty="0">
                <a:latin typeface="Comic Sans MS" panose="030F0702030302020204" pitchFamily="66" charset="0"/>
              </a:rPr>
              <a:t> May</a:t>
            </a:r>
          </a:p>
          <a:p>
            <a:endParaRPr lang="en-GB" sz="6600" dirty="0">
              <a:latin typeface="Comic Sans MS" panose="030F0702030302020204" pitchFamily="66" charset="0"/>
            </a:endParaRPr>
          </a:p>
        </p:txBody>
      </p:sp>
      <p:pic>
        <p:nvPicPr>
          <p:cNvPr id="4" name="Picture 6" descr="Image result for the woodlands community primary school log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28811" y="3212789"/>
            <a:ext cx="2686390" cy="250729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5"/>
          <a:stretch>
            <a:fillRect/>
          </a:stretch>
        </p:blipFill>
        <p:spPr>
          <a:xfrm>
            <a:off x="1058145" y="4304374"/>
            <a:ext cx="1657350" cy="1743075"/>
          </a:xfrm>
          <a:prstGeom prst="rect">
            <a:avLst/>
          </a:prstGeom>
        </p:spPr>
      </p:pic>
      <p:pic>
        <p:nvPicPr>
          <p:cNvPr id="6" name="Picture 5"/>
          <p:cNvPicPr>
            <a:picLocks noChangeAspect="1"/>
          </p:cNvPicPr>
          <p:nvPr/>
        </p:nvPicPr>
        <p:blipFill>
          <a:blip r:embed="rId5"/>
          <a:stretch>
            <a:fillRect/>
          </a:stretch>
        </p:blipFill>
        <p:spPr>
          <a:xfrm>
            <a:off x="9484484" y="4304375"/>
            <a:ext cx="1657350" cy="1743075"/>
          </a:xfrm>
          <a:prstGeom prst="rect">
            <a:avLst/>
          </a:prstGeom>
        </p:spPr>
      </p:pic>
    </p:spTree>
    <p:extLst>
      <p:ext uri="{BB962C8B-B14F-4D97-AF65-F5344CB8AC3E}">
        <p14:creationId xmlns:p14="http://schemas.microsoft.com/office/powerpoint/2010/main" val="4080787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401205"/>
          </a:xfrm>
          <a:prstGeom prst="rect">
            <a:avLst/>
          </a:prstGeom>
          <a:noFill/>
        </p:spPr>
        <p:txBody>
          <a:bodyPr wrap="square" rtlCol="0">
            <a:spAutoFit/>
          </a:bodyPr>
          <a:lstStyle/>
          <a:p>
            <a:pPr algn="ctr"/>
            <a:r>
              <a:rPr lang="en-GB" sz="6600" dirty="0">
                <a:latin typeface="Comic Sans MS" panose="030F0702030302020204" pitchFamily="66" charset="0"/>
              </a:rPr>
              <a:t>Willow</a:t>
            </a:r>
          </a:p>
          <a:p>
            <a:pPr algn="ctr"/>
            <a:endParaRPr lang="en-GB" sz="2400" b="1" dirty="0">
              <a:solidFill>
                <a:srgbClr val="0070C0"/>
              </a:solidFill>
              <a:latin typeface="Lucida Handwriting" panose="03010101010101010101" pitchFamily="66" charset="0"/>
            </a:endParaRPr>
          </a:p>
          <a:p>
            <a:pPr algn="ctr"/>
            <a:r>
              <a:rPr lang="en-GB" sz="5400" b="1" dirty="0">
                <a:solidFill>
                  <a:srgbClr val="CC0099"/>
                </a:solidFill>
                <a:latin typeface="Comic Sans MS" panose="030F0702030302020204" pitchFamily="66" charset="0"/>
              </a:rPr>
              <a:t>Noah</a:t>
            </a:r>
          </a:p>
          <a:p>
            <a:pPr algn="ctr"/>
            <a:r>
              <a:rPr lang="en-GB" sz="2400" dirty="0">
                <a:latin typeface="Comic Sans MS" panose="030F0702030302020204" pitchFamily="66" charset="0"/>
              </a:rPr>
              <a:t>For being so kind, caring and supportive when working with others.</a:t>
            </a:r>
          </a:p>
          <a:p>
            <a:pPr algn="ctr"/>
            <a:endParaRPr lang="en-GB" sz="2400" dirty="0">
              <a:latin typeface="Comic Sans MS" panose="030F0702030302020204" pitchFamily="66" charset="0"/>
            </a:endParaRPr>
          </a:p>
          <a:p>
            <a:pPr algn="ctr"/>
            <a:r>
              <a:rPr lang="en-GB" sz="2400" b="1" dirty="0">
                <a:solidFill>
                  <a:srgbClr val="0070C0"/>
                </a:solidFill>
                <a:latin typeface="Comic Sans MS" panose="030F0702030302020204" pitchFamily="66" charset="0"/>
              </a:rPr>
              <a:t>Well done Noah.</a:t>
            </a:r>
          </a:p>
          <a:p>
            <a:pPr algn="ctr"/>
            <a:endParaRPr lang="en-GB" sz="2000" b="1" dirty="0">
              <a:solidFill>
                <a:srgbClr val="0070C0"/>
              </a:solidFill>
              <a:latin typeface="Lucida Handwriting" panose="03010101010101010101" pitchFamily="66" charset="0"/>
            </a:endParaRPr>
          </a:p>
          <a:p>
            <a:pPr algn="ctr"/>
            <a:r>
              <a:rPr lang="en-GB" sz="2000" b="1" dirty="0">
                <a:solidFill>
                  <a:srgbClr val="0070C0"/>
                </a:solidFill>
                <a:latin typeface="Lucida Handwriting" panose="03010101010101010101" pitchFamily="66" charset="0"/>
              </a:rPr>
              <a:t>Miss Dawson	   		   				03.05.2024</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3081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050166" y="966743"/>
            <a:ext cx="9744502" cy="4555093"/>
          </a:xfrm>
          <a:prstGeom prst="rect">
            <a:avLst/>
          </a:prstGeom>
          <a:noFill/>
        </p:spPr>
        <p:txBody>
          <a:bodyPr wrap="square" rtlCol="0">
            <a:spAutoFit/>
          </a:bodyPr>
          <a:lstStyle/>
          <a:p>
            <a:pPr algn="ctr"/>
            <a:r>
              <a:rPr lang="en-GB" sz="6600" dirty="0">
                <a:latin typeface="Comic Sans MS" panose="030F0702030302020204" pitchFamily="66" charset="0"/>
              </a:rPr>
              <a:t>Aspen </a:t>
            </a:r>
            <a:endParaRPr lang="en-GB" sz="2400" b="1" dirty="0">
              <a:solidFill>
                <a:srgbClr val="0070C0"/>
              </a:solidFill>
              <a:latin typeface="Lucida Handwriting" panose="03010101010101010101" pitchFamily="66" charset="0"/>
            </a:endParaRPr>
          </a:p>
          <a:p>
            <a:pPr algn="ctr"/>
            <a:endParaRPr lang="en-GB" sz="4000" b="1" dirty="0">
              <a:solidFill>
                <a:srgbClr val="FF0066"/>
              </a:solidFill>
              <a:latin typeface="Lucida Handwriting" panose="03010101010101010101" pitchFamily="66" charset="0"/>
            </a:endParaRPr>
          </a:p>
          <a:p>
            <a:pPr algn="ctr"/>
            <a:r>
              <a:rPr lang="en-GB" sz="4400" b="1" dirty="0">
                <a:solidFill>
                  <a:srgbClr val="CC0099"/>
                </a:solidFill>
                <a:latin typeface="Lucida Handwriting" panose="03010101010101010101" pitchFamily="66" charset="0"/>
              </a:rPr>
              <a:t>Kara</a:t>
            </a:r>
          </a:p>
          <a:p>
            <a:pPr algn="ctr"/>
            <a:r>
              <a:rPr lang="en-GB" sz="2800" dirty="0">
                <a:latin typeface="Lucida Handwriting" panose="03010101010101010101" pitchFamily="66" charset="0"/>
              </a:rPr>
              <a:t>For </a:t>
            </a:r>
            <a:r>
              <a:rPr lang="en-GB" sz="2400" b="1" dirty="0">
                <a:latin typeface="Lucida Handwriting" panose="03010101010101010101" pitchFamily="66" charset="0"/>
              </a:rPr>
              <a:t>a fantastic attitude to learning in all areas.</a:t>
            </a:r>
          </a:p>
          <a:p>
            <a:pPr algn="ctr"/>
            <a:r>
              <a:rPr lang="en-GB" sz="2400" b="1" dirty="0">
                <a:latin typeface="Lucida Handwriting" panose="03010101010101010101" pitchFamily="66" charset="0"/>
              </a:rPr>
              <a:t>Well done </a:t>
            </a:r>
            <a:r>
              <a:rPr lang="en-GB" sz="2400" b="1" dirty="0">
                <a:latin typeface="Lucida Handwriting" panose="03010101010101010101" pitchFamily="66" charset="0"/>
                <a:sym typeface="Wingdings" panose="05000000000000000000" pitchFamily="2" charset="2"/>
              </a:rPr>
              <a:t></a:t>
            </a:r>
          </a:p>
          <a:p>
            <a:pPr algn="ctr"/>
            <a:endParaRPr lang="en-GB" sz="2000" b="1" dirty="0">
              <a:solidFill>
                <a:srgbClr val="0070C0"/>
              </a:solidFill>
              <a:latin typeface="Lucida Handwriting" panose="03010101010101010101" pitchFamily="66" charset="0"/>
            </a:endParaRPr>
          </a:p>
          <a:p>
            <a:pPr algn="ctr"/>
            <a:r>
              <a:rPr lang="en-GB" sz="2000" b="1" dirty="0">
                <a:solidFill>
                  <a:srgbClr val="0070C0"/>
                </a:solidFill>
                <a:latin typeface="Lucida Handwriting" panose="03010101010101010101" pitchFamily="66" charset="0"/>
              </a:rPr>
              <a:t>Mrs Davies &amp; Miss Higgins   03.05.2024.</a:t>
            </a:r>
          </a:p>
          <a:p>
            <a:pPr algn="ctr"/>
            <a:r>
              <a:rPr lang="en-GB" sz="2400" b="1" dirty="0">
                <a:solidFill>
                  <a:srgbClr val="0070C0"/>
                </a:solidFill>
                <a:latin typeface="Lucida Handwriting" panose="03010101010101010101" pitchFamily="66" charset="0"/>
              </a:rPr>
              <a:t> </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9347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630017" y="824196"/>
            <a:ext cx="8348870" cy="4924425"/>
          </a:xfrm>
          <a:prstGeom prst="rect">
            <a:avLst/>
          </a:prstGeom>
          <a:noFill/>
        </p:spPr>
        <p:txBody>
          <a:bodyPr wrap="square" rtlCol="0">
            <a:spAutoFit/>
          </a:bodyPr>
          <a:lstStyle/>
          <a:p>
            <a:pPr algn="ctr"/>
            <a:r>
              <a:rPr lang="en-GB" sz="6600" dirty="0">
                <a:latin typeface="Comic Sans MS" panose="030F0702030302020204" pitchFamily="66" charset="0"/>
              </a:rPr>
              <a:t>Chestnut</a:t>
            </a:r>
            <a:endParaRPr lang="en-GB" sz="6600" b="1" dirty="0">
              <a:solidFill>
                <a:srgbClr val="CC0099"/>
              </a:solidFill>
              <a:latin typeface="Comic Sans MS" panose="030F0702030302020204" pitchFamily="66" charset="0"/>
            </a:endParaRPr>
          </a:p>
          <a:p>
            <a:pPr algn="ctr"/>
            <a:r>
              <a:rPr lang="en-GB" sz="3600" b="1" dirty="0">
                <a:solidFill>
                  <a:srgbClr val="CC0099"/>
                </a:solidFill>
                <a:latin typeface="Lucida Handwriting" panose="03010101010101010101" pitchFamily="66" charset="0"/>
              </a:rPr>
              <a:t>Oscar</a:t>
            </a:r>
            <a:endParaRPr lang="en-GB" sz="900" b="1" dirty="0">
              <a:solidFill>
                <a:srgbClr val="CC0099"/>
              </a:solidFill>
              <a:latin typeface="Lucida Handwriting" panose="03010101010101010101" pitchFamily="66" charset="0"/>
            </a:endParaRPr>
          </a:p>
          <a:p>
            <a:pPr algn="ctr"/>
            <a:endParaRPr lang="en-GB" sz="2400" b="1" dirty="0">
              <a:solidFill>
                <a:srgbClr val="CC0099"/>
              </a:solidFill>
              <a:latin typeface="Lucida Handwriting" panose="03010101010101010101" pitchFamily="66" charset="0"/>
            </a:endParaRPr>
          </a:p>
          <a:p>
            <a:pPr algn="ctr"/>
            <a:r>
              <a:rPr lang="en-US" sz="2000" b="1" dirty="0">
                <a:latin typeface="Lucida Handwriting" panose="03010101010101010101" pitchFamily="66" charset="0"/>
              </a:rPr>
              <a:t>Oscar is always a reliable member of the class. He is someone who always contributes to class learning, whether that is with answers he gives, showing his attentive nature, and will be happy to speak and perform in front of the class, knowing that having the courage to do so is an important characteristic. </a:t>
            </a:r>
          </a:p>
          <a:p>
            <a:pPr algn="ctr"/>
            <a:endParaRPr lang="en-US" sz="2000" b="1" dirty="0">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 Tennuci                                  03.05.24</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7654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050166" y="1161544"/>
            <a:ext cx="9744502" cy="4370427"/>
          </a:xfrm>
          <a:prstGeom prst="rect">
            <a:avLst/>
          </a:prstGeom>
          <a:noFill/>
        </p:spPr>
        <p:txBody>
          <a:bodyPr wrap="square" rtlCol="0">
            <a:spAutoFit/>
          </a:bodyPr>
          <a:lstStyle/>
          <a:p>
            <a:pPr algn="ctr"/>
            <a:r>
              <a:rPr lang="en-GB" sz="6600" dirty="0">
                <a:latin typeface="Comic Sans MS" panose="030F0702030302020204" pitchFamily="66" charset="0"/>
              </a:rPr>
              <a:t>Redwood</a:t>
            </a:r>
          </a:p>
          <a:p>
            <a:pPr algn="ctr"/>
            <a:r>
              <a:rPr lang="en-GB" sz="4400" dirty="0">
                <a:solidFill>
                  <a:srgbClr val="CC0099"/>
                </a:solidFill>
                <a:latin typeface="Comic Sans MS" panose="030F0702030302020204" pitchFamily="66" charset="0"/>
              </a:rPr>
              <a:t>Cody. S</a:t>
            </a:r>
          </a:p>
          <a:p>
            <a:pPr algn="ctr"/>
            <a:r>
              <a:rPr lang="en-GB" sz="2400" b="1" dirty="0">
                <a:solidFill>
                  <a:srgbClr val="0070C0"/>
                </a:solidFill>
                <a:latin typeface="Lucida Handwriting" panose="03010101010101010101" pitchFamily="66" charset="0"/>
              </a:rPr>
              <a:t>Cody has developed some lovely ideas for his Macbeth sonnet and even when things got a bit tricky he showed his resilience and carried on. I love his ‘not giving up attitude.’ </a:t>
            </a:r>
          </a:p>
          <a:p>
            <a:pPr algn="ctr"/>
            <a:r>
              <a:rPr lang="en-GB" sz="2400" b="1" dirty="0">
                <a:solidFill>
                  <a:srgbClr val="0070C0"/>
                </a:solidFill>
                <a:latin typeface="Lucida Handwriting" panose="03010101010101010101" pitchFamily="66" charset="0"/>
              </a:rPr>
              <a:t>Well done Cody!</a:t>
            </a:r>
          </a:p>
          <a:p>
            <a:pPr algn="ctr"/>
            <a:r>
              <a:rPr lang="en-GB" sz="2400" b="1" dirty="0">
                <a:solidFill>
                  <a:srgbClr val="0070C0"/>
                </a:solidFill>
                <a:latin typeface="Lucida Handwriting" panose="03010101010101010101" pitchFamily="66" charset="0"/>
              </a:rPr>
              <a:t>Mrs  Holliday 		</a:t>
            </a:r>
            <a:r>
              <a:rPr lang="en-GB" sz="2400" b="1">
                <a:solidFill>
                  <a:srgbClr val="0070C0"/>
                </a:solidFill>
                <a:latin typeface="Lucida Handwriting" panose="03010101010101010101" pitchFamily="66" charset="0"/>
              </a:rPr>
              <a:t>                           03.05.2024</a:t>
            </a: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3413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4" y="-2669154"/>
            <a:ext cx="6853690" cy="12191998"/>
          </a:xfrm>
          <a:prstGeom prst="rect">
            <a:avLst/>
          </a:prstGeom>
        </p:spPr>
      </p:pic>
      <p:sp>
        <p:nvSpPr>
          <p:cNvPr id="3" name="TextBox 2"/>
          <p:cNvSpPr txBox="1"/>
          <p:nvPr/>
        </p:nvSpPr>
        <p:spPr>
          <a:xfrm>
            <a:off x="483175" y="846180"/>
            <a:ext cx="10711493" cy="1938992"/>
          </a:xfrm>
          <a:prstGeom prst="rect">
            <a:avLst/>
          </a:prstGeom>
          <a:noFill/>
        </p:spPr>
        <p:txBody>
          <a:bodyPr wrap="square" rtlCol="0">
            <a:spAutoFit/>
          </a:bodyPr>
          <a:lstStyle/>
          <a:p>
            <a:pPr algn="ctr"/>
            <a:r>
              <a:rPr lang="en-GB" sz="5400" dirty="0">
                <a:solidFill>
                  <a:srgbClr val="00B0F0"/>
                </a:solidFill>
                <a:latin typeface="Comic Sans MS" panose="030F0702030302020204" pitchFamily="66" charset="0"/>
              </a:rPr>
              <a:t>Scientists of the Week!</a:t>
            </a:r>
          </a:p>
          <a:p>
            <a:endParaRPr lang="en-GB" sz="6600" dirty="0">
              <a:latin typeface="Comic Sans MS" panose="030F0702030302020204" pitchFamily="66" charset="0"/>
            </a:endParaRPr>
          </a:p>
        </p:txBody>
      </p:sp>
      <p:sp>
        <p:nvSpPr>
          <p:cNvPr id="5" name="TextBox 4"/>
          <p:cNvSpPr txBox="1"/>
          <p:nvPr/>
        </p:nvSpPr>
        <p:spPr>
          <a:xfrm>
            <a:off x="6107600" y="3928795"/>
            <a:ext cx="3347883" cy="523220"/>
          </a:xfrm>
          <a:prstGeom prst="rect">
            <a:avLst/>
          </a:prstGeom>
          <a:noFill/>
        </p:spPr>
        <p:txBody>
          <a:bodyPr wrap="square" rtlCol="0">
            <a:spAutoFit/>
          </a:bodyPr>
          <a:lstStyle/>
          <a:p>
            <a:r>
              <a:rPr lang="en-GB" sz="2800" dirty="0"/>
              <a:t> </a:t>
            </a:r>
          </a:p>
        </p:txBody>
      </p:sp>
      <p:sp>
        <p:nvSpPr>
          <p:cNvPr id="7" name="Rectangle 6"/>
          <p:cNvSpPr/>
          <p:nvPr/>
        </p:nvSpPr>
        <p:spPr>
          <a:xfrm>
            <a:off x="1263619" y="2251413"/>
            <a:ext cx="7840039" cy="2554545"/>
          </a:xfrm>
          <a:prstGeom prst="rect">
            <a:avLst/>
          </a:prstGeom>
        </p:spPr>
        <p:txBody>
          <a:bodyPr wrap="square">
            <a:spAutoFit/>
          </a:bodyPr>
          <a:lstStyle/>
          <a:p>
            <a:pPr lvl="0"/>
            <a:r>
              <a:rPr lang="en-GB" sz="4000" dirty="0">
                <a:solidFill>
                  <a:prstClr val="black"/>
                </a:solidFill>
                <a:latin typeface="Comic Sans MS" panose="030F0702030302020204" pitchFamily="66" charset="0"/>
              </a:rPr>
              <a:t>Oak </a:t>
            </a:r>
            <a:r>
              <a:rPr lang="en-GB" sz="4000">
                <a:solidFill>
                  <a:prstClr val="black"/>
                </a:solidFill>
                <a:latin typeface="Comic Sans MS" panose="030F0702030302020204" pitchFamily="66" charset="0"/>
              </a:rPr>
              <a:t>– Jack K</a:t>
            </a:r>
            <a:endParaRPr lang="en-GB" sz="4000" dirty="0">
              <a:solidFill>
                <a:prstClr val="black"/>
              </a:solidFill>
              <a:latin typeface="Comic Sans MS" panose="030F0702030302020204" pitchFamily="66" charset="0"/>
            </a:endParaRPr>
          </a:p>
          <a:p>
            <a:pPr lvl="0"/>
            <a:r>
              <a:rPr lang="en-GB" sz="4000" dirty="0">
                <a:solidFill>
                  <a:prstClr val="black"/>
                </a:solidFill>
                <a:latin typeface="Comic Sans MS" panose="030F0702030302020204" pitchFamily="66" charset="0"/>
              </a:rPr>
              <a:t>Birch – Toby-Jay</a:t>
            </a:r>
          </a:p>
          <a:p>
            <a:pPr lvl="0"/>
            <a:r>
              <a:rPr lang="en-GB" sz="4000" dirty="0">
                <a:solidFill>
                  <a:prstClr val="black"/>
                </a:solidFill>
                <a:latin typeface="Comic Sans MS" panose="030F0702030302020204" pitchFamily="66" charset="0"/>
              </a:rPr>
              <a:t>Elm – Esme</a:t>
            </a:r>
          </a:p>
          <a:p>
            <a:pPr lvl="0"/>
            <a:r>
              <a:rPr lang="en-GB" sz="4000" dirty="0">
                <a:solidFill>
                  <a:prstClr val="black"/>
                </a:solidFill>
                <a:latin typeface="Comic Sans MS" panose="030F0702030302020204" pitchFamily="66" charset="0"/>
              </a:rPr>
              <a:t>Pine –  Francesca</a:t>
            </a:r>
            <a:endParaRPr lang="en-GB" sz="4000" dirty="0">
              <a:solidFill>
                <a:prstClr val="black"/>
              </a:solidFill>
            </a:endParaRPr>
          </a:p>
        </p:txBody>
      </p:sp>
      <p:sp>
        <p:nvSpPr>
          <p:cNvPr id="8" name="Rectangle 7"/>
          <p:cNvSpPr/>
          <p:nvPr/>
        </p:nvSpPr>
        <p:spPr>
          <a:xfrm>
            <a:off x="6231801" y="4042458"/>
            <a:ext cx="5277262" cy="2554545"/>
          </a:xfrm>
          <a:prstGeom prst="rect">
            <a:avLst/>
          </a:prstGeom>
        </p:spPr>
        <p:txBody>
          <a:bodyPr wrap="square">
            <a:spAutoFit/>
          </a:bodyPr>
          <a:lstStyle/>
          <a:p>
            <a:pPr lvl="0"/>
            <a:r>
              <a:rPr lang="en-GB" sz="4000" dirty="0">
                <a:solidFill>
                  <a:prstClr val="black"/>
                </a:solidFill>
                <a:latin typeface="Comic Sans MS" panose="030F0702030302020204" pitchFamily="66" charset="0"/>
              </a:rPr>
              <a:t>Redwood – Tyler   </a:t>
            </a:r>
          </a:p>
          <a:p>
            <a:pPr lvl="0"/>
            <a:r>
              <a:rPr lang="en-GB" sz="4000" dirty="0">
                <a:solidFill>
                  <a:prstClr val="black"/>
                </a:solidFill>
                <a:latin typeface="Comic Sans MS" panose="030F0702030302020204" pitchFamily="66" charset="0"/>
              </a:rPr>
              <a:t>Chestnut – Alex P.</a:t>
            </a:r>
          </a:p>
          <a:p>
            <a:pPr lvl="0"/>
            <a:r>
              <a:rPr lang="en-GB" sz="4000" dirty="0">
                <a:solidFill>
                  <a:prstClr val="black"/>
                </a:solidFill>
                <a:latin typeface="Comic Sans MS" panose="030F0702030302020204" pitchFamily="66" charset="0"/>
              </a:rPr>
              <a:t>Aspen – Zoe</a:t>
            </a:r>
          </a:p>
          <a:p>
            <a:pPr lvl="0"/>
            <a:endParaRPr lang="en-GB" sz="4000" dirty="0">
              <a:solidFill>
                <a:prstClr val="black"/>
              </a:solidFill>
            </a:endParaRPr>
          </a:p>
        </p:txBody>
      </p:sp>
      <p:sp>
        <p:nvSpPr>
          <p:cNvPr id="9" name="Rectangle 8"/>
          <p:cNvSpPr/>
          <p:nvPr/>
        </p:nvSpPr>
        <p:spPr>
          <a:xfrm>
            <a:off x="1127819" y="4754943"/>
            <a:ext cx="8099567" cy="1323439"/>
          </a:xfrm>
          <a:prstGeom prst="rect">
            <a:avLst/>
          </a:prstGeom>
        </p:spPr>
        <p:txBody>
          <a:bodyPr wrap="square">
            <a:spAutoFit/>
          </a:bodyPr>
          <a:lstStyle/>
          <a:p>
            <a:pPr lvl="0"/>
            <a:r>
              <a:rPr lang="en-GB" sz="4000" dirty="0">
                <a:solidFill>
                  <a:prstClr val="black"/>
                </a:solidFill>
                <a:latin typeface="Comic Sans MS" panose="030F0702030302020204" pitchFamily="66" charset="0"/>
              </a:rPr>
              <a:t>Willow – Parker</a:t>
            </a:r>
          </a:p>
          <a:p>
            <a:pPr lvl="0"/>
            <a:r>
              <a:rPr lang="en-GB" sz="4000" dirty="0">
                <a:solidFill>
                  <a:prstClr val="black"/>
                </a:solidFill>
                <a:latin typeface="Comic Sans MS" panose="030F0702030302020204" pitchFamily="66" charset="0"/>
              </a:rPr>
              <a:t>Spruce </a:t>
            </a:r>
            <a:r>
              <a:rPr lang="en-GB" sz="4000">
                <a:solidFill>
                  <a:prstClr val="black"/>
                </a:solidFill>
                <a:latin typeface="Comic Sans MS" panose="030F0702030302020204" pitchFamily="66" charset="0"/>
              </a:rPr>
              <a:t>– Lacey</a:t>
            </a:r>
            <a:endParaRPr lang="en-GB" sz="4000" dirty="0">
              <a:solidFill>
                <a:prstClr val="black"/>
              </a:solidFill>
              <a:latin typeface="Comic Sans MS" panose="030F0702030302020204" pitchFamily="66" charset="0"/>
            </a:endParaRPr>
          </a:p>
        </p:txBody>
      </p:sp>
      <p:sp>
        <p:nvSpPr>
          <p:cNvPr id="10" name="Rectangle 9">
            <a:extLst>
              <a:ext uri="{FF2B5EF4-FFF2-40B4-BE49-F238E27FC236}">
                <a16:creationId xmlns:a16="http://schemas.microsoft.com/office/drawing/2014/main" id="{3A09BA02-3692-45C7-A8C0-6AE23E2CDAC2}"/>
              </a:ext>
            </a:extLst>
          </p:cNvPr>
          <p:cNvSpPr/>
          <p:nvPr/>
        </p:nvSpPr>
        <p:spPr>
          <a:xfrm>
            <a:off x="1263620" y="1640708"/>
            <a:ext cx="8603150" cy="707886"/>
          </a:xfrm>
          <a:prstGeom prst="rect">
            <a:avLst/>
          </a:prstGeom>
        </p:spPr>
        <p:txBody>
          <a:bodyPr wrap="square">
            <a:spAutoFit/>
          </a:bodyPr>
          <a:lstStyle/>
          <a:p>
            <a:pPr lvl="0"/>
            <a:r>
              <a:rPr lang="en-GB" sz="3600" dirty="0">
                <a:solidFill>
                  <a:prstClr val="black"/>
                </a:solidFill>
                <a:latin typeface="Comic Sans MS" panose="030F0702030302020204" pitchFamily="66" charset="0"/>
              </a:rPr>
              <a:t>Ash-Explorer of the Week</a:t>
            </a:r>
            <a:r>
              <a:rPr lang="en-GB" sz="4000" dirty="0">
                <a:solidFill>
                  <a:prstClr val="black"/>
                </a:solidFill>
                <a:latin typeface="Comic Sans MS" panose="030F0702030302020204" pitchFamily="66" charset="0"/>
              </a:rPr>
              <a:t>:-Teddy</a:t>
            </a:r>
            <a:endParaRPr lang="en-GB" sz="4000" dirty="0">
              <a:solidFill>
                <a:prstClr val="black"/>
              </a:solidFill>
            </a:endParaRPr>
          </a:p>
        </p:txBody>
      </p:sp>
    </p:spTree>
    <p:extLst>
      <p:ext uri="{BB962C8B-B14F-4D97-AF65-F5344CB8AC3E}">
        <p14:creationId xmlns:p14="http://schemas.microsoft.com/office/powerpoint/2010/main" val="1648333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440556" y="-2669154"/>
            <a:ext cx="6853690" cy="12191998"/>
          </a:xfrm>
          <a:prstGeom prst="rect">
            <a:avLst/>
          </a:prstGeom>
        </p:spPr>
      </p:pic>
      <p:sp>
        <p:nvSpPr>
          <p:cNvPr id="3" name="TextBox 2"/>
          <p:cNvSpPr txBox="1"/>
          <p:nvPr/>
        </p:nvSpPr>
        <p:spPr>
          <a:xfrm>
            <a:off x="2839452" y="811203"/>
            <a:ext cx="6513095" cy="2123658"/>
          </a:xfrm>
          <a:prstGeom prst="rect">
            <a:avLst/>
          </a:prstGeom>
          <a:noFill/>
        </p:spPr>
        <p:txBody>
          <a:bodyPr wrap="square" rtlCol="0">
            <a:spAutoFit/>
          </a:bodyPr>
          <a:lstStyle/>
          <a:p>
            <a:pPr algn="ctr"/>
            <a:r>
              <a:rPr lang="en-GB" sz="6600" dirty="0">
                <a:solidFill>
                  <a:srgbClr val="00B050"/>
                </a:solidFill>
                <a:latin typeface="Comic Sans MS" panose="030F0702030302020204" pitchFamily="66" charset="0"/>
              </a:rPr>
              <a:t>Green Cards!</a:t>
            </a:r>
          </a:p>
          <a:p>
            <a:endParaRPr lang="en-GB" sz="6600" dirty="0">
              <a:latin typeface="Comic Sans MS" panose="030F0702030302020204" pitchFamily="66" charset="0"/>
            </a:endParaRPr>
          </a:p>
        </p:txBody>
      </p:sp>
      <p:sp>
        <p:nvSpPr>
          <p:cNvPr id="4" name="Vertical Scroll 3"/>
          <p:cNvSpPr/>
          <p:nvPr/>
        </p:nvSpPr>
        <p:spPr>
          <a:xfrm rot="10800000" flipV="1">
            <a:off x="791321" y="1791911"/>
            <a:ext cx="10152158" cy="4045754"/>
          </a:xfrm>
          <a:prstGeom prst="verticalScroll">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r>
              <a:rPr lang="en-GB" dirty="0">
                <a:solidFill>
                  <a:schemeClr val="tx1"/>
                </a:solidFill>
              </a:rPr>
              <a:t> </a:t>
            </a: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p:txBody>
      </p:sp>
      <p:sp>
        <p:nvSpPr>
          <p:cNvPr id="6" name="TextBox 5">
            <a:extLst>
              <a:ext uri="{FF2B5EF4-FFF2-40B4-BE49-F238E27FC236}">
                <a16:creationId xmlns:a16="http://schemas.microsoft.com/office/drawing/2014/main" id="{F0D96F15-9471-489C-B732-3E3BC36AB0C3}"/>
              </a:ext>
            </a:extLst>
          </p:cNvPr>
          <p:cNvSpPr txBox="1"/>
          <p:nvPr/>
        </p:nvSpPr>
        <p:spPr>
          <a:xfrm>
            <a:off x="1748118" y="1237129"/>
            <a:ext cx="184731" cy="369332"/>
          </a:xfrm>
          <a:prstGeom prst="rect">
            <a:avLst/>
          </a:prstGeom>
          <a:noFill/>
        </p:spPr>
        <p:txBody>
          <a:bodyPr wrap="none" rtlCol="0">
            <a:spAutoFit/>
          </a:bodyPr>
          <a:lstStyle/>
          <a:p>
            <a:endParaRPr lang="en-GB" dirty="0"/>
          </a:p>
        </p:txBody>
      </p:sp>
      <p:sp>
        <p:nvSpPr>
          <p:cNvPr id="5" name="Rectangle 4">
            <a:extLst>
              <a:ext uri="{FF2B5EF4-FFF2-40B4-BE49-F238E27FC236}">
                <a16:creationId xmlns:a16="http://schemas.microsoft.com/office/drawing/2014/main" id="{0EC61363-AA87-4F96-9BA4-41DCB719E90A}"/>
              </a:ext>
            </a:extLst>
          </p:cNvPr>
          <p:cNvSpPr/>
          <p:nvPr/>
        </p:nvSpPr>
        <p:spPr>
          <a:xfrm>
            <a:off x="3724835" y="4247913"/>
            <a:ext cx="2891118" cy="13998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p:txBody>
      </p:sp>
      <p:sp>
        <p:nvSpPr>
          <p:cNvPr id="7" name="TextBox 6">
            <a:extLst>
              <a:ext uri="{FF2B5EF4-FFF2-40B4-BE49-F238E27FC236}">
                <a16:creationId xmlns:a16="http://schemas.microsoft.com/office/drawing/2014/main" id="{12363071-B50D-4EC1-B217-04A9491CA982}"/>
              </a:ext>
            </a:extLst>
          </p:cNvPr>
          <p:cNvSpPr txBox="1"/>
          <p:nvPr/>
        </p:nvSpPr>
        <p:spPr>
          <a:xfrm>
            <a:off x="1840482" y="2386391"/>
            <a:ext cx="6079836" cy="2585323"/>
          </a:xfrm>
          <a:prstGeom prst="rect">
            <a:avLst/>
          </a:prstGeom>
          <a:noFill/>
        </p:spPr>
        <p:txBody>
          <a:bodyPr wrap="square" rtlCol="0">
            <a:spAutoFit/>
          </a:bodyPr>
          <a:lstStyle/>
          <a:p>
            <a:r>
              <a:rPr lang="en-GB" dirty="0"/>
              <a:t>Oak – Scarlett</a:t>
            </a:r>
          </a:p>
          <a:p>
            <a:r>
              <a:rPr lang="en-GB" dirty="0"/>
              <a:t>Redwood – Seth</a:t>
            </a:r>
          </a:p>
          <a:p>
            <a:r>
              <a:rPr lang="en-GB" dirty="0"/>
              <a:t>Willow – Maisie</a:t>
            </a:r>
          </a:p>
          <a:p>
            <a:r>
              <a:rPr lang="en-GB" dirty="0"/>
              <a:t>Willow – Noah</a:t>
            </a:r>
          </a:p>
          <a:p>
            <a:r>
              <a:rPr lang="en-GB" dirty="0"/>
              <a:t>Willow – Angie</a:t>
            </a:r>
          </a:p>
          <a:p>
            <a:r>
              <a:rPr lang="en-GB" dirty="0"/>
              <a:t>Anais – Chestnut</a:t>
            </a:r>
          </a:p>
          <a:p>
            <a:r>
              <a:rPr lang="en-GB" dirty="0"/>
              <a:t>Eleanor Wheeler</a:t>
            </a:r>
          </a:p>
          <a:p>
            <a:r>
              <a:rPr lang="en-GB" dirty="0"/>
              <a:t>Taylor - Birch</a:t>
            </a:r>
          </a:p>
          <a:p>
            <a:r>
              <a:rPr lang="en-GB" dirty="0"/>
              <a:t> </a:t>
            </a:r>
          </a:p>
        </p:txBody>
      </p:sp>
      <p:sp>
        <p:nvSpPr>
          <p:cNvPr id="8" name="TextBox 7">
            <a:extLst>
              <a:ext uri="{FF2B5EF4-FFF2-40B4-BE49-F238E27FC236}">
                <a16:creationId xmlns:a16="http://schemas.microsoft.com/office/drawing/2014/main" id="{1542321D-E0AA-4397-B096-7B72B927849B}"/>
              </a:ext>
            </a:extLst>
          </p:cNvPr>
          <p:cNvSpPr txBox="1"/>
          <p:nvPr/>
        </p:nvSpPr>
        <p:spPr>
          <a:xfrm>
            <a:off x="4422462" y="2401253"/>
            <a:ext cx="6079836" cy="369332"/>
          </a:xfrm>
          <a:prstGeom prst="rect">
            <a:avLst/>
          </a:prstGeom>
          <a:noFill/>
        </p:spPr>
        <p:txBody>
          <a:bodyPr wrap="square" rtlCol="0">
            <a:spAutoFit/>
          </a:bodyPr>
          <a:lstStyle/>
          <a:p>
            <a:r>
              <a:rPr lang="en-GB" dirty="0"/>
              <a:t> </a:t>
            </a:r>
          </a:p>
        </p:txBody>
      </p:sp>
      <p:sp>
        <p:nvSpPr>
          <p:cNvPr id="9" name="TextBox 8">
            <a:extLst>
              <a:ext uri="{FF2B5EF4-FFF2-40B4-BE49-F238E27FC236}">
                <a16:creationId xmlns:a16="http://schemas.microsoft.com/office/drawing/2014/main" id="{025A661B-962B-40ED-8603-5724B668A412}"/>
              </a:ext>
            </a:extLst>
          </p:cNvPr>
          <p:cNvSpPr txBox="1"/>
          <p:nvPr/>
        </p:nvSpPr>
        <p:spPr>
          <a:xfrm>
            <a:off x="6535747" y="2393822"/>
            <a:ext cx="6079836" cy="646331"/>
          </a:xfrm>
          <a:prstGeom prst="rect">
            <a:avLst/>
          </a:prstGeom>
          <a:noFill/>
        </p:spPr>
        <p:txBody>
          <a:bodyPr wrap="square" rtlCol="0">
            <a:spAutoFit/>
          </a:bodyPr>
          <a:lstStyle/>
          <a:p>
            <a:endParaRPr lang="en-GB" dirty="0"/>
          </a:p>
          <a:p>
            <a:r>
              <a:rPr lang="en-GB" dirty="0"/>
              <a:t> </a:t>
            </a:r>
          </a:p>
        </p:txBody>
      </p:sp>
    </p:spTree>
    <p:extLst>
      <p:ext uri="{BB962C8B-B14F-4D97-AF65-F5344CB8AC3E}">
        <p14:creationId xmlns:p14="http://schemas.microsoft.com/office/powerpoint/2010/main" val="3609985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078313"/>
          </a:xfrm>
          <a:prstGeom prst="rect">
            <a:avLst/>
          </a:prstGeom>
          <a:noFill/>
        </p:spPr>
        <p:txBody>
          <a:bodyPr wrap="square" rtlCol="0">
            <a:spAutoFit/>
          </a:bodyPr>
          <a:lstStyle/>
          <a:p>
            <a:pPr algn="ctr"/>
            <a:r>
              <a:rPr lang="en-GB" sz="6600" dirty="0">
                <a:latin typeface="Comic Sans MS" panose="030F0702030302020204" pitchFamily="66" charset="0"/>
              </a:rPr>
              <a:t>Ash</a:t>
            </a:r>
          </a:p>
          <a:p>
            <a:pPr algn="ctr"/>
            <a:r>
              <a:rPr lang="en-GB" sz="6600" b="1" dirty="0">
                <a:solidFill>
                  <a:srgbClr val="CC0099"/>
                </a:solidFill>
                <a:latin typeface="Comic Sans MS" panose="030F0702030302020204" pitchFamily="66" charset="0"/>
              </a:rPr>
              <a:t>Riley</a:t>
            </a:r>
            <a:endParaRPr lang="en-GB" sz="2400" b="1" dirty="0">
              <a:solidFill>
                <a:srgbClr val="CC0099"/>
              </a:solidFill>
              <a:latin typeface="Lucida Handwriting" panose="03010101010101010101" pitchFamily="66" charset="0"/>
            </a:endParaRPr>
          </a:p>
          <a:p>
            <a:pPr algn="ctr"/>
            <a:endParaRPr lang="en-GB" sz="2400" dirty="0">
              <a:latin typeface="Comic Sans MS" panose="030F0702030302020204" pitchFamily="66" charset="0"/>
            </a:endParaRPr>
          </a:p>
          <a:p>
            <a:pPr algn="ctr"/>
            <a:endParaRPr lang="en-GB" sz="2400" dirty="0">
              <a:latin typeface="Comic Sans MS" panose="030F0702030302020204" pitchFamily="66" charset="0"/>
            </a:endParaRPr>
          </a:p>
          <a:p>
            <a:pPr algn="ctr"/>
            <a:r>
              <a:rPr lang="en-GB" sz="2400" dirty="0">
                <a:latin typeface="Comic Sans MS" panose="030F0702030302020204" pitchFamily="66" charset="0"/>
              </a:rPr>
              <a:t>For trying hard this week in Drawing club and writing a super sentence to go with his illustration.</a:t>
            </a: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Mrs Laffan							03.05.2024</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991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078313"/>
          </a:xfrm>
          <a:prstGeom prst="rect">
            <a:avLst/>
          </a:prstGeom>
          <a:noFill/>
        </p:spPr>
        <p:txBody>
          <a:bodyPr wrap="square" rtlCol="0">
            <a:spAutoFit/>
          </a:bodyPr>
          <a:lstStyle/>
          <a:p>
            <a:pPr algn="ctr"/>
            <a:r>
              <a:rPr lang="en-GB" sz="6600" dirty="0">
                <a:latin typeface="Comic Sans MS" panose="030F0702030302020204" pitchFamily="66" charset="0"/>
              </a:rPr>
              <a:t>Oak</a:t>
            </a:r>
          </a:p>
          <a:p>
            <a:pPr algn="ctr"/>
            <a:r>
              <a:rPr lang="en-GB" sz="6600" b="1" dirty="0">
                <a:solidFill>
                  <a:srgbClr val="CC0099"/>
                </a:solidFill>
                <a:latin typeface="Comic Sans MS" panose="030F0702030302020204" pitchFamily="66" charset="0"/>
              </a:rPr>
              <a:t>Arthur M </a:t>
            </a:r>
            <a:endParaRPr lang="en-GB" sz="2400" b="1" dirty="0">
              <a:solidFill>
                <a:srgbClr val="CC0099"/>
              </a:solidFill>
              <a:latin typeface="Lucida Handwriting" panose="03010101010101010101" pitchFamily="66" charset="0"/>
            </a:endParaRPr>
          </a:p>
          <a:p>
            <a:pPr algn="ctr"/>
            <a:endParaRPr lang="en-GB" sz="2400" dirty="0">
              <a:latin typeface="Comic Sans MS" panose="030F0702030302020204" pitchFamily="66" charset="0"/>
            </a:endParaRPr>
          </a:p>
          <a:p>
            <a:pPr algn="ctr"/>
            <a:endParaRPr lang="en-GB" sz="2400" dirty="0">
              <a:latin typeface="Comic Sans MS" panose="030F0702030302020204" pitchFamily="66" charset="0"/>
            </a:endParaRPr>
          </a:p>
          <a:p>
            <a:pPr algn="ctr"/>
            <a:r>
              <a:rPr lang="en-GB" sz="2400" dirty="0">
                <a:latin typeface="Comic Sans MS" panose="030F0702030302020204" pitchFamily="66" charset="0"/>
              </a:rPr>
              <a:t>For creating a healthy, balanced lunchbox in PSHE. </a:t>
            </a:r>
          </a:p>
          <a:p>
            <a:pPr algn="ctr"/>
            <a:r>
              <a:rPr lang="en-GB" sz="2400" dirty="0">
                <a:latin typeface="Comic Sans MS" panose="030F0702030302020204" pitchFamily="66" charset="0"/>
              </a:rPr>
              <a:t>This piece of work was presented beautifully with neat handwriting and care and time taken to produce it.</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Bailey &amp; Mrs Salt                                   03.05.2024</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5319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58587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66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Elm</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6600" dirty="0">
                <a:solidFill>
                  <a:srgbClr val="7030A0"/>
                </a:solidFill>
                <a:latin typeface="Comic Sans MS" panose="030F0702030302020204" pitchFamily="66" charset="0"/>
              </a:rPr>
              <a:t>Freddie C</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600" dirty="0">
              <a:solidFill>
                <a:srgbClr val="7030A0"/>
              </a:solidFill>
              <a:latin typeface="Comic Sans MS" panose="030F0702030302020204" pitchFamily="66"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effectLst/>
                <a:uLnTx/>
                <a:uFillTx/>
                <a:latin typeface="Comic Sans MS" panose="030F0702030302020204" pitchFamily="66" charset="0"/>
                <a:ea typeface="+mn-ea"/>
                <a:cs typeface="+mn-cs"/>
              </a:rPr>
              <a:t>For </a:t>
            </a:r>
            <a:r>
              <a:rPr lang="en-GB" sz="2400" dirty="0">
                <a:latin typeface="Comic Sans MS" panose="030F0702030302020204" pitchFamily="66" charset="0"/>
              </a:rPr>
              <a:t>showing passion when doing his figure sketches.</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2400" dirty="0">
                <a:latin typeface="Comic Sans MS" panose="030F0702030302020204" pitchFamily="66" charset="0"/>
              </a:rPr>
              <a:t>Well done! </a:t>
            </a:r>
            <a:endParaRPr kumimoji="0" lang="en-GB" sz="2400" b="0" i="0" u="none" strike="noStrike" kern="1200" cap="none" spc="0" normalizeH="0" baseline="0" noProof="0" dirty="0">
              <a:ln>
                <a:noFill/>
              </a:ln>
              <a:effectLst/>
              <a:uLnTx/>
              <a:uFillTx/>
              <a:latin typeface="Comic Sans MS" panose="030F0702030302020204" pitchFamily="66"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70C0"/>
                </a:solidFill>
                <a:effectLst/>
                <a:uLnTx/>
                <a:uFillTx/>
                <a:latin typeface="Lucida Handwriting" panose="03010101010101010101" pitchFamily="66" charset="0"/>
                <a:ea typeface="+mn-ea"/>
                <a:cs typeface="+mn-cs"/>
              </a:rPr>
              <a:t>Mrs Read and Mrs Salt                                </a:t>
            </a:r>
            <a:r>
              <a:rPr lang="en-GB" sz="2400" b="1" dirty="0">
                <a:solidFill>
                  <a:srgbClr val="0070C0"/>
                </a:solidFill>
                <a:latin typeface="Lucida Handwriting" panose="03010101010101010101" pitchFamily="66" charset="0"/>
              </a:rPr>
              <a:t>03</a:t>
            </a:r>
            <a:r>
              <a:rPr kumimoji="0" lang="en-GB" sz="2400" b="1" i="0" u="none" strike="noStrike" kern="1200" cap="none" spc="0" normalizeH="0" baseline="0" noProof="0" dirty="0">
                <a:ln>
                  <a:noFill/>
                </a:ln>
                <a:solidFill>
                  <a:srgbClr val="0070C0"/>
                </a:solidFill>
                <a:effectLst/>
                <a:uLnTx/>
                <a:uFillTx/>
                <a:latin typeface="Lucida Handwriting" panose="03010101010101010101" pitchFamily="66" charset="0"/>
                <a:ea typeface="+mn-ea"/>
                <a:cs typeface="+mn-cs"/>
              </a:rPr>
              <a:t>.05.2024</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6245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759333"/>
            <a:ext cx="6853690" cy="12191998"/>
          </a:xfrm>
          <a:prstGeom prst="rect">
            <a:avLst/>
          </a:prstGeom>
        </p:spPr>
      </p:pic>
      <p:sp>
        <p:nvSpPr>
          <p:cNvPr id="3" name="TextBox 2"/>
          <p:cNvSpPr txBox="1"/>
          <p:nvPr/>
        </p:nvSpPr>
        <p:spPr>
          <a:xfrm>
            <a:off x="1183991" y="1120675"/>
            <a:ext cx="9744502" cy="4493538"/>
          </a:xfrm>
          <a:prstGeom prst="rect">
            <a:avLst/>
          </a:prstGeom>
          <a:noFill/>
        </p:spPr>
        <p:txBody>
          <a:bodyPr wrap="square" rtlCol="0">
            <a:spAutoFit/>
          </a:bodyPr>
          <a:lstStyle/>
          <a:p>
            <a:pPr algn="ctr"/>
            <a:r>
              <a:rPr lang="en-GB" sz="6600" dirty="0">
                <a:latin typeface="Comic Sans MS" panose="030F0702030302020204" pitchFamily="66" charset="0"/>
              </a:rPr>
              <a:t>Birch</a:t>
            </a:r>
          </a:p>
          <a:p>
            <a:pPr algn="ctr"/>
            <a:r>
              <a:rPr lang="en-GB" sz="6000" dirty="0">
                <a:solidFill>
                  <a:srgbClr val="CC0099"/>
                </a:solidFill>
                <a:latin typeface="Comic Sans MS" panose="030F0702030302020204" pitchFamily="66" charset="0"/>
                <a:sym typeface="Wingdings" panose="05000000000000000000" pitchFamily="2" charset="2"/>
              </a:rPr>
              <a:t>Harley</a:t>
            </a:r>
            <a:endParaRPr lang="en-GB" sz="2800" dirty="0">
              <a:solidFill>
                <a:srgbClr val="CC0099"/>
              </a:solidFill>
              <a:latin typeface="Comic Sans MS" panose="030F0702030302020204" pitchFamily="66" charset="0"/>
              <a:sym typeface="Wingdings" panose="05000000000000000000" pitchFamily="2" charset="2"/>
            </a:endParaRPr>
          </a:p>
          <a:p>
            <a:pPr algn="ctr"/>
            <a:endParaRPr lang="en-GB" sz="2800" dirty="0">
              <a:latin typeface="Comic Sans MS" panose="030F0702030302020204" pitchFamily="66" charset="0"/>
              <a:sym typeface="Wingdings" panose="05000000000000000000" pitchFamily="2" charset="2"/>
            </a:endParaRPr>
          </a:p>
          <a:p>
            <a:pPr algn="ctr"/>
            <a:r>
              <a:rPr lang="en-GB" sz="2800" dirty="0">
                <a:latin typeface="Comic Sans MS" panose="030F0702030302020204" pitchFamily="66" charset="0"/>
                <a:sym typeface="Wingdings" panose="05000000000000000000" pitchFamily="2" charset="2"/>
              </a:rPr>
              <a:t>For always being a role model to the rest of the children and showing kindness every day.</a:t>
            </a:r>
          </a:p>
          <a:p>
            <a:pPr algn="ctr"/>
            <a:endParaRPr lang="en-GB" sz="2800" dirty="0">
              <a:latin typeface="Comic Sans MS" panose="030F0702030302020204" pitchFamily="66" charset="0"/>
              <a:sym typeface="Wingdings" panose="05000000000000000000" pitchFamily="2" charset="2"/>
            </a:endParaRPr>
          </a:p>
          <a:p>
            <a:pPr algn="ctr"/>
            <a:r>
              <a:rPr lang="en-GB" sz="2400" b="1" dirty="0">
                <a:solidFill>
                  <a:srgbClr val="0070C0"/>
                </a:solidFill>
                <a:latin typeface="Lucida Handwriting" panose="03010101010101010101" pitchFamily="66" charset="0"/>
              </a:rPr>
              <a:t>Miss Taggart                                03.05.2024</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50166" y="875173"/>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2412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132764" y="1011236"/>
            <a:ext cx="10009070" cy="5509200"/>
          </a:xfrm>
          <a:prstGeom prst="rect">
            <a:avLst/>
          </a:prstGeom>
          <a:noFill/>
        </p:spPr>
        <p:txBody>
          <a:bodyPr wrap="square" rtlCol="0">
            <a:spAutoFit/>
          </a:bodyPr>
          <a:lstStyle/>
          <a:p>
            <a:pPr algn="ctr"/>
            <a:r>
              <a:rPr lang="en-GB" sz="6600" dirty="0">
                <a:latin typeface="Comic Sans MS" panose="030F0702030302020204" pitchFamily="66" charset="0"/>
              </a:rPr>
              <a:t>Pine</a:t>
            </a:r>
            <a:endParaRPr lang="en-GB" sz="6600" dirty="0">
              <a:solidFill>
                <a:schemeClr val="bg2">
                  <a:lumMod val="10000"/>
                </a:schemeClr>
              </a:solidFill>
              <a:latin typeface="Comic Sans MS" panose="030F0702030302020204" pitchFamily="66" charset="0"/>
              <a:sym typeface="Wingdings" panose="05000000000000000000" pitchFamily="2" charset="2"/>
            </a:endParaRPr>
          </a:p>
          <a:p>
            <a:pPr algn="ctr"/>
            <a:endParaRPr lang="en-GB" sz="2400" dirty="0">
              <a:solidFill>
                <a:schemeClr val="bg2">
                  <a:lumMod val="10000"/>
                </a:schemeClr>
              </a:solidFill>
              <a:latin typeface="Comic Sans MS" panose="030F0702030302020204" pitchFamily="66" charset="0"/>
              <a:sym typeface="Wingdings" panose="05000000000000000000" pitchFamily="2" charset="2"/>
            </a:endParaRPr>
          </a:p>
          <a:p>
            <a:pPr algn="ctr"/>
            <a:r>
              <a:rPr lang="en-GB" sz="5400" dirty="0">
                <a:solidFill>
                  <a:srgbClr val="CC0099"/>
                </a:solidFill>
                <a:latin typeface="Comic Sans MS" panose="030F0702030302020204" pitchFamily="66" charset="0"/>
              </a:rPr>
              <a:t>Evelyn</a:t>
            </a:r>
          </a:p>
          <a:p>
            <a:pPr algn="ctr"/>
            <a:endParaRPr lang="en-GB" sz="3200" dirty="0">
              <a:latin typeface="Comic Sans MS" panose="030F0702030302020204" pitchFamily="66" charset="0"/>
            </a:endParaRPr>
          </a:p>
          <a:p>
            <a:pPr algn="ctr"/>
            <a:r>
              <a:rPr lang="en-GB" sz="3200" dirty="0">
                <a:latin typeface="Comic Sans MS" panose="030F0702030302020204" pitchFamily="66" charset="0"/>
              </a:rPr>
              <a:t>For showing amazing resilience and determination in writing. You are creating some wonderful pieces that really reflect all your hard work.</a:t>
            </a:r>
          </a:p>
          <a:p>
            <a:pPr algn="ctr"/>
            <a:endParaRPr lang="en-GB" sz="3200" dirty="0">
              <a:latin typeface="Comic Sans MS" panose="030F0702030302020204" pitchFamily="66" charset="0"/>
            </a:endParaRPr>
          </a:p>
          <a:p>
            <a:pPr algn="ctr"/>
            <a:r>
              <a:rPr lang="en-GB" sz="2400" b="1" dirty="0">
                <a:solidFill>
                  <a:srgbClr val="0070C0"/>
                </a:solidFill>
                <a:latin typeface="Lucida Handwriting" panose="03010101010101010101" pitchFamily="66" charset="0"/>
              </a:rPr>
              <a:t>Miss Shipley						03.05.2024</a:t>
            </a:r>
          </a:p>
          <a:p>
            <a:pPr algn="ctr"/>
            <a:endParaRPr lang="en-GB" sz="2400" dirty="0">
              <a:latin typeface="Comic Sans MS" panose="030F0702030302020204" pitchFamily="66" charset="0"/>
            </a:endParaRPr>
          </a:p>
        </p:txBody>
      </p:sp>
    </p:spTree>
    <p:extLst>
      <p:ext uri="{BB962C8B-B14F-4D97-AF65-F5344CB8AC3E}">
        <p14:creationId xmlns:p14="http://schemas.microsoft.com/office/powerpoint/2010/main" val="1253231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223749" y="824196"/>
            <a:ext cx="9744502" cy="4678204"/>
          </a:xfrm>
          <a:prstGeom prst="rect">
            <a:avLst/>
          </a:prstGeom>
          <a:noFill/>
        </p:spPr>
        <p:txBody>
          <a:bodyPr wrap="square" rtlCol="0">
            <a:spAutoFit/>
          </a:bodyPr>
          <a:lstStyle/>
          <a:p>
            <a:pPr algn="ctr"/>
            <a:r>
              <a:rPr lang="en-GB" sz="6600" dirty="0">
                <a:latin typeface="Comic Sans MS" panose="030F0702030302020204" pitchFamily="66" charset="0"/>
              </a:rPr>
              <a:t>Spruce</a:t>
            </a:r>
          </a:p>
          <a:p>
            <a:pPr algn="ctr"/>
            <a:endParaRPr lang="en-GB" sz="2400" b="1" dirty="0">
              <a:solidFill>
                <a:srgbClr val="0070C0"/>
              </a:solidFill>
              <a:latin typeface="Lucida Handwriting" panose="03010101010101010101" pitchFamily="66" charset="0"/>
            </a:endParaRPr>
          </a:p>
          <a:p>
            <a:pPr algn="ctr"/>
            <a:r>
              <a:rPr lang="en-GB" sz="4400" b="1" dirty="0">
                <a:solidFill>
                  <a:srgbClr val="FF0066"/>
                </a:solidFill>
                <a:latin typeface="Lucida Handwriting" panose="03010101010101010101" pitchFamily="66" charset="0"/>
              </a:rPr>
              <a:t>Dixie</a:t>
            </a:r>
          </a:p>
          <a:p>
            <a:pPr algn="ctr"/>
            <a:r>
              <a:rPr lang="en-GB" sz="3600" dirty="0">
                <a:latin typeface="Calibri" panose="020F0502020204030204" pitchFamily="34" charset="0"/>
                <a:cs typeface="Calibri" panose="020F0502020204030204" pitchFamily="34" charset="0"/>
              </a:rPr>
              <a:t>For working so hard all week, in all areas. You have made me proud!</a:t>
            </a:r>
          </a:p>
          <a:p>
            <a:pPr algn="ctr"/>
            <a:endParaRPr lang="en-GB" sz="4400" dirty="0">
              <a:latin typeface="Calibri" panose="020F0502020204030204" pitchFamily="34" charset="0"/>
              <a:cs typeface="Calibri" panose="020F0502020204030204" pitchFamily="34" charset="0"/>
            </a:endParaRPr>
          </a:p>
          <a:p>
            <a:pPr algn="ctr"/>
            <a:r>
              <a:rPr lang="en-GB" sz="2400" b="1" dirty="0">
                <a:solidFill>
                  <a:srgbClr val="0070C0"/>
                </a:solidFill>
                <a:latin typeface="Lucida Handwriting" panose="03010101010101010101" pitchFamily="66" charset="0"/>
              </a:rPr>
              <a:t> </a:t>
            </a:r>
          </a:p>
          <a:p>
            <a:pPr algn="ctr"/>
            <a:r>
              <a:rPr lang="en-GB" sz="2400" b="1" dirty="0">
                <a:solidFill>
                  <a:srgbClr val="0070C0"/>
                </a:solidFill>
                <a:latin typeface="Lucida Handwriting" panose="03010101010101010101" pitchFamily="66" charset="0"/>
              </a:rPr>
              <a:t>Miss Lincoln                     			03.05.2024</a:t>
            </a: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94764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4112</TotalTime>
  <Words>419</Words>
  <Application>Microsoft Office PowerPoint</Application>
  <PresentationFormat>Widescreen</PresentationFormat>
  <Paragraphs>138</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Comic Sans MS</vt:lpstr>
      <vt:lpstr>Lucida Handwriting</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Woodlands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Maiden</dc:creator>
  <cp:lastModifiedBy>Office</cp:lastModifiedBy>
  <cp:revision>827</cp:revision>
  <cp:lastPrinted>2024-05-03T09:40:35Z</cp:lastPrinted>
  <dcterms:created xsi:type="dcterms:W3CDTF">2020-05-30T07:30:34Z</dcterms:created>
  <dcterms:modified xsi:type="dcterms:W3CDTF">2024-05-03T09:40:56Z</dcterms:modified>
</cp:coreProperties>
</file>