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77" r:id="rId3"/>
    <p:sldId id="259" r:id="rId4"/>
    <p:sldId id="260" r:id="rId5"/>
    <p:sldId id="261" r:id="rId6"/>
    <p:sldId id="262" r:id="rId7"/>
    <p:sldId id="282" r:id="rId8"/>
    <p:sldId id="284" r:id="rId9"/>
    <p:sldId id="286" r:id="rId10"/>
    <p:sldId id="288" r:id="rId11"/>
    <p:sldId id="290" r:id="rId12"/>
    <p:sldId id="292" r:id="rId13"/>
    <p:sldId id="294" r:id="rId14"/>
    <p:sldId id="296" r:id="rId15"/>
    <p:sldId id="298" r:id="rId16"/>
    <p:sldId id="300" r:id="rId17"/>
    <p:sldId id="278" r:id="rId18"/>
  </p:sldIdLst>
  <p:sldSz cx="12192000" cy="6858000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66"/>
    <a:srgbClr val="CC0099"/>
    <a:srgbClr val="99FF99"/>
    <a:srgbClr val="9900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338" autoAdjust="0"/>
    <p:restoredTop sz="94660"/>
  </p:normalViewPr>
  <p:slideViewPr>
    <p:cSldViewPr snapToGrid="0">
      <p:cViewPr varScale="1">
        <p:scale>
          <a:sx n="72" d="100"/>
          <a:sy n="72" d="100"/>
        </p:scale>
        <p:origin x="68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22419-D1C5-4E1E-9D0C-85AE180312A5}" type="datetimeFigureOut">
              <a:rPr lang="en-GB" smtClean="0"/>
              <a:t>07/01/2022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13E00-8734-474C-B957-321D8720DE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718102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22419-D1C5-4E1E-9D0C-85AE180312A5}" type="datetimeFigureOut">
              <a:rPr lang="en-GB" smtClean="0"/>
              <a:t>07/01/2022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13E00-8734-474C-B957-321D8720DE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136014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22419-D1C5-4E1E-9D0C-85AE180312A5}" type="datetimeFigureOut">
              <a:rPr lang="en-GB" smtClean="0"/>
              <a:t>07/01/2022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13E00-8734-474C-B957-321D8720DE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60905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22419-D1C5-4E1E-9D0C-85AE180312A5}" type="datetimeFigureOut">
              <a:rPr lang="en-GB" smtClean="0"/>
              <a:t>07/01/2022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13E00-8734-474C-B957-321D8720DE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321982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22419-D1C5-4E1E-9D0C-85AE180312A5}" type="datetimeFigureOut">
              <a:rPr lang="en-GB" smtClean="0"/>
              <a:t>07/01/2022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13E00-8734-474C-B957-321D8720DE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186632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22419-D1C5-4E1E-9D0C-85AE180312A5}" type="datetimeFigureOut">
              <a:rPr lang="en-GB" smtClean="0"/>
              <a:t>07/01/2022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13E00-8734-474C-B957-321D8720DE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195448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22419-D1C5-4E1E-9D0C-85AE180312A5}" type="datetimeFigureOut">
              <a:rPr lang="en-GB" smtClean="0"/>
              <a:t>07/01/2022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13E00-8734-474C-B957-321D8720DE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076196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22419-D1C5-4E1E-9D0C-85AE180312A5}" type="datetimeFigureOut">
              <a:rPr lang="en-GB" smtClean="0"/>
              <a:t>07/01/2022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13E00-8734-474C-B957-321D8720DE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604342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22419-D1C5-4E1E-9D0C-85AE180312A5}" type="datetimeFigureOut">
              <a:rPr lang="en-GB" smtClean="0"/>
              <a:t>07/01/2022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13E00-8734-474C-B957-321D8720DE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797738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22419-D1C5-4E1E-9D0C-85AE180312A5}" type="datetimeFigureOut">
              <a:rPr lang="en-GB" smtClean="0"/>
              <a:t>07/01/2022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13E00-8734-474C-B957-321D8720DE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719923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22419-D1C5-4E1E-9D0C-85AE180312A5}" type="datetimeFigureOut">
              <a:rPr lang="en-GB" smtClean="0"/>
              <a:t>07/01/2022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13E00-8734-474C-B957-321D8720DE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565155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822419-D1C5-4E1E-9D0C-85AE180312A5}" type="datetimeFigureOut">
              <a:rPr lang="en-GB" smtClean="0"/>
              <a:t>07/01/2022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B13E00-8734-474C-B957-321D8720DE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408188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ogle.co.uk/url?sa=i&amp;rct=j&amp;q=&amp;esrc=s&amp;source=images&amp;cd=&amp;cad=rja&amp;uact=8&amp;ved=0ahUKEwiCttvp-LzUAhUHAcAKHSISAjsQjRwIBw&amp;url=http://www.woodlands.staffs.sch.uk/&amp;psig=AFQjCNFhz_a7YinN3qiR2GyGeAQWsJvTlA&amp;ust=1497516215965953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hyperlink" Target="http://www.google.co.uk/url?sa=i&amp;rct=j&amp;q=&amp;esrc=s&amp;source=images&amp;cd=&amp;cad=rja&amp;uact=8&amp;ved=0ahUKEwiCttvp-LzUAhUHAcAKHSISAjsQjRwIBw&amp;url=http://www.woodlands.staffs.sch.uk/&amp;psig=AFQjCNFhz_a7YinN3qiR2GyGeAQWsJvTlA&amp;ust=1497516215965953" TargetMode="Externa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hyperlink" Target="http://www.google.co.uk/url?sa=i&amp;rct=j&amp;q=&amp;esrc=s&amp;source=images&amp;cd=&amp;cad=rja&amp;uact=8&amp;ved=0ahUKEwiCttvp-LzUAhUHAcAKHSISAjsQjRwIBw&amp;url=http://www.woodlands.staffs.sch.uk/&amp;psig=AFQjCNFhz_a7YinN3qiR2GyGeAQWsJvTlA&amp;ust=1497516215965953" TargetMode="Externa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hyperlink" Target="http://www.google.co.uk/url?sa=i&amp;rct=j&amp;q=&amp;esrc=s&amp;source=images&amp;cd=&amp;cad=rja&amp;uact=8&amp;ved=0ahUKEwiCttvp-LzUAhUHAcAKHSISAjsQjRwIBw&amp;url=http://www.woodlands.staffs.sch.uk/&amp;psig=AFQjCNFhz_a7YinN3qiR2GyGeAQWsJvTlA&amp;ust=1497516215965953" TargetMode="Externa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hyperlink" Target="http://www.google.co.uk/url?sa=i&amp;rct=j&amp;q=&amp;esrc=s&amp;source=images&amp;cd=&amp;cad=rja&amp;uact=8&amp;ved=0ahUKEwiCttvp-LzUAhUHAcAKHSISAjsQjRwIBw&amp;url=http://www.woodlands.staffs.sch.uk/&amp;psig=AFQjCNFhz_a7YinN3qiR2GyGeAQWsJvTlA&amp;ust=1497516215965953" TargetMode="Externa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hyperlink" Target="http://www.google.co.uk/url?sa=i&amp;rct=j&amp;q=&amp;esrc=s&amp;source=images&amp;cd=&amp;cad=rja&amp;uact=8&amp;ved=0ahUKEwiCttvp-LzUAhUHAcAKHSISAjsQjRwIBw&amp;url=http://www.woodlands.staffs.sch.uk/&amp;psig=AFQjCNFhz_a7YinN3qiR2GyGeAQWsJvTlA&amp;ust=1497516215965953" TargetMode="Externa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hyperlink" Target="http://www.google.co.uk/url?sa=i&amp;rct=j&amp;q=&amp;esrc=s&amp;source=images&amp;cd=&amp;cad=rja&amp;uact=8&amp;ved=0ahUKEwiCttvp-LzUAhUHAcAKHSISAjsQjRwIBw&amp;url=http://www.woodlands.staffs.sch.uk/&amp;psig=AFQjCNFhz_a7YinN3qiR2GyGeAQWsJvTlA&amp;ust=1497516215965953" TargetMode="Externa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hyperlink" Target="http://www.google.co.uk/url?sa=i&amp;rct=j&amp;q=&amp;esrc=s&amp;source=images&amp;cd=&amp;cad=rja&amp;uact=8&amp;ved=0ahUKEwiCttvp-LzUAhUHAcAKHSISAjsQjRwIBw&amp;url=http://www.woodlands.staffs.sch.uk/&amp;psig=AFQjCNFhz_a7YinN3qiR2GyGeAQWsJvTlA&amp;ust=1497516215965953" TargetMode="Externa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hyperlink" Target="http://www.google.co.uk/url?sa=i&amp;rct=j&amp;q=&amp;esrc=s&amp;source=images&amp;cd=&amp;cad=rja&amp;uact=8&amp;ved=0ahUKEwiCttvp-LzUAhUHAcAKHSISAjsQjRwIBw&amp;url=http://www.woodlands.staffs.sch.uk/&amp;psig=AFQjCNFhz_a7YinN3qiR2GyGeAQWsJvTlA&amp;ust=1497516215965953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hyperlink" Target="http://www.google.co.uk/url?sa=i&amp;rct=j&amp;q=&amp;esrc=s&amp;source=images&amp;cd=&amp;cad=rja&amp;uact=8&amp;ved=0ahUKEwiCttvp-LzUAhUHAcAKHSISAjsQjRwIBw&amp;url=http://www.woodlands.staffs.sch.uk/&amp;psig=AFQjCNFhz_a7YinN3qiR2GyGeAQWsJvTlA&amp;ust=1497516215965953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hyperlink" Target="http://www.google.co.uk/url?sa=i&amp;rct=j&amp;q=&amp;esrc=s&amp;source=images&amp;cd=&amp;cad=rja&amp;uact=8&amp;ved=0ahUKEwiCttvp-LzUAhUHAcAKHSISAjsQjRwIBw&amp;url=http://www.woodlands.staffs.sch.uk/&amp;psig=AFQjCNFhz_a7YinN3qiR2GyGeAQWsJvTlA&amp;ust=1497516215965953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hyperlink" Target="http://www.google.co.uk/url?sa=i&amp;rct=j&amp;q=&amp;esrc=s&amp;source=images&amp;cd=&amp;cad=rja&amp;uact=8&amp;ved=0ahUKEwiCttvp-LzUAhUHAcAKHSISAjsQjRwIBw&amp;url=http://www.woodlands.staffs.sch.uk/&amp;psig=AFQjCNFhz_a7YinN3qiR2GyGeAQWsJvTlA&amp;ust=1497516215965953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484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839452" y="1043216"/>
            <a:ext cx="6645032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>
                <a:solidFill>
                  <a:srgbClr val="FF0000"/>
                </a:solidFill>
                <a:latin typeface="Comic Sans MS" panose="030F0702030302020204" pitchFamily="66" charset="0"/>
              </a:rPr>
              <a:t>Wow Assembly:</a:t>
            </a:r>
          </a:p>
          <a:p>
            <a:pPr algn="ctr"/>
            <a:r>
              <a:rPr lang="en-GB" sz="4800" dirty="0">
                <a:latin typeface="Comic Sans MS" panose="030F0702030302020204" pitchFamily="66" charset="0"/>
              </a:rPr>
              <a:t>Friday 7</a:t>
            </a:r>
            <a:r>
              <a:rPr lang="en-GB" sz="4800" baseline="30000" dirty="0">
                <a:latin typeface="Comic Sans MS" panose="030F0702030302020204" pitchFamily="66" charset="0"/>
              </a:rPr>
              <a:t>th</a:t>
            </a:r>
            <a:r>
              <a:rPr lang="en-GB" sz="4800" dirty="0">
                <a:latin typeface="Comic Sans MS" panose="030F0702030302020204" pitchFamily="66" charset="0"/>
              </a:rPr>
              <a:t> January</a:t>
            </a:r>
          </a:p>
          <a:p>
            <a:endParaRPr lang="en-GB" sz="6600" dirty="0">
              <a:latin typeface="Comic Sans MS" panose="030F0702030302020204" pitchFamily="66" charset="0"/>
            </a:endParaRPr>
          </a:p>
        </p:txBody>
      </p:sp>
      <p:pic>
        <p:nvPicPr>
          <p:cNvPr id="4" name="Picture 6" descr="Image result for the woodlands community primary school logo">
            <a:hlinkClick r:id="rId3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28811" y="3212789"/>
            <a:ext cx="2686390" cy="25072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58145" y="4304374"/>
            <a:ext cx="1657350" cy="1743075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484484" y="4304375"/>
            <a:ext cx="1657350" cy="1743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078728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484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132764" y="1011236"/>
            <a:ext cx="9744502" cy="44319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>
                <a:latin typeface="Comic Sans MS" panose="030F0702030302020204" pitchFamily="66" charset="0"/>
              </a:rPr>
              <a:t>Pine</a:t>
            </a: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24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Mrs Leedham-Hawkes                                    11.09.21</a:t>
            </a: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84484" y="824196"/>
            <a:ext cx="1657350" cy="1743075"/>
          </a:xfrm>
          <a:prstGeom prst="rect">
            <a:avLst/>
          </a:prstGeom>
        </p:spPr>
      </p:pic>
      <p:pic>
        <p:nvPicPr>
          <p:cNvPr id="5" name="Picture 6" descr="Image result for the woodlands community primary school logo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2764" y="824196"/>
            <a:ext cx="1758342" cy="1641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5323164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484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132764" y="1011236"/>
            <a:ext cx="9744502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>
                <a:latin typeface="Comic Sans MS" panose="030F0702030302020204" pitchFamily="66" charset="0"/>
              </a:rPr>
              <a:t>Maple</a:t>
            </a: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24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Alyssa</a:t>
            </a: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24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For persevering in maths when faced with difficult challenges.  Alyssa did not give up and was able to work out factor pairs. </a:t>
            </a: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24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Miss Dawson                                  07.01.2022</a:t>
            </a: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84484" y="824196"/>
            <a:ext cx="1657350" cy="1743075"/>
          </a:xfrm>
          <a:prstGeom prst="rect">
            <a:avLst/>
          </a:prstGeom>
        </p:spPr>
      </p:pic>
      <p:pic>
        <p:nvPicPr>
          <p:cNvPr id="5" name="Picture 6" descr="Image result for the woodlands community primary school logo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2764" y="824196"/>
            <a:ext cx="1758342" cy="1641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38348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484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132764" y="1011236"/>
            <a:ext cx="9744502" cy="51090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>
                <a:latin typeface="Comic Sans MS" panose="030F0702030302020204" pitchFamily="66" charset="0"/>
              </a:rPr>
              <a:t>Willow</a:t>
            </a: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24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Philippa</a:t>
            </a: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24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For super work in Maths. Philippa is showing resilience when completing problems she finds challenging and is able to use resources to support her learning.</a:t>
            </a: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20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Miss Fisher                                    07.01.22</a:t>
            </a: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84484" y="824196"/>
            <a:ext cx="1657350" cy="1743075"/>
          </a:xfrm>
          <a:prstGeom prst="rect">
            <a:avLst/>
          </a:prstGeom>
        </p:spPr>
      </p:pic>
      <p:pic>
        <p:nvPicPr>
          <p:cNvPr id="5" name="Picture 6" descr="Image result for the woodlands community primary school logo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2764" y="824196"/>
            <a:ext cx="1758342" cy="1641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8308116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484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132764" y="1050993"/>
            <a:ext cx="9744502" cy="49859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>
                <a:latin typeface="Comic Sans MS" panose="030F0702030302020204" pitchFamily="66" charset="0"/>
              </a:rPr>
              <a:t>Spruce</a:t>
            </a: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24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Lily-Belle W</a:t>
            </a: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dirty="0">
                <a:latin typeface="XCCW Joined 33a" panose="03050602040000000000" pitchFamily="66" charset="0"/>
              </a:rPr>
              <a:t>For showing excellence with her sketching during hook day. Lily-Belle showed beautiful pencil control to draw the appropriate shapes for stone age cave drawings.</a:t>
            </a: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24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Mr Draper                                            06.01.21</a:t>
            </a: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84484" y="824196"/>
            <a:ext cx="1657350" cy="1743075"/>
          </a:xfrm>
          <a:prstGeom prst="rect">
            <a:avLst/>
          </a:prstGeom>
        </p:spPr>
      </p:pic>
      <p:pic>
        <p:nvPicPr>
          <p:cNvPr id="5" name="Picture 6" descr="Image result for the woodlands community primary school logo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2764" y="824196"/>
            <a:ext cx="1758342" cy="1641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9981766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484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132764" y="1011236"/>
            <a:ext cx="9744502" cy="49859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>
                <a:latin typeface="Comic Sans MS" panose="030F0702030302020204" pitchFamily="66" charset="0"/>
              </a:rPr>
              <a:t>Chestnut</a:t>
            </a:r>
            <a:endParaRPr lang="en-GB" sz="54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r>
              <a:rPr lang="en-GB" sz="3200" b="1">
                <a:solidFill>
                  <a:srgbClr val="CC0099"/>
                </a:solidFill>
                <a:latin typeface="Lucida Handwriting" panose="03010101010101010101" pitchFamily="66" charset="0"/>
              </a:rPr>
              <a:t>Jayden</a:t>
            </a:r>
            <a:endParaRPr lang="en-GB" sz="3200" b="1" dirty="0">
              <a:solidFill>
                <a:srgbClr val="CC0099"/>
              </a:solidFill>
              <a:latin typeface="Lucida Handwriting" panose="03010101010101010101" pitchFamily="66" charset="0"/>
            </a:endParaRP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24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For coming back to school with a fantastic positive attitude to learning, especially in his maths this week, learning about decimals up to three decimal places.</a:t>
            </a: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24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Mr Tennuci                                   7.01.22</a:t>
            </a: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84484" y="824196"/>
            <a:ext cx="1657350" cy="1743075"/>
          </a:xfrm>
          <a:prstGeom prst="rect">
            <a:avLst/>
          </a:prstGeom>
        </p:spPr>
      </p:pic>
      <p:pic>
        <p:nvPicPr>
          <p:cNvPr id="5" name="Picture 6" descr="Image result for the woodlands community primary school logo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2764" y="824196"/>
            <a:ext cx="1758342" cy="1641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9765471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484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132764" y="1011236"/>
            <a:ext cx="9744502" cy="50475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>
                <a:latin typeface="Comic Sans MS" panose="030F0702030302020204" pitchFamily="66" charset="0"/>
              </a:rPr>
              <a:t>Aspen</a:t>
            </a:r>
          </a:p>
          <a:p>
            <a:pPr algn="ctr"/>
            <a:r>
              <a:rPr lang="en-GB" sz="4400" dirty="0" err="1">
                <a:solidFill>
                  <a:srgbClr val="FF0066"/>
                </a:solidFill>
                <a:latin typeface="Lucida Handwriting" panose="03010101010101010101" pitchFamily="66" charset="0"/>
              </a:rPr>
              <a:t>Avie</a:t>
            </a:r>
            <a:endParaRPr lang="en-GB" sz="4400" dirty="0">
              <a:solidFill>
                <a:srgbClr val="FF0066"/>
              </a:solidFill>
              <a:latin typeface="Lucida Handwriting" panose="03010101010101010101" pitchFamily="66" charset="0"/>
            </a:endParaRPr>
          </a:p>
          <a:p>
            <a:pPr algn="ctr"/>
            <a:endParaRPr lang="en-GB" sz="4400" dirty="0">
              <a:solidFill>
                <a:srgbClr val="FF0066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2400" dirty="0">
                <a:solidFill>
                  <a:srgbClr val="0070C0"/>
                </a:solidFill>
                <a:latin typeface="Lucida Handwriting" panose="03010101010101010101" pitchFamily="66" charset="0"/>
              </a:rPr>
              <a:t>For working very hard in maths and understanding column method of multiplication really well. She showed a great attitude – keep it up!</a:t>
            </a: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24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Mrs Read &amp; Mrs Cox				07.01.22</a:t>
            </a: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84484" y="824196"/>
            <a:ext cx="1657350" cy="1743075"/>
          </a:xfrm>
          <a:prstGeom prst="rect">
            <a:avLst/>
          </a:prstGeom>
        </p:spPr>
      </p:pic>
      <p:pic>
        <p:nvPicPr>
          <p:cNvPr id="5" name="Picture 6" descr="Image result for the woodlands community primary school logo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2764" y="824196"/>
            <a:ext cx="1758342" cy="1641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9934704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484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132764" y="1011236"/>
            <a:ext cx="9744502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>
                <a:latin typeface="Comic Sans MS" panose="030F0702030302020204" pitchFamily="66" charset="0"/>
              </a:rPr>
              <a:t>Redwood</a:t>
            </a: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  <a:p>
            <a:pPr algn="ctr"/>
            <a:r>
              <a:rPr lang="en-GB" sz="6600" dirty="0" err="1">
                <a:solidFill>
                  <a:srgbClr val="FF0066"/>
                </a:solidFill>
                <a:latin typeface="Comic Sans MS" panose="030F0702030302020204" pitchFamily="66" charset="0"/>
              </a:rPr>
              <a:t>Ziva</a:t>
            </a:r>
            <a:endParaRPr lang="en-GB" sz="2400" dirty="0">
              <a:solidFill>
                <a:srgbClr val="FF0066"/>
              </a:solidFill>
              <a:latin typeface="Comic Sans MS" panose="030F0702030302020204" pitchFamily="66" charset="0"/>
            </a:endParaRP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  <a:p>
            <a:pPr algn="ctr"/>
            <a:r>
              <a:rPr lang="en-GB" sz="2400" dirty="0">
                <a:latin typeface="Comic Sans MS" panose="030F0702030302020204" pitchFamily="66" charset="0"/>
              </a:rPr>
              <a:t>For demonstrating wonderful self-awareness and reliance in Maths, taking on new challenges and practising key skills</a:t>
            </a: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24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Miss Shipley                                   07.01.22</a:t>
            </a: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84484" y="824196"/>
            <a:ext cx="1657350" cy="1743075"/>
          </a:xfrm>
          <a:prstGeom prst="rect">
            <a:avLst/>
          </a:prstGeom>
        </p:spPr>
      </p:pic>
      <p:pic>
        <p:nvPicPr>
          <p:cNvPr id="5" name="Picture 6" descr="Image result for the woodlands community primary school logo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2764" y="824196"/>
            <a:ext cx="1758342" cy="1641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3341358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4844"/>
            <a:ext cx="6853690" cy="12191998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2210937" y="1248982"/>
            <a:ext cx="8311487" cy="34193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en-GB" sz="4000" u="sng" dirty="0">
                <a:solidFill>
                  <a:srgbClr val="0070C0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Next Week’s</a:t>
            </a: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en-GB" sz="4000" u="sng" dirty="0">
                <a:solidFill>
                  <a:srgbClr val="0070C0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Phrase of the Week</a:t>
            </a:r>
            <a:r>
              <a:rPr lang="en-GB" sz="4000" dirty="0">
                <a:solidFill>
                  <a:srgbClr val="0070C0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en-GB" sz="3600" dirty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The harder you work for something, the greater you will feel when you achieve it.</a:t>
            </a:r>
          </a:p>
        </p:txBody>
      </p:sp>
      <p:sp>
        <p:nvSpPr>
          <p:cNvPr id="6" name="Rounded Rectangular Callout 5"/>
          <p:cNvSpPr/>
          <p:nvPr/>
        </p:nvSpPr>
        <p:spPr>
          <a:xfrm>
            <a:off x="2047164" y="1132764"/>
            <a:ext cx="8270543" cy="3664723"/>
          </a:xfrm>
          <a:prstGeom prst="wedgeRoundRectCallout">
            <a:avLst>
              <a:gd name="adj1" fmla="val -41281"/>
              <a:gd name="adj2" fmla="val 70330"/>
              <a:gd name="adj3" fmla="val 16667"/>
            </a:avLst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399955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4844"/>
            <a:ext cx="6853690" cy="12191998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2210937" y="1248982"/>
            <a:ext cx="8311487" cy="29238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en-GB" sz="4000" u="sng" dirty="0">
                <a:solidFill>
                  <a:srgbClr val="0070C0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Phrase of the Week</a:t>
            </a:r>
            <a:r>
              <a:rPr lang="en-GB" sz="4000" dirty="0">
                <a:solidFill>
                  <a:srgbClr val="0070C0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endParaRPr lang="en-GB" sz="4000" dirty="0">
              <a:solidFill>
                <a:srgbClr val="0070C0"/>
              </a:solidFill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en-GB" sz="4000" dirty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Your attitude determines your direction.</a:t>
            </a:r>
            <a:endParaRPr lang="en-GB" sz="4000" dirty="0">
              <a:solidFill>
                <a:srgbClr val="0070C0"/>
              </a:solidFill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Rounded Rectangular Callout 5"/>
          <p:cNvSpPr/>
          <p:nvPr/>
        </p:nvSpPr>
        <p:spPr>
          <a:xfrm>
            <a:off x="2047164" y="1132764"/>
            <a:ext cx="8270543" cy="3664723"/>
          </a:xfrm>
          <a:prstGeom prst="wedgeRoundRectCallout">
            <a:avLst>
              <a:gd name="adj1" fmla="val -41281"/>
              <a:gd name="adj2" fmla="val 70330"/>
              <a:gd name="adj3" fmla="val 16667"/>
            </a:avLst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76209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484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839452" y="811203"/>
            <a:ext cx="6513095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>
                <a:solidFill>
                  <a:srgbClr val="00B050"/>
                </a:solidFill>
                <a:latin typeface="Comic Sans MS" panose="030F0702030302020204" pitchFamily="66" charset="0"/>
              </a:rPr>
              <a:t>Green Cards!</a:t>
            </a:r>
          </a:p>
          <a:p>
            <a:endParaRPr lang="en-GB" sz="6600" dirty="0">
              <a:latin typeface="Comic Sans MS" panose="030F0702030302020204" pitchFamily="66" charset="0"/>
            </a:endParaRPr>
          </a:p>
        </p:txBody>
      </p:sp>
      <p:sp>
        <p:nvSpPr>
          <p:cNvPr id="4" name="Vertical Scroll 3"/>
          <p:cNvSpPr/>
          <p:nvPr/>
        </p:nvSpPr>
        <p:spPr>
          <a:xfrm rot="10800000">
            <a:off x="1241946" y="2015313"/>
            <a:ext cx="9703558" cy="3744042"/>
          </a:xfrm>
          <a:prstGeom prst="verticalScroll">
            <a:avLst/>
          </a:prstGeom>
          <a:solidFill>
            <a:srgbClr val="99FF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5" name="TextBox 4"/>
          <p:cNvSpPr txBox="1"/>
          <p:nvPr/>
        </p:nvSpPr>
        <p:spPr>
          <a:xfrm>
            <a:off x="1972491" y="2194560"/>
            <a:ext cx="81512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Finley Poll – Elm </a:t>
            </a:r>
          </a:p>
        </p:txBody>
      </p:sp>
    </p:spTree>
    <p:extLst>
      <p:ext uri="{BB962C8B-B14F-4D97-AF65-F5344CB8AC3E}">
        <p14:creationId xmlns:p14="http://schemas.microsoft.com/office/powerpoint/2010/main" val="36099859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2" y="-2704340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740251" y="886789"/>
            <a:ext cx="10711493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5400" dirty="0">
                <a:solidFill>
                  <a:srgbClr val="00B0F0"/>
                </a:solidFill>
                <a:latin typeface="Comic Sans MS" panose="030F0702030302020204" pitchFamily="66" charset="0"/>
              </a:rPr>
              <a:t>Scientists of the Week!</a:t>
            </a:r>
          </a:p>
          <a:p>
            <a:endParaRPr lang="en-GB" sz="6600" dirty="0">
              <a:latin typeface="Comic Sans MS" panose="030F0702030302020204" pitchFamily="66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209968" y="1644086"/>
            <a:ext cx="392872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>
                <a:latin typeface="Comic Sans MS" panose="030F0702030302020204" pitchFamily="66" charset="0"/>
              </a:rPr>
              <a:t>Oak –Stanley</a:t>
            </a:r>
          </a:p>
          <a:p>
            <a:r>
              <a:rPr lang="en-GB" sz="4000" dirty="0">
                <a:latin typeface="Comic Sans MS" panose="030F0702030302020204" pitchFamily="66" charset="0"/>
              </a:rPr>
              <a:t>Ash –Cole 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623189" y="3495368"/>
            <a:ext cx="334788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 </a:t>
            </a:r>
          </a:p>
        </p:txBody>
      </p:sp>
      <p:sp>
        <p:nvSpPr>
          <p:cNvPr id="7" name="Rectangle 6"/>
          <p:cNvSpPr/>
          <p:nvPr/>
        </p:nvSpPr>
        <p:spPr>
          <a:xfrm>
            <a:off x="5727465" y="1644086"/>
            <a:ext cx="483238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GB" sz="4000" dirty="0">
                <a:solidFill>
                  <a:prstClr val="black"/>
                </a:solidFill>
                <a:latin typeface="Comic Sans MS" panose="030F0702030302020204" pitchFamily="66" charset="0"/>
              </a:rPr>
              <a:t>Birch – Paddy  </a:t>
            </a:r>
            <a:endParaRPr lang="en-GB" sz="4000" dirty="0">
              <a:solidFill>
                <a:srgbClr val="CC0099"/>
              </a:solidFill>
              <a:latin typeface="Comic Sans MS" panose="030F0702030302020204" pitchFamily="66" charset="0"/>
            </a:endParaRPr>
          </a:p>
          <a:p>
            <a:pPr lvl="0"/>
            <a:r>
              <a:rPr lang="en-GB" sz="4000" dirty="0">
                <a:solidFill>
                  <a:prstClr val="black"/>
                </a:solidFill>
                <a:latin typeface="Comic Sans MS" panose="030F0702030302020204" pitchFamily="66" charset="0"/>
              </a:rPr>
              <a:t>Pine – </a:t>
            </a:r>
          </a:p>
          <a:p>
            <a:pPr lvl="0"/>
            <a:r>
              <a:rPr lang="en-GB" sz="4000" dirty="0">
                <a:solidFill>
                  <a:prstClr val="black"/>
                </a:solidFill>
                <a:latin typeface="Comic Sans MS" panose="030F0702030302020204" pitchFamily="66" charset="0"/>
              </a:rPr>
              <a:t>Elm – Alfie  </a:t>
            </a:r>
            <a:endParaRPr lang="en-GB" sz="4000" dirty="0">
              <a:solidFill>
                <a:prstClr val="black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5727465" y="3656596"/>
            <a:ext cx="5120122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GB" sz="4000" dirty="0">
                <a:solidFill>
                  <a:prstClr val="black"/>
                </a:solidFill>
                <a:latin typeface="Comic Sans MS" panose="030F0702030302020204" pitchFamily="66" charset="0"/>
              </a:rPr>
              <a:t>Redwood –  Jimi C</a:t>
            </a:r>
            <a:endParaRPr lang="en-GB" sz="4000" dirty="0">
              <a:solidFill>
                <a:srgbClr val="CC0099"/>
              </a:solidFill>
              <a:latin typeface="Comic Sans MS" panose="030F0702030302020204" pitchFamily="66" charset="0"/>
            </a:endParaRPr>
          </a:p>
          <a:p>
            <a:pPr lvl="0"/>
            <a:r>
              <a:rPr lang="en-GB" sz="4000" dirty="0">
                <a:solidFill>
                  <a:prstClr val="black"/>
                </a:solidFill>
                <a:latin typeface="Comic Sans MS" panose="030F0702030302020204" pitchFamily="66" charset="0"/>
              </a:rPr>
              <a:t>Chestnut – Charlie A</a:t>
            </a:r>
          </a:p>
          <a:p>
            <a:pPr lvl="0"/>
            <a:r>
              <a:rPr lang="en-GB" sz="4000" dirty="0">
                <a:solidFill>
                  <a:prstClr val="black"/>
                </a:solidFill>
                <a:latin typeface="Comic Sans MS" panose="030F0702030302020204" pitchFamily="66" charset="0"/>
              </a:rPr>
              <a:t>Aspen- </a:t>
            </a:r>
            <a:r>
              <a:rPr lang="en-GB" sz="4000" dirty="0" err="1">
                <a:solidFill>
                  <a:prstClr val="black"/>
                </a:solidFill>
                <a:latin typeface="Comic Sans MS" panose="030F0702030302020204" pitchFamily="66" charset="0"/>
              </a:rPr>
              <a:t>Toriey</a:t>
            </a:r>
            <a:r>
              <a:rPr lang="en-GB" sz="4000" dirty="0">
                <a:solidFill>
                  <a:prstClr val="black"/>
                </a:solidFill>
                <a:latin typeface="Comic Sans MS" panose="030F0702030302020204" pitchFamily="66" charset="0"/>
              </a:rPr>
              <a:t> </a:t>
            </a:r>
            <a:endParaRPr lang="en-GB" sz="4000" dirty="0">
              <a:solidFill>
                <a:prstClr val="black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209967" y="3097055"/>
            <a:ext cx="4824449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GB" sz="4000" dirty="0">
                <a:solidFill>
                  <a:prstClr val="black"/>
                </a:solidFill>
                <a:latin typeface="Comic Sans MS" panose="030F0702030302020204" pitchFamily="66" charset="0"/>
              </a:rPr>
              <a:t>Willow – Harry </a:t>
            </a:r>
            <a:endParaRPr lang="en-GB" sz="4000" dirty="0">
              <a:solidFill>
                <a:srgbClr val="CC0099"/>
              </a:solidFill>
              <a:latin typeface="Comic Sans MS" panose="030F0702030302020204" pitchFamily="66" charset="0"/>
            </a:endParaRPr>
          </a:p>
          <a:p>
            <a:pPr lvl="0"/>
            <a:r>
              <a:rPr lang="en-GB" sz="4000" dirty="0">
                <a:solidFill>
                  <a:prstClr val="black"/>
                </a:solidFill>
                <a:latin typeface="Comic Sans MS" panose="030F0702030302020204" pitchFamily="66" charset="0"/>
              </a:rPr>
              <a:t>Spruce – Ella</a:t>
            </a:r>
          </a:p>
          <a:p>
            <a:pPr lvl="0"/>
            <a:r>
              <a:rPr lang="en-GB" sz="4000" dirty="0">
                <a:solidFill>
                  <a:prstClr val="black"/>
                </a:solidFill>
                <a:latin typeface="Comic Sans MS" panose="030F0702030302020204" pitchFamily="66" charset="0"/>
              </a:rPr>
              <a:t>Maple – Harvey</a:t>
            </a:r>
          </a:p>
        </p:txBody>
      </p:sp>
    </p:spTree>
    <p:extLst>
      <p:ext uri="{BB962C8B-B14F-4D97-AF65-F5344CB8AC3E}">
        <p14:creationId xmlns:p14="http://schemas.microsoft.com/office/powerpoint/2010/main" val="16483333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915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3064042" y="946484"/>
            <a:ext cx="6513095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800" u="sng" dirty="0">
                <a:solidFill>
                  <a:srgbClr val="FF0066"/>
                </a:solidFill>
                <a:latin typeface="Comic Sans MS" panose="030F0702030302020204" pitchFamily="66" charset="0"/>
              </a:rPr>
              <a:t>Weekly Team Points!</a:t>
            </a:r>
          </a:p>
          <a:p>
            <a:pPr algn="ctr"/>
            <a:endParaRPr lang="en-GB" sz="3200" i="1" dirty="0">
              <a:latin typeface="Comic Sans MS" panose="030F0702030302020204" pitchFamily="66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9465692"/>
              </p:ext>
            </p:extLst>
          </p:nvPr>
        </p:nvGraphicFramePr>
        <p:xfrm>
          <a:off x="1465178" y="2497564"/>
          <a:ext cx="9261644" cy="24643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15411">
                  <a:extLst>
                    <a:ext uri="{9D8B030D-6E8A-4147-A177-3AD203B41FA5}">
                      <a16:colId xmlns:a16="http://schemas.microsoft.com/office/drawing/2014/main" val="3299981363"/>
                    </a:ext>
                  </a:extLst>
                </a:gridCol>
                <a:gridCol w="2315411">
                  <a:extLst>
                    <a:ext uri="{9D8B030D-6E8A-4147-A177-3AD203B41FA5}">
                      <a16:colId xmlns:a16="http://schemas.microsoft.com/office/drawing/2014/main" val="3451166365"/>
                    </a:ext>
                  </a:extLst>
                </a:gridCol>
                <a:gridCol w="2315411">
                  <a:extLst>
                    <a:ext uri="{9D8B030D-6E8A-4147-A177-3AD203B41FA5}">
                      <a16:colId xmlns:a16="http://schemas.microsoft.com/office/drawing/2014/main" val="479396576"/>
                    </a:ext>
                  </a:extLst>
                </a:gridCol>
                <a:gridCol w="2315411">
                  <a:extLst>
                    <a:ext uri="{9D8B030D-6E8A-4147-A177-3AD203B41FA5}">
                      <a16:colId xmlns:a16="http://schemas.microsoft.com/office/drawing/2014/main" val="200857127"/>
                    </a:ext>
                  </a:extLst>
                </a:gridCol>
              </a:tblGrid>
              <a:tr h="1232176">
                <a:tc>
                  <a:txBody>
                    <a:bodyPr/>
                    <a:lstStyle/>
                    <a:p>
                      <a:pPr algn="ctr"/>
                      <a:r>
                        <a:rPr lang="en-GB" sz="32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Peel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dirty="0" err="1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Ethelfleda</a:t>
                      </a:r>
                      <a:endParaRPr lang="en-GB" sz="320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Grazier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Offa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17705136"/>
                  </a:ext>
                </a:extLst>
              </a:tr>
              <a:tr h="1232176">
                <a:tc>
                  <a:txBody>
                    <a:bodyPr/>
                    <a:lstStyle/>
                    <a:p>
                      <a:pPr algn="ctr"/>
                      <a:endParaRPr lang="en-GB" sz="280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  <a:p>
                      <a:pPr algn="ctr"/>
                      <a:r>
                        <a:rPr lang="en-GB" sz="28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112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80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  <a:p>
                      <a:pPr algn="ctr"/>
                      <a:r>
                        <a:rPr lang="en-GB" sz="28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136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80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  <a:p>
                      <a:pPr algn="ctr"/>
                      <a:r>
                        <a:rPr lang="en-GB" sz="28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123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80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  <a:p>
                      <a:pPr algn="ctr"/>
                      <a:r>
                        <a:rPr lang="en-GB" sz="28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113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1776937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311145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484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050166" y="1176933"/>
            <a:ext cx="9744502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>
                <a:latin typeface="Comic Sans MS" panose="030F0702030302020204" pitchFamily="66" charset="0"/>
              </a:rPr>
              <a:t>Oak</a:t>
            </a:r>
          </a:p>
          <a:p>
            <a:pPr algn="ctr"/>
            <a:r>
              <a:rPr lang="en-GB" sz="6600" dirty="0">
                <a:solidFill>
                  <a:srgbClr val="CC0099"/>
                </a:solidFill>
                <a:latin typeface="Comic Sans MS" panose="030F0702030302020204" pitchFamily="66" charset="0"/>
              </a:rPr>
              <a:t>Leah</a:t>
            </a:r>
            <a:endParaRPr lang="en-GB" sz="1600" dirty="0">
              <a:latin typeface="Comic Sans MS" panose="030F0702030302020204" pitchFamily="66" charset="0"/>
            </a:endParaRPr>
          </a:p>
          <a:p>
            <a:pPr algn="ctr"/>
            <a:r>
              <a:rPr lang="en-GB" sz="2400" dirty="0">
                <a:latin typeface="Comic Sans MS" panose="030F0702030302020204" pitchFamily="66" charset="0"/>
              </a:rPr>
              <a:t>For</a:t>
            </a: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  <a:p>
            <a:pPr algn="ctr"/>
            <a:r>
              <a:rPr lang="en-GB" sz="24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Listening carefully to the sounds  in her news writing. Keep it up!</a:t>
            </a: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24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Mrs Laffan                                      07.01.22</a:t>
            </a: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84484" y="824196"/>
            <a:ext cx="1657350" cy="1743075"/>
          </a:xfrm>
          <a:prstGeom prst="rect">
            <a:avLst/>
          </a:prstGeom>
        </p:spPr>
      </p:pic>
      <p:pic>
        <p:nvPicPr>
          <p:cNvPr id="5" name="Picture 6" descr="Image result for the woodlands community primary school logo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2764" y="824196"/>
            <a:ext cx="1758342" cy="1641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001746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484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132764" y="1011236"/>
            <a:ext cx="9744502" cy="45858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>
                <a:latin typeface="Comic Sans MS" panose="030F0702030302020204" pitchFamily="66" charset="0"/>
              </a:rPr>
              <a:t>Ash</a:t>
            </a:r>
          </a:p>
          <a:p>
            <a:pPr algn="ctr"/>
            <a:r>
              <a:rPr lang="en-GB" sz="6600" dirty="0">
                <a:solidFill>
                  <a:srgbClr val="CC0099"/>
                </a:solidFill>
                <a:latin typeface="Comic Sans MS" panose="030F0702030302020204" pitchFamily="66" charset="0"/>
              </a:rPr>
              <a:t>Monty </a:t>
            </a:r>
          </a:p>
          <a:p>
            <a:pPr algn="ctr"/>
            <a:endParaRPr lang="en-GB" sz="1600" dirty="0">
              <a:latin typeface="Comic Sans MS" panose="030F0702030302020204" pitchFamily="66" charset="0"/>
            </a:endParaRPr>
          </a:p>
          <a:p>
            <a:pPr algn="ctr"/>
            <a:r>
              <a:rPr lang="en-GB" sz="2400" dirty="0">
                <a:latin typeface="Comic Sans MS" panose="030F0702030302020204" pitchFamily="66" charset="0"/>
              </a:rPr>
              <a:t>For</a:t>
            </a:r>
          </a:p>
          <a:p>
            <a:pPr algn="ctr"/>
            <a:r>
              <a:rPr lang="en-GB" sz="24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Super news writing.</a:t>
            </a: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24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Miss Bailey                                     07.01.22</a:t>
            </a: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84484" y="824196"/>
            <a:ext cx="1657350" cy="1743075"/>
          </a:xfrm>
          <a:prstGeom prst="rect">
            <a:avLst/>
          </a:prstGeom>
        </p:spPr>
      </p:pic>
      <p:pic>
        <p:nvPicPr>
          <p:cNvPr id="5" name="Picture 6" descr="Image result for the woodlands community primary school logo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2764" y="824196"/>
            <a:ext cx="1758342" cy="1641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793387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484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132764" y="1011236"/>
            <a:ext cx="9744502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>
                <a:latin typeface="Comic Sans MS" panose="030F0702030302020204" pitchFamily="66" charset="0"/>
              </a:rPr>
              <a:t>Elm</a:t>
            </a:r>
          </a:p>
          <a:p>
            <a:pPr algn="ctr"/>
            <a:r>
              <a:rPr lang="en-GB" sz="6600" dirty="0">
                <a:solidFill>
                  <a:srgbClr val="CC0099"/>
                </a:solidFill>
                <a:latin typeface="Comic Sans MS" panose="030F0702030302020204" pitchFamily="66" charset="0"/>
              </a:rPr>
              <a:t>Clara</a:t>
            </a: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2400" b="1" dirty="0">
                <a:solidFill>
                  <a:srgbClr val="0070C0"/>
                </a:solidFill>
                <a:latin typeface="Comic Sans MS" panose="030F0702030302020204" pitchFamily="66" charset="0"/>
              </a:rPr>
              <a:t>For always being a kind and reassuring friend to all of the children within the class. You have come back to school with a lovely attitude and smile for all of your friends. What a great start, well done Clara </a:t>
            </a:r>
            <a:r>
              <a:rPr lang="en-GB" sz="2400" b="1" dirty="0">
                <a:solidFill>
                  <a:srgbClr val="0070C0"/>
                </a:solidFill>
                <a:latin typeface="Comic Sans MS" panose="030F0702030302020204" pitchFamily="66" charset="0"/>
                <a:sym typeface="Wingdings" panose="05000000000000000000" pitchFamily="2" charset="2"/>
              </a:rPr>
              <a:t></a:t>
            </a:r>
            <a:endParaRPr lang="en-GB" sz="2400" b="1" dirty="0"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24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Mr Grice                                    07.01.2022</a:t>
            </a: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84484" y="824196"/>
            <a:ext cx="1657350" cy="1743075"/>
          </a:xfrm>
          <a:prstGeom prst="rect">
            <a:avLst/>
          </a:prstGeom>
        </p:spPr>
      </p:pic>
      <p:pic>
        <p:nvPicPr>
          <p:cNvPr id="5" name="Picture 6" descr="Image result for the woodlands community primary school logo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2764" y="824196"/>
            <a:ext cx="1758342" cy="1641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2624539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484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314734" y="1048056"/>
            <a:ext cx="9744502" cy="51706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>
                <a:latin typeface="Comic Sans MS" panose="030F0702030302020204" pitchFamily="66" charset="0"/>
              </a:rPr>
              <a:t>Birch</a:t>
            </a:r>
          </a:p>
          <a:p>
            <a:pPr algn="ctr"/>
            <a:endParaRPr lang="en-GB" sz="1600" dirty="0">
              <a:latin typeface="Comic Sans MS" panose="030F0702030302020204" pitchFamily="66" charset="0"/>
            </a:endParaRPr>
          </a:p>
          <a:p>
            <a:pPr algn="ctr"/>
            <a:r>
              <a:rPr lang="en-GB" sz="4000" dirty="0">
                <a:latin typeface="Comic Sans MS" panose="030F0702030302020204" pitchFamily="66" charset="0"/>
              </a:rPr>
              <a:t>Evelyn</a:t>
            </a:r>
          </a:p>
          <a:p>
            <a:pPr algn="ctr"/>
            <a:endParaRPr lang="en-GB" sz="1600" dirty="0">
              <a:latin typeface="Comic Sans MS" panose="030F0702030302020204" pitchFamily="66" charset="0"/>
            </a:endParaRPr>
          </a:p>
          <a:p>
            <a:pPr algn="ctr"/>
            <a:r>
              <a:rPr lang="en-GB" sz="2400" dirty="0">
                <a:latin typeface="Comic Sans MS" panose="030F0702030302020204" pitchFamily="66" charset="0"/>
              </a:rPr>
              <a:t>For</a:t>
            </a:r>
          </a:p>
          <a:p>
            <a:pPr algn="ctr"/>
            <a:r>
              <a:rPr lang="en-GB" sz="24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Always having an amazing attitude to learning. Evelyn is working so hard to improve her spelling and handwriting in her written work. Super proud! Well done!</a:t>
            </a: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24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Miss Hewitt                                  07.01.22</a:t>
            </a: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84484" y="824196"/>
            <a:ext cx="1657350" cy="1743075"/>
          </a:xfrm>
          <a:prstGeom prst="rect">
            <a:avLst/>
          </a:prstGeom>
        </p:spPr>
      </p:pic>
      <p:pic>
        <p:nvPicPr>
          <p:cNvPr id="5" name="Picture 6" descr="Image result for the woodlands community primary school logo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2764" y="824196"/>
            <a:ext cx="1758342" cy="1641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924129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1059</TotalTime>
  <Words>404</Words>
  <Application>Microsoft Office PowerPoint</Application>
  <PresentationFormat>Widescreen</PresentationFormat>
  <Paragraphs>123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6" baseType="lpstr">
      <vt:lpstr>Arial</vt:lpstr>
      <vt:lpstr>Calibri</vt:lpstr>
      <vt:lpstr>Calibri Light</vt:lpstr>
      <vt:lpstr>Comic Sans MS</vt:lpstr>
      <vt:lpstr>Lucida Handwriting</vt:lpstr>
      <vt:lpstr>Times New Roman</vt:lpstr>
      <vt:lpstr>Wingdings</vt:lpstr>
      <vt:lpstr>XCCW Joined 33a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Woodlands Primary School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Mrs Maiden</dc:creator>
  <cp:lastModifiedBy>Mr Tennuci</cp:lastModifiedBy>
  <cp:revision>196</cp:revision>
  <cp:lastPrinted>2022-01-07T07:07:47Z</cp:lastPrinted>
  <dcterms:created xsi:type="dcterms:W3CDTF">2020-05-30T07:30:34Z</dcterms:created>
  <dcterms:modified xsi:type="dcterms:W3CDTF">2022-01-07T09:03:58Z</dcterms:modified>
</cp:coreProperties>
</file>