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7" r:id="rId3"/>
    <p:sldId id="259" r:id="rId4"/>
    <p:sldId id="260" r:id="rId5"/>
    <p:sldId id="261" r:id="rId6"/>
    <p:sldId id="262" r:id="rId7"/>
    <p:sldId id="282" r:id="rId8"/>
    <p:sldId id="302" r:id="rId9"/>
    <p:sldId id="284" r:id="rId10"/>
    <p:sldId id="286" r:id="rId11"/>
    <p:sldId id="288" r:id="rId12"/>
    <p:sldId id="290" r:id="rId13"/>
    <p:sldId id="292" r:id="rId14"/>
    <p:sldId id="294" r:id="rId15"/>
    <p:sldId id="296" r:id="rId16"/>
    <p:sldId id="298" r:id="rId17"/>
    <p:sldId id="300" r:id="rId18"/>
    <p:sldId id="278" r:id="rId19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6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22419-D1C5-4E1E-9D0C-85AE180312A5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1043216"/>
            <a:ext cx="66450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pPr algn="ctr"/>
            <a:r>
              <a:rPr lang="en-GB" sz="4800" dirty="0">
                <a:latin typeface="Comic Sans MS" panose="030F0702030302020204" pitchFamily="66" charset="0"/>
              </a:rPr>
              <a:t>Friday 6</a:t>
            </a:r>
            <a:r>
              <a:rPr lang="en-GB" sz="4800" baseline="30000" dirty="0">
                <a:latin typeface="Comic Sans MS" panose="030F0702030302020204" pitchFamily="66" charset="0"/>
              </a:rPr>
              <a:t>th</a:t>
            </a:r>
            <a:r>
              <a:rPr lang="en-GB" sz="4800" dirty="0">
                <a:latin typeface="Comic Sans MS" panose="030F0702030302020204" pitchFamily="66" charset="0"/>
              </a:rPr>
              <a:t> May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r>
              <a:rPr lang="en-GB" sz="6600" dirty="0">
                <a:latin typeface="Comic Sans MS" panose="030F0702030302020204" pitchFamily="66" charset="0"/>
              </a:rPr>
              <a:t>Tymon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having an amazing attitude to learning. Tymon is making super progress in maths. Keep up the hard work Tymon! Very proud of you!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Hewitt                                  06.05.22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</a:p>
          <a:p>
            <a:pPr algn="ctr"/>
            <a:r>
              <a:rPr lang="en-GB" sz="6600" dirty="0" err="1">
                <a:solidFill>
                  <a:srgbClr val="CC0099"/>
                </a:solidFill>
                <a:latin typeface="Comic Sans MS" panose="030F0702030302020204" pitchFamily="66" charset="0"/>
              </a:rPr>
              <a:t>Freddie.C</a:t>
            </a:r>
            <a:endParaRPr lang="en-GB" sz="66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using </a:t>
            </a:r>
            <a:r>
              <a:rPr lang="en-GB" sz="2400" dirty="0" err="1">
                <a:latin typeface="Comic Sans MS" panose="030F0702030302020204" pitchFamily="66" charset="0"/>
              </a:rPr>
              <a:t>perserverance</a:t>
            </a:r>
            <a:r>
              <a:rPr lang="en-GB" sz="2400" dirty="0">
                <a:latin typeface="Comic Sans MS" panose="030F0702030302020204" pitchFamily="66" charset="0"/>
              </a:rPr>
              <a:t> to follow instructions to make bread using the Great Fire of London Bakery recipe. 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Leedham-Hawkes                                    06.05.22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Maple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3600" b="1" dirty="0">
                <a:latin typeface="Lucida Handwriting" panose="03010101010101010101" pitchFamily="66" charset="0"/>
              </a:rPr>
              <a:t>Amelia S.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writing an amazing letter to Philippe Petit.  Amelia included some fantastic vocabulary and a range of sentence structures.  Well done.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                                  06.05.2022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3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8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Roux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showing excellence when narrating his groups drama performance. You verbalised the story really well and added in how the character was feeling. Keep up the great work.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Fisher                                    06.05.22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50993"/>
            <a:ext cx="974450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6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6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Isabel, Elizabeth and Faith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an amazing drama performance in English, such great passion, communication and teamwork.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  Miss Volante                                         06.05.22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8176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</a:p>
          <a:p>
            <a:pPr algn="ctr"/>
            <a:r>
              <a:rPr lang="en-GB" sz="36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Amelia B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Her writing has been brilliant this week. She has written a fantastic inspirational speech as a future king of England to inspire her army, before marching into battle.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Tennuci                                   6.5.22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</a:t>
            </a:r>
          </a:p>
          <a:p>
            <a:pPr algn="ctr"/>
            <a:endParaRPr lang="en-GB" sz="4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Amber</a:t>
            </a:r>
            <a:r>
              <a:rPr lang="en-GB" sz="4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en-GB" sz="4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using wonderful personification and 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Similes within her Battle of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Bosworth  writing. 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Bennett &amp; Mrs Read				06.05.2022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6000" dirty="0" err="1">
                <a:solidFill>
                  <a:srgbClr val="CC0099"/>
                </a:solidFill>
                <a:latin typeface="Comic Sans MS" panose="030F0702030302020204" pitchFamily="66" charset="0"/>
              </a:rPr>
              <a:t>Caeden</a:t>
            </a:r>
            <a:r>
              <a:rPr lang="en-GB" sz="6000" dirty="0">
                <a:solidFill>
                  <a:srgbClr val="CC0099"/>
                </a:solidFill>
                <a:latin typeface="Comic Sans MS" panose="030F0702030302020204" pitchFamily="66" charset="0"/>
              </a:rPr>
              <a:t> F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writing and delivering a wonderful battle speech as if he were at the Battle of Bosworth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                                   06.05.22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10937" y="1248982"/>
            <a:ext cx="8311487" cy="1459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u="sng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Next Week’s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u="sng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Phrase of the Week</a:t>
            </a:r>
            <a:r>
              <a:rPr lang="en-GB" sz="40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GB" sz="40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2047164" y="1132764"/>
            <a:ext cx="8270543" cy="3664723"/>
          </a:xfrm>
          <a:prstGeom prst="wedgeRoundRectCallout">
            <a:avLst>
              <a:gd name="adj1" fmla="val -41281"/>
              <a:gd name="adj2" fmla="val 70330"/>
              <a:gd name="adj3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9995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10937" y="1248982"/>
            <a:ext cx="8311487" cy="3583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u="sng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Phrase of the Week</a:t>
            </a:r>
            <a:r>
              <a:rPr lang="en-GB" sz="40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115000"/>
              </a:lnSpc>
            </a:pPr>
            <a:r>
              <a:rPr lang="en-GB" sz="4000" dirty="0">
                <a:solidFill>
                  <a:srgbClr val="0070C0"/>
                </a:solidFill>
                <a:latin typeface="Comic Sans MS" panose="030F0702030302020204" pitchFamily="66" charset="0"/>
              </a:rPr>
              <a:t>"Do more than belong: participate. Do more than care: help. Do more than believe: practice."</a:t>
            </a:r>
            <a:endParaRPr lang="en-GB" sz="6600" dirty="0">
              <a:solidFill>
                <a:srgbClr val="0070C0"/>
              </a:solidFill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GB" sz="40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2047164" y="1132764"/>
            <a:ext cx="8270543" cy="3664723"/>
          </a:xfrm>
          <a:prstGeom prst="wedgeRoundRectCallout">
            <a:avLst>
              <a:gd name="adj1" fmla="val -41281"/>
              <a:gd name="adj2" fmla="val 70330"/>
              <a:gd name="adj3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620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>
            <a:off x="1241946" y="2015313"/>
            <a:ext cx="9703558" cy="3744042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008827-3917-4F98-986B-D2487A4AE41B}"/>
              </a:ext>
            </a:extLst>
          </p:cNvPr>
          <p:cNvSpPr txBox="1"/>
          <p:nvPr/>
        </p:nvSpPr>
        <p:spPr>
          <a:xfrm>
            <a:off x="1910687" y="2210937"/>
            <a:ext cx="539086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Aimee J – Chestnut</a:t>
            </a:r>
          </a:p>
          <a:p>
            <a:r>
              <a:rPr lang="en-GB" sz="2400" dirty="0"/>
              <a:t>Amelia B – Chestnut</a:t>
            </a:r>
          </a:p>
          <a:p>
            <a:r>
              <a:rPr lang="en-GB" sz="2400" dirty="0"/>
              <a:t>Amira S – Chestnut</a:t>
            </a:r>
          </a:p>
          <a:p>
            <a:r>
              <a:rPr lang="en-GB" sz="2400" dirty="0"/>
              <a:t>Reilly T – Chestnut</a:t>
            </a:r>
          </a:p>
          <a:p>
            <a:r>
              <a:rPr lang="en-GB" sz="2400" dirty="0"/>
              <a:t>Charlie A - Chestnut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0251" y="886789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09968" y="1644086"/>
            <a:ext cx="3928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Oak –Lincoln</a:t>
            </a:r>
          </a:p>
          <a:p>
            <a:r>
              <a:rPr lang="en-GB" sz="4000" dirty="0">
                <a:latin typeface="Comic Sans MS" panose="030F0702030302020204" pitchFamily="66" charset="0"/>
              </a:rPr>
              <a:t>Ash – 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23189" y="3495368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5727465" y="1644086"/>
            <a:ext cx="48323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– Rocco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– Layla 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27465" y="3656596"/>
            <a:ext cx="512012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 Amelia   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– Amelia M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Aspen - Eva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09967" y="3097055"/>
            <a:ext cx="482444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 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</a:t>
            </a:r>
            <a:r>
              <a:rPr lang="en-GB" sz="40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Elyza</a:t>
            </a:r>
            <a:endParaRPr lang="en-GB" sz="40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Maple – </a:t>
            </a: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64042" y="946484"/>
            <a:ext cx="65130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>
                <a:solidFill>
                  <a:srgbClr val="FF0066"/>
                </a:solidFill>
                <a:latin typeface="Comic Sans MS" panose="030F0702030302020204" pitchFamily="66" charset="0"/>
              </a:rPr>
              <a:t>Weekly Team Points!</a:t>
            </a:r>
          </a:p>
          <a:p>
            <a:pPr algn="ctr"/>
            <a:endParaRPr lang="en-GB" sz="3200" i="1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3460613"/>
              </p:ext>
            </p:extLst>
          </p:nvPr>
        </p:nvGraphicFramePr>
        <p:xfrm>
          <a:off x="1465178" y="2497564"/>
          <a:ext cx="9261644" cy="2464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5411">
                  <a:extLst>
                    <a:ext uri="{9D8B030D-6E8A-4147-A177-3AD203B41FA5}">
                      <a16:colId xmlns:a16="http://schemas.microsoft.com/office/drawing/2014/main" val="3299981363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3451166365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479396576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200857127"/>
                    </a:ext>
                  </a:extLst>
                </a:gridCol>
              </a:tblGrid>
              <a:tr h="1232176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Peel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Ethelfleda</a:t>
                      </a:r>
                      <a:endParaRPr lang="en-GB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Grazier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Offa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705136"/>
                  </a:ext>
                </a:extLst>
              </a:tr>
              <a:tr h="1232176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769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114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Oak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Casper 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using the  correct mathematical vocabulary to explain his answers in maths.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Laffan                                      6.5.22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0174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Ash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Halle 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super independent writing.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and Mrs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Salt                                     06.05.22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9338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EE2D9CF-4D3A-4973-80EA-7FAE84E9234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189437" y="1406336"/>
            <a:ext cx="5416059" cy="4045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250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Elm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Celia</a:t>
            </a:r>
          </a:p>
          <a:p>
            <a:pPr algn="ctr"/>
            <a:endParaRPr lang="en-GB" sz="15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15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a super attitude towards learning especially in Reading, with Celia often choosing to pick up a book and read. Keep up the excellent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reading Celia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  <a:sym typeface="Wingdings" panose="05000000000000000000" pitchFamily="2" charset="2"/>
              </a:rPr>
              <a:t>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Grice                                    06.05.2022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1104</TotalTime>
  <Words>413</Words>
  <Application>Microsoft Office PowerPoint</Application>
  <PresentationFormat>Widescreen</PresentationFormat>
  <Paragraphs>113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Comic Sans MS</vt:lpstr>
      <vt:lpstr>Lucida Handwriting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Joshua Grice</cp:lastModifiedBy>
  <cp:revision>233</cp:revision>
  <cp:lastPrinted>2022-04-29T06:01:55Z</cp:lastPrinted>
  <dcterms:created xsi:type="dcterms:W3CDTF">2020-05-30T07:30:34Z</dcterms:created>
  <dcterms:modified xsi:type="dcterms:W3CDTF">2022-05-06T06:35:18Z</dcterms:modified>
</cp:coreProperties>
</file>