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8" r:id="rId2"/>
    <p:sldId id="277" r:id="rId3"/>
    <p:sldId id="259" r:id="rId4"/>
    <p:sldId id="260" r:id="rId5"/>
    <p:sldId id="261" r:id="rId6"/>
    <p:sldId id="262" r:id="rId7"/>
    <p:sldId id="281" r:id="rId8"/>
    <p:sldId id="282" r:id="rId9"/>
    <p:sldId id="283" r:id="rId10"/>
    <p:sldId id="284" r:id="rId11"/>
    <p:sldId id="285" r:id="rId12"/>
    <p:sldId id="286" r:id="rId13"/>
    <p:sldId id="287" r:id="rId14"/>
    <p:sldId id="288" r:id="rId15"/>
    <p:sldId id="289" r:id="rId16"/>
    <p:sldId id="292" r:id="rId17"/>
    <p:sldId id="293" r:id="rId18"/>
    <p:sldId id="294" r:id="rId19"/>
    <p:sldId id="295" r:id="rId20"/>
    <p:sldId id="296" r:id="rId21"/>
    <p:sldId id="297" r:id="rId22"/>
    <p:sldId id="298" r:id="rId23"/>
    <p:sldId id="300" r:id="rId24"/>
    <p:sldId id="301" r:id="rId25"/>
    <p:sldId id="278"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0099"/>
    <a:srgbClr val="99FF99"/>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66"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A4C8432-5614-411C-A142-45C0EF2C844E}" type="datetimeFigureOut">
              <a:rPr lang="en-GB" smtClean="0"/>
              <a:t>20/11/2020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98F52A1-C492-4823-9AE3-28DECC1FDE31}" type="slidenum">
              <a:rPr lang="en-GB" smtClean="0"/>
              <a:t>‹#›</a:t>
            </a:fld>
            <a:endParaRPr lang="en-GB"/>
          </a:p>
        </p:txBody>
      </p:sp>
    </p:spTree>
    <p:extLst>
      <p:ext uri="{BB962C8B-B14F-4D97-AF65-F5344CB8AC3E}">
        <p14:creationId xmlns:p14="http://schemas.microsoft.com/office/powerpoint/2010/main" val="2001218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9E59848-24D8-433B-BD7F-7DD241DEAF1E}" type="datetimeFigureOut">
              <a:rPr lang="en-GB" smtClean="0"/>
              <a:t>20/11/2020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FA24F52-6023-4905-AB0C-8F3412012547}" type="slidenum">
              <a:rPr lang="en-GB" smtClean="0"/>
              <a:t>‹#›</a:t>
            </a:fld>
            <a:endParaRPr lang="en-GB"/>
          </a:p>
        </p:txBody>
      </p:sp>
    </p:spTree>
    <p:extLst>
      <p:ext uri="{BB962C8B-B14F-4D97-AF65-F5344CB8AC3E}">
        <p14:creationId xmlns:p14="http://schemas.microsoft.com/office/powerpoint/2010/main" val="3471748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A24F52-6023-4905-AB0C-8F3412012547}" type="slidenum">
              <a:rPr lang="en-GB" smtClean="0"/>
              <a:t>14</a:t>
            </a:fld>
            <a:endParaRPr lang="en-GB"/>
          </a:p>
        </p:txBody>
      </p:sp>
    </p:spTree>
    <p:extLst>
      <p:ext uri="{BB962C8B-B14F-4D97-AF65-F5344CB8AC3E}">
        <p14:creationId xmlns:p14="http://schemas.microsoft.com/office/powerpoint/2010/main" val="1860999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A24F52-6023-4905-AB0C-8F3412012547}" type="slidenum">
              <a:rPr lang="en-GB" smtClean="0"/>
              <a:t>15</a:t>
            </a:fld>
            <a:endParaRPr lang="en-GB"/>
          </a:p>
        </p:txBody>
      </p:sp>
    </p:spTree>
    <p:extLst>
      <p:ext uri="{BB962C8B-B14F-4D97-AF65-F5344CB8AC3E}">
        <p14:creationId xmlns:p14="http://schemas.microsoft.com/office/powerpoint/2010/main" val="1745794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20/11/2020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3471810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20/11/2020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713601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20/11/2020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3176090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20/11/2020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43219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A822419-D1C5-4E1E-9D0C-85AE180312A5}" type="datetimeFigureOut">
              <a:rPr lang="en-GB" smtClean="0"/>
              <a:t>20/11/2020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618663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A822419-D1C5-4E1E-9D0C-85AE180312A5}" type="datetimeFigureOut">
              <a:rPr lang="en-GB" smtClean="0"/>
              <a:t>20/11/2020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219544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A822419-D1C5-4E1E-9D0C-85AE180312A5}" type="datetimeFigureOut">
              <a:rPr lang="en-GB" smtClean="0"/>
              <a:t>20/11/2020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1607619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A822419-D1C5-4E1E-9D0C-85AE180312A5}" type="datetimeFigureOut">
              <a:rPr lang="en-GB" smtClean="0"/>
              <a:t>20/11/2020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260434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822419-D1C5-4E1E-9D0C-85AE180312A5}" type="datetimeFigureOut">
              <a:rPr lang="en-GB" smtClean="0"/>
              <a:t>20/11/2020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079773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822419-D1C5-4E1E-9D0C-85AE180312A5}" type="datetimeFigureOut">
              <a:rPr lang="en-GB" smtClean="0"/>
              <a:t>20/11/2020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671992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822419-D1C5-4E1E-9D0C-85AE180312A5}" type="datetimeFigureOut">
              <a:rPr lang="en-GB" smtClean="0"/>
              <a:t>20/11/2020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385651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22419-D1C5-4E1E-9D0C-85AE180312A5}" type="datetimeFigureOut">
              <a:rPr lang="en-GB" smtClean="0"/>
              <a:t>20/11/2020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B13E00-8734-474C-B957-321D8720DE3D}" type="slidenum">
              <a:rPr lang="en-GB" smtClean="0"/>
              <a:t>‹#›</a:t>
            </a:fld>
            <a:endParaRPr lang="en-GB"/>
          </a:p>
        </p:txBody>
      </p:sp>
    </p:spTree>
    <p:extLst>
      <p:ext uri="{BB962C8B-B14F-4D97-AF65-F5344CB8AC3E}">
        <p14:creationId xmlns:p14="http://schemas.microsoft.com/office/powerpoint/2010/main" val="1940818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 Id="rId9"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2839452" y="1043216"/>
            <a:ext cx="6645032" cy="2862322"/>
          </a:xfrm>
          <a:prstGeom prst="rect">
            <a:avLst/>
          </a:prstGeom>
          <a:noFill/>
        </p:spPr>
        <p:txBody>
          <a:bodyPr wrap="square" rtlCol="0">
            <a:spAutoFit/>
          </a:bodyPr>
          <a:lstStyle/>
          <a:p>
            <a:pPr algn="ctr"/>
            <a:r>
              <a:rPr lang="en-GB" sz="6600" dirty="0" smtClean="0">
                <a:solidFill>
                  <a:srgbClr val="FF0000"/>
                </a:solidFill>
                <a:latin typeface="Comic Sans MS" panose="030F0702030302020204" pitchFamily="66" charset="0"/>
              </a:rPr>
              <a:t>Wow Assembly</a:t>
            </a:r>
            <a:r>
              <a:rPr lang="en-GB" sz="6600" dirty="0">
                <a:solidFill>
                  <a:srgbClr val="FF0000"/>
                </a:solidFill>
                <a:latin typeface="Comic Sans MS" panose="030F0702030302020204" pitchFamily="66" charset="0"/>
              </a:rPr>
              <a:t>:</a:t>
            </a:r>
            <a:endParaRPr lang="en-GB" sz="6600" dirty="0" smtClean="0">
              <a:solidFill>
                <a:srgbClr val="FF0000"/>
              </a:solidFill>
              <a:latin typeface="Comic Sans MS" panose="030F0702030302020204" pitchFamily="66" charset="0"/>
            </a:endParaRPr>
          </a:p>
          <a:p>
            <a:r>
              <a:rPr lang="en-GB" sz="4800" dirty="0" smtClean="0">
                <a:latin typeface="Comic Sans MS" panose="030F0702030302020204" pitchFamily="66" charset="0"/>
              </a:rPr>
              <a:t>Friday 20</a:t>
            </a:r>
            <a:r>
              <a:rPr lang="en-GB" sz="4800" baseline="30000" dirty="0" smtClean="0">
                <a:latin typeface="Comic Sans MS" panose="030F0702030302020204" pitchFamily="66" charset="0"/>
              </a:rPr>
              <a:t>th</a:t>
            </a:r>
            <a:r>
              <a:rPr lang="en-GB" sz="4800" dirty="0" smtClean="0">
                <a:latin typeface="Comic Sans MS" panose="030F0702030302020204" pitchFamily="66" charset="0"/>
              </a:rPr>
              <a:t> November</a:t>
            </a:r>
          </a:p>
          <a:p>
            <a:endParaRPr lang="en-GB" sz="6600" dirty="0">
              <a:latin typeface="Comic Sans MS" panose="030F0702030302020204" pitchFamily="66" charset="0"/>
            </a:endParaRPr>
          </a:p>
        </p:txBody>
      </p:sp>
      <p:pic>
        <p:nvPicPr>
          <p:cNvPr id="4" name="Picture 6" descr="Image result for the woodlands community primary school 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8811" y="3212789"/>
            <a:ext cx="2686390" cy="25072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1058145" y="4304374"/>
            <a:ext cx="1657350" cy="1743075"/>
          </a:xfrm>
          <a:prstGeom prst="rect">
            <a:avLst/>
          </a:prstGeom>
        </p:spPr>
      </p:pic>
      <p:pic>
        <p:nvPicPr>
          <p:cNvPr id="6" name="Picture 5"/>
          <p:cNvPicPr>
            <a:picLocks noChangeAspect="1"/>
          </p:cNvPicPr>
          <p:nvPr/>
        </p:nvPicPr>
        <p:blipFill>
          <a:blip r:embed="rId5"/>
          <a:stretch>
            <a:fillRect/>
          </a:stretch>
        </p:blipFill>
        <p:spPr>
          <a:xfrm>
            <a:off x="9484484" y="4304375"/>
            <a:ext cx="1657350" cy="1743075"/>
          </a:xfrm>
          <a:prstGeom prst="rect">
            <a:avLst/>
          </a:prstGeom>
        </p:spPr>
      </p:pic>
    </p:spTree>
    <p:extLst>
      <p:ext uri="{BB962C8B-B14F-4D97-AF65-F5344CB8AC3E}">
        <p14:creationId xmlns:p14="http://schemas.microsoft.com/office/powerpoint/2010/main" val="4080787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585871"/>
          </a:xfrm>
          <a:prstGeom prst="rect">
            <a:avLst/>
          </a:prstGeom>
          <a:noFill/>
        </p:spPr>
        <p:txBody>
          <a:bodyPr wrap="square" rtlCol="0">
            <a:spAutoFit/>
          </a:bodyPr>
          <a:lstStyle/>
          <a:p>
            <a:pPr algn="ctr"/>
            <a:r>
              <a:rPr lang="en-GB" sz="6600" dirty="0" smtClean="0">
                <a:latin typeface="Comic Sans MS" panose="030F0702030302020204" pitchFamily="66" charset="0"/>
              </a:rPr>
              <a:t>Elm</a:t>
            </a:r>
          </a:p>
          <a:p>
            <a:pPr algn="ctr"/>
            <a:r>
              <a:rPr lang="en-GB" sz="6600" dirty="0" smtClean="0">
                <a:solidFill>
                  <a:srgbClr val="CC0099"/>
                </a:solidFill>
                <a:latin typeface="Comic Sans MS" panose="030F0702030302020204" pitchFamily="66" charset="0"/>
              </a:rPr>
              <a:t>Remy C</a:t>
            </a:r>
          </a:p>
          <a:p>
            <a:pPr algn="ctr"/>
            <a:endParaRPr lang="en-GB" sz="1600" dirty="0" smtClean="0">
              <a:latin typeface="Comic Sans MS" panose="030F0702030302020204" pitchFamily="66" charset="0"/>
            </a:endParaRPr>
          </a:p>
          <a:p>
            <a:pPr algn="ctr"/>
            <a:r>
              <a:rPr lang="en-GB" sz="2400" dirty="0" smtClean="0">
                <a:latin typeface="Comic Sans MS" panose="030F0702030302020204" pitchFamily="66" charset="0"/>
              </a:rPr>
              <a:t>For</a:t>
            </a:r>
          </a:p>
          <a:p>
            <a:pPr algn="ctr"/>
            <a:r>
              <a:rPr lang="en-GB" sz="2400" b="1" dirty="0" smtClean="0">
                <a:solidFill>
                  <a:srgbClr val="0070C0"/>
                </a:solidFill>
                <a:latin typeface="Lucida Handwriting" panose="03010101010101010101" pitchFamily="66" charset="0"/>
              </a:rPr>
              <a:t>Being a fantastic role model for all around school; always showing kindness and empathy towards others.</a:t>
            </a:r>
          </a:p>
          <a:p>
            <a:pPr algn="ctr"/>
            <a:endParaRPr lang="en-GB" sz="2400" b="1" dirty="0">
              <a:solidFill>
                <a:srgbClr val="0070C0"/>
              </a:solidFill>
              <a:latin typeface="Lucida Handwriting" panose="03010101010101010101" pitchFamily="66" charset="0"/>
            </a:endParaRPr>
          </a:p>
          <a:p>
            <a:pPr algn="ctr"/>
            <a:r>
              <a:rPr lang="en-GB" sz="2400" b="1" dirty="0" smtClean="0">
                <a:solidFill>
                  <a:srgbClr val="0070C0"/>
                </a:solidFill>
                <a:latin typeface="Lucida Handwriting" panose="03010101010101010101" pitchFamily="66" charset="0"/>
              </a:rPr>
              <a:t>Miss Brady                                    20/11 </a:t>
            </a:r>
            <a:r>
              <a:rPr lang="en-GB" sz="2400" b="1" dirty="0">
                <a:solidFill>
                  <a:srgbClr val="0070C0"/>
                </a:solidFill>
                <a:latin typeface="Lucida Handwriting" panose="03010101010101010101" pitchFamily="66" charset="0"/>
              </a:rPr>
              <a:t>/20</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245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4" y="-2664844"/>
            <a:ext cx="6853690" cy="12191998"/>
          </a:xfrm>
          <a:prstGeom prst="rect">
            <a:avLst/>
          </a:prstGeom>
        </p:spPr>
      </p:pic>
      <p:sp>
        <p:nvSpPr>
          <p:cNvPr id="3" name="TextBox 2"/>
          <p:cNvSpPr txBox="1"/>
          <p:nvPr/>
        </p:nvSpPr>
        <p:spPr>
          <a:xfrm>
            <a:off x="1223747" y="824196"/>
            <a:ext cx="9744502" cy="830997"/>
          </a:xfrm>
          <a:prstGeom prst="rect">
            <a:avLst/>
          </a:prstGeom>
          <a:noFill/>
        </p:spPr>
        <p:txBody>
          <a:bodyPr wrap="square" rtlCol="0">
            <a:spAutoFit/>
          </a:bodyPr>
          <a:lstStyle/>
          <a:p>
            <a:pPr algn="ctr"/>
            <a:r>
              <a:rPr lang="en-GB" sz="4800" u="sng" dirty="0" smtClean="0">
                <a:latin typeface="Comic Sans MS" panose="030F0702030302020204" pitchFamily="66" charset="0"/>
              </a:rPr>
              <a:t>Elm Wow Work</a:t>
            </a:r>
          </a:p>
        </p:txBody>
      </p:sp>
      <p:pic>
        <p:nvPicPr>
          <p:cNvPr id="4" name="Picture 3"/>
          <p:cNvPicPr>
            <a:picLocks noChangeAspect="1"/>
          </p:cNvPicPr>
          <p:nvPr/>
        </p:nvPicPr>
        <p:blipFill>
          <a:blip r:embed="rId3"/>
          <a:stretch>
            <a:fillRect/>
          </a:stretch>
        </p:blipFill>
        <p:spPr>
          <a:xfrm>
            <a:off x="10325741" y="797142"/>
            <a:ext cx="805928" cy="847614"/>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2764" y="824196"/>
            <a:ext cx="873457" cy="8152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33831" y="1902542"/>
            <a:ext cx="9124333" cy="3970318"/>
          </a:xfrm>
          <a:prstGeom prst="rect">
            <a:avLst/>
          </a:prstGeom>
          <a:noFill/>
        </p:spPr>
        <p:txBody>
          <a:bodyPr wrap="square" rtlCol="0">
            <a:spAutoFit/>
          </a:bodyPr>
          <a:lstStyle/>
          <a:p>
            <a:r>
              <a:rPr lang="en-GB" sz="2800" dirty="0" smtClean="0">
                <a:latin typeface="Comic Sans MS" panose="030F0702030302020204" pitchFamily="66" charset="0"/>
              </a:rPr>
              <a:t>Remy always shows kindness in and around school. This week I have seen Remy show all RESPECT values in many different ways. From tidying the classroom, to helping people in class or on the playground Remy is always thinking of others. Well done Remy, we love having you in Elm class! </a:t>
            </a:r>
            <a:r>
              <a:rPr lang="en-GB" sz="2800" dirty="0" smtClean="0">
                <a:latin typeface="Comic Sans MS" panose="030F0702030302020204" pitchFamily="66" charset="0"/>
                <a:sym typeface="Wingdings" panose="05000000000000000000" pitchFamily="2" charset="2"/>
              </a:rPr>
              <a:t></a:t>
            </a:r>
          </a:p>
          <a:p>
            <a:endParaRPr lang="en-GB" sz="2800" dirty="0">
              <a:latin typeface="Comic Sans MS" panose="030F0702030302020204" pitchFamily="66" charset="0"/>
              <a:sym typeface="Wingdings" panose="05000000000000000000" pitchFamily="2" charset="2"/>
            </a:endParaRPr>
          </a:p>
          <a:p>
            <a:endParaRPr lang="en-GB" sz="2800" dirty="0" smtClean="0">
              <a:latin typeface="Comic Sans MS" panose="030F0702030302020204" pitchFamily="66" charset="0"/>
              <a:sym typeface="Wingdings" panose="05000000000000000000" pitchFamily="2" charset="2"/>
            </a:endParaRPr>
          </a:p>
          <a:p>
            <a:r>
              <a:rPr lang="en-GB" sz="2800" dirty="0" smtClean="0">
                <a:latin typeface="Comic Sans MS" panose="030F0702030302020204" pitchFamily="66" charset="0"/>
                <a:sym typeface="Wingdings" panose="05000000000000000000" pitchFamily="2" charset="2"/>
              </a:rPr>
              <a:t>RESPECT</a:t>
            </a:r>
            <a:endParaRPr lang="en-GB" sz="2800" dirty="0">
              <a:latin typeface="Comic Sans MS" panose="030F0702030302020204" pitchFamily="66" charset="0"/>
            </a:endParaRPr>
          </a:p>
        </p:txBody>
      </p:sp>
      <p:sp>
        <p:nvSpPr>
          <p:cNvPr id="7" name="5-Point Star 6"/>
          <p:cNvSpPr/>
          <p:nvPr/>
        </p:nvSpPr>
        <p:spPr>
          <a:xfrm>
            <a:off x="6268065" y="4037783"/>
            <a:ext cx="1371600" cy="168131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5-Point Star 7"/>
          <p:cNvSpPr/>
          <p:nvPr/>
        </p:nvSpPr>
        <p:spPr>
          <a:xfrm>
            <a:off x="7720782" y="4037783"/>
            <a:ext cx="1371600" cy="168131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5-Point Star 8"/>
          <p:cNvSpPr/>
          <p:nvPr/>
        </p:nvSpPr>
        <p:spPr>
          <a:xfrm>
            <a:off x="9173497" y="3986889"/>
            <a:ext cx="1371600" cy="168131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4417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5324535"/>
          </a:xfrm>
          <a:prstGeom prst="rect">
            <a:avLst/>
          </a:prstGeom>
          <a:noFill/>
        </p:spPr>
        <p:txBody>
          <a:bodyPr wrap="square" rtlCol="0">
            <a:spAutoFit/>
          </a:bodyPr>
          <a:lstStyle/>
          <a:p>
            <a:pPr algn="ctr"/>
            <a:r>
              <a:rPr lang="en-GB" sz="6600" dirty="0" smtClean="0">
                <a:latin typeface="Comic Sans MS" panose="030F0702030302020204" pitchFamily="66" charset="0"/>
              </a:rPr>
              <a:t>Birch</a:t>
            </a:r>
          </a:p>
          <a:p>
            <a:pPr algn="ctr"/>
            <a:r>
              <a:rPr lang="en-GB" sz="6600" dirty="0" smtClean="0">
                <a:solidFill>
                  <a:srgbClr val="CC0099"/>
                </a:solidFill>
                <a:latin typeface="Comic Sans MS" panose="030F0702030302020204" pitchFamily="66" charset="0"/>
              </a:rPr>
              <a:t>Lucy G</a:t>
            </a:r>
          </a:p>
          <a:p>
            <a:pPr algn="ctr"/>
            <a:endParaRPr lang="en-GB" sz="1600" dirty="0" smtClean="0">
              <a:latin typeface="Comic Sans MS" panose="030F0702030302020204" pitchFamily="66" charset="0"/>
            </a:endParaRPr>
          </a:p>
          <a:p>
            <a:pPr algn="ctr"/>
            <a:r>
              <a:rPr lang="en-GB" sz="2400" dirty="0" smtClean="0">
                <a:latin typeface="Comic Sans MS" panose="030F0702030302020204" pitchFamily="66" charset="0"/>
              </a:rPr>
              <a:t>For</a:t>
            </a:r>
          </a:p>
          <a:p>
            <a:pPr algn="ctr"/>
            <a:r>
              <a:rPr lang="en-GB" sz="2400" dirty="0" smtClean="0">
                <a:latin typeface="Comic Sans MS" panose="030F0702030302020204" pitchFamily="66" charset="0"/>
              </a:rPr>
              <a:t>A superb piece of art work. Lucy has used colour to show emotion when drawing a portrait. We have been looking at the work of Picasso!</a:t>
            </a:r>
          </a:p>
          <a:p>
            <a:pPr algn="ctr"/>
            <a:endParaRPr lang="en-GB" sz="2400" b="1" dirty="0" smtClean="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smtClean="0">
                <a:solidFill>
                  <a:srgbClr val="0070C0"/>
                </a:solidFill>
                <a:latin typeface="Lucida Handwriting" panose="03010101010101010101" pitchFamily="66" charset="0"/>
              </a:rPr>
              <a:t>Miss Hewitt                                  20/11/20</a:t>
            </a:r>
            <a:endParaRPr lang="en-GB" sz="2400" b="1" dirty="0">
              <a:solidFill>
                <a:srgbClr val="0070C0"/>
              </a:solidFill>
              <a:latin typeface="Lucida Handwriting" panose="03010101010101010101" pitchFamily="66" charset="0"/>
            </a:endParaRP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412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223747" y="824196"/>
            <a:ext cx="9744502" cy="830997"/>
          </a:xfrm>
          <a:prstGeom prst="rect">
            <a:avLst/>
          </a:prstGeom>
          <a:noFill/>
        </p:spPr>
        <p:txBody>
          <a:bodyPr wrap="square" rtlCol="0">
            <a:spAutoFit/>
          </a:bodyPr>
          <a:lstStyle/>
          <a:p>
            <a:pPr algn="ctr"/>
            <a:r>
              <a:rPr lang="en-GB" sz="4800" u="sng" dirty="0" smtClean="0">
                <a:latin typeface="Comic Sans MS" panose="030F0702030302020204" pitchFamily="66" charset="0"/>
              </a:rPr>
              <a:t>Birch Wow Work</a:t>
            </a:r>
          </a:p>
        </p:txBody>
      </p:sp>
      <p:pic>
        <p:nvPicPr>
          <p:cNvPr id="4" name="Picture 3"/>
          <p:cNvPicPr>
            <a:picLocks noChangeAspect="1"/>
          </p:cNvPicPr>
          <p:nvPr/>
        </p:nvPicPr>
        <p:blipFill>
          <a:blip r:embed="rId3"/>
          <a:stretch>
            <a:fillRect/>
          </a:stretch>
        </p:blipFill>
        <p:spPr>
          <a:xfrm>
            <a:off x="10325741" y="797142"/>
            <a:ext cx="805928" cy="847614"/>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2764" y="824196"/>
            <a:ext cx="873457" cy="8152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10019" t="11387" r="53367" b="15495"/>
          <a:stretch/>
        </p:blipFill>
        <p:spPr>
          <a:xfrm rot="5400000">
            <a:off x="2220382" y="1334733"/>
            <a:ext cx="3347884" cy="5014453"/>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46694" t="28137" r="402" b="17024"/>
          <a:stretch/>
        </p:blipFill>
        <p:spPr>
          <a:xfrm rot="5400000">
            <a:off x="6026586" y="2193510"/>
            <a:ext cx="4837471" cy="3760838"/>
          </a:xfrm>
          <a:prstGeom prst="rect">
            <a:avLst/>
          </a:prstGeom>
        </p:spPr>
      </p:pic>
    </p:spTree>
    <p:extLst>
      <p:ext uri="{BB962C8B-B14F-4D97-AF65-F5344CB8AC3E}">
        <p14:creationId xmlns:p14="http://schemas.microsoft.com/office/powerpoint/2010/main" val="4030711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585871"/>
          </a:xfrm>
          <a:prstGeom prst="rect">
            <a:avLst/>
          </a:prstGeom>
          <a:noFill/>
        </p:spPr>
        <p:txBody>
          <a:bodyPr wrap="square" rtlCol="0">
            <a:spAutoFit/>
          </a:bodyPr>
          <a:lstStyle/>
          <a:p>
            <a:pPr algn="ctr"/>
            <a:r>
              <a:rPr lang="en-GB" sz="6600" dirty="0" smtClean="0">
                <a:latin typeface="Comic Sans MS" panose="030F0702030302020204" pitchFamily="66" charset="0"/>
              </a:rPr>
              <a:t>Pine</a:t>
            </a:r>
          </a:p>
          <a:p>
            <a:pPr algn="ctr"/>
            <a:r>
              <a:rPr lang="en-GB" sz="6600" dirty="0" smtClean="0">
                <a:solidFill>
                  <a:srgbClr val="CC0099"/>
                </a:solidFill>
                <a:latin typeface="Comic Sans MS" panose="030F0702030302020204" pitchFamily="66" charset="0"/>
              </a:rPr>
              <a:t>Harrison</a:t>
            </a:r>
          </a:p>
          <a:p>
            <a:pPr algn="ctr"/>
            <a:endParaRPr lang="en-GB" sz="1600" dirty="0" smtClean="0">
              <a:latin typeface="Comic Sans MS" panose="030F0702030302020204" pitchFamily="66" charset="0"/>
            </a:endParaRPr>
          </a:p>
          <a:p>
            <a:pPr algn="ctr"/>
            <a:r>
              <a:rPr lang="en-GB" sz="2400" dirty="0" smtClean="0">
                <a:latin typeface="Comic Sans MS" panose="030F0702030302020204" pitchFamily="66" charset="0"/>
              </a:rPr>
              <a:t>For using resilience to solve a mathematical problem of finding half of a quantity in different ways. Well done! </a:t>
            </a:r>
            <a:r>
              <a:rPr lang="en-GB" sz="2400" dirty="0" smtClean="0">
                <a:latin typeface="Comic Sans MS" panose="030F0702030302020204" pitchFamily="66" charset="0"/>
                <a:sym typeface="Wingdings" panose="05000000000000000000" pitchFamily="2" charset="2"/>
              </a:rPr>
              <a:t> </a:t>
            </a:r>
            <a:endParaRPr lang="en-GB" sz="2400" dirty="0" smtClean="0">
              <a:latin typeface="Comic Sans MS" panose="030F0702030302020204" pitchFamily="66" charset="0"/>
            </a:endParaRPr>
          </a:p>
          <a:p>
            <a:pPr algn="ctr"/>
            <a:endParaRPr lang="en-GB" sz="2400" b="1" dirty="0" smtClean="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smtClean="0">
                <a:solidFill>
                  <a:srgbClr val="0070C0"/>
                </a:solidFill>
                <a:latin typeface="Lucida Handwriting" panose="03010101010101010101" pitchFamily="66" charset="0"/>
              </a:rPr>
              <a:t>Mrs Leedham-Hawkes                                    20/11 </a:t>
            </a:r>
            <a:r>
              <a:rPr lang="en-GB" sz="2400" b="1" dirty="0">
                <a:solidFill>
                  <a:srgbClr val="0070C0"/>
                </a:solidFill>
                <a:latin typeface="Lucida Handwriting" panose="03010101010101010101" pitchFamily="66" charset="0"/>
              </a:rPr>
              <a:t>/20</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4"/>
          <a:stretch>
            <a:fillRect/>
          </a:stretch>
        </p:blipFill>
        <p:spPr>
          <a:xfrm>
            <a:off x="9484484" y="824196"/>
            <a:ext cx="1657350" cy="1743075"/>
          </a:xfrm>
          <a:prstGeom prst="rect">
            <a:avLst/>
          </a:prstGeom>
        </p:spPr>
      </p:pic>
      <p:pic>
        <p:nvPicPr>
          <p:cNvPr id="5" name="Picture 6" descr="Image result for the woodlands community primary school 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231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921" b="1053"/>
          <a:stretch/>
        </p:blipFill>
        <p:spPr>
          <a:xfrm rot="16200000">
            <a:off x="2669154" y="-2664844"/>
            <a:ext cx="6853690" cy="12191998"/>
          </a:xfrm>
          <a:prstGeom prst="rect">
            <a:avLst/>
          </a:prstGeom>
        </p:spPr>
      </p:pic>
      <p:sp>
        <p:nvSpPr>
          <p:cNvPr id="3" name="TextBox 2"/>
          <p:cNvSpPr txBox="1"/>
          <p:nvPr/>
        </p:nvSpPr>
        <p:spPr>
          <a:xfrm>
            <a:off x="1223747" y="824196"/>
            <a:ext cx="9744502" cy="830997"/>
          </a:xfrm>
          <a:prstGeom prst="rect">
            <a:avLst/>
          </a:prstGeom>
          <a:noFill/>
        </p:spPr>
        <p:txBody>
          <a:bodyPr wrap="square" rtlCol="0">
            <a:spAutoFit/>
          </a:bodyPr>
          <a:lstStyle/>
          <a:p>
            <a:pPr algn="ctr"/>
            <a:r>
              <a:rPr lang="en-GB" sz="4800" u="sng" dirty="0">
                <a:latin typeface="Comic Sans MS" panose="030F0702030302020204" pitchFamily="66" charset="0"/>
              </a:rPr>
              <a:t>P</a:t>
            </a:r>
            <a:r>
              <a:rPr lang="en-GB" sz="4800" u="sng" dirty="0" smtClean="0">
                <a:latin typeface="Comic Sans MS" panose="030F0702030302020204" pitchFamily="66" charset="0"/>
              </a:rPr>
              <a:t>ine Wow Work</a:t>
            </a:r>
          </a:p>
        </p:txBody>
      </p:sp>
      <p:pic>
        <p:nvPicPr>
          <p:cNvPr id="4" name="Picture 3"/>
          <p:cNvPicPr>
            <a:picLocks noChangeAspect="1"/>
          </p:cNvPicPr>
          <p:nvPr/>
        </p:nvPicPr>
        <p:blipFill>
          <a:blip r:embed="rId4"/>
          <a:stretch>
            <a:fillRect/>
          </a:stretch>
        </p:blipFill>
        <p:spPr>
          <a:xfrm>
            <a:off x="10325741" y="797142"/>
            <a:ext cx="805928" cy="847614"/>
          </a:xfrm>
          <a:prstGeom prst="rect">
            <a:avLst/>
          </a:prstGeom>
        </p:spPr>
      </p:pic>
      <p:pic>
        <p:nvPicPr>
          <p:cNvPr id="5" name="Picture 6" descr="Image result for the woodlands community primary school logo">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2764" y="824196"/>
            <a:ext cx="873457" cy="8152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7"/>
          <a:stretch>
            <a:fillRect/>
          </a:stretch>
        </p:blipFill>
        <p:spPr>
          <a:xfrm>
            <a:off x="4057648" y="1639423"/>
            <a:ext cx="4076700" cy="5245631"/>
          </a:xfrm>
          <a:prstGeom prst="rect">
            <a:avLst/>
          </a:prstGeom>
        </p:spPr>
      </p:pic>
    </p:spTree>
    <p:extLst>
      <p:ext uri="{BB962C8B-B14F-4D97-AF65-F5344CB8AC3E}">
        <p14:creationId xmlns:p14="http://schemas.microsoft.com/office/powerpoint/2010/main" val="3079000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216539"/>
          </a:xfrm>
          <a:prstGeom prst="rect">
            <a:avLst/>
          </a:prstGeom>
          <a:noFill/>
        </p:spPr>
        <p:txBody>
          <a:bodyPr wrap="square" rtlCol="0">
            <a:spAutoFit/>
          </a:bodyPr>
          <a:lstStyle/>
          <a:p>
            <a:pPr algn="ctr"/>
            <a:r>
              <a:rPr lang="en-GB" sz="6600" dirty="0" smtClean="0">
                <a:latin typeface="Comic Sans MS" panose="030F0702030302020204" pitchFamily="66" charset="0"/>
              </a:rPr>
              <a:t>Willow</a:t>
            </a:r>
          </a:p>
          <a:p>
            <a:pPr algn="ctr"/>
            <a:r>
              <a:rPr lang="en-GB" sz="6600" dirty="0" smtClean="0">
                <a:solidFill>
                  <a:srgbClr val="CC0099"/>
                </a:solidFill>
                <a:latin typeface="Comic Sans MS" panose="030F0702030302020204" pitchFamily="66" charset="0"/>
              </a:rPr>
              <a:t>Evelyn</a:t>
            </a:r>
          </a:p>
          <a:p>
            <a:pPr algn="ctr"/>
            <a:endParaRPr lang="en-GB" sz="1600" dirty="0" smtClean="0">
              <a:latin typeface="Comic Sans MS" panose="030F0702030302020204" pitchFamily="66" charset="0"/>
            </a:endParaRPr>
          </a:p>
          <a:p>
            <a:pPr algn="ctr"/>
            <a:r>
              <a:rPr lang="en-GB" sz="2400" dirty="0" smtClean="0">
                <a:latin typeface="Comic Sans MS" panose="030F0702030302020204" pitchFamily="66" charset="0"/>
              </a:rPr>
              <a:t>For creating some super artwork at home </a:t>
            </a:r>
            <a:r>
              <a:rPr lang="en-GB" sz="2400" dirty="0" smtClean="0">
                <a:latin typeface="Comic Sans MS" panose="030F0702030302020204" pitchFamily="66" charset="0"/>
                <a:sym typeface="Wingdings" panose="05000000000000000000" pitchFamily="2" charset="2"/>
              </a:rPr>
              <a:t></a:t>
            </a:r>
            <a:endParaRPr lang="en-GB" sz="2400" dirty="0" smtClean="0">
              <a:latin typeface="Comic Sans MS" panose="030F0702030302020204" pitchFamily="66" charset="0"/>
            </a:endParaRPr>
          </a:p>
          <a:p>
            <a:pPr algn="ctr"/>
            <a:endParaRPr lang="en-GB" sz="2400" b="1" dirty="0" smtClean="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000" b="1" dirty="0" smtClean="0">
                <a:solidFill>
                  <a:srgbClr val="0070C0"/>
                </a:solidFill>
                <a:latin typeface="Lucida Handwriting" panose="03010101010101010101" pitchFamily="66" charset="0"/>
              </a:rPr>
              <a:t>Mrs Maiden and Miss Higgins                                    20 /11/20</a:t>
            </a:r>
            <a:endParaRPr lang="en-GB" sz="2000" b="1" dirty="0">
              <a:solidFill>
                <a:srgbClr val="0070C0"/>
              </a:solidFill>
              <a:latin typeface="Lucida Handwriting" panose="03010101010101010101" pitchFamily="66" charset="0"/>
            </a:endParaRP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081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4" y="-2664844"/>
            <a:ext cx="6853690" cy="12191998"/>
          </a:xfrm>
          <a:prstGeom prst="rect">
            <a:avLst/>
          </a:prstGeom>
        </p:spPr>
      </p:pic>
      <p:sp>
        <p:nvSpPr>
          <p:cNvPr id="3" name="TextBox 2"/>
          <p:cNvSpPr txBox="1"/>
          <p:nvPr/>
        </p:nvSpPr>
        <p:spPr>
          <a:xfrm>
            <a:off x="1223747" y="824196"/>
            <a:ext cx="9744502" cy="830997"/>
          </a:xfrm>
          <a:prstGeom prst="rect">
            <a:avLst/>
          </a:prstGeom>
          <a:noFill/>
        </p:spPr>
        <p:txBody>
          <a:bodyPr wrap="square" rtlCol="0">
            <a:spAutoFit/>
          </a:bodyPr>
          <a:lstStyle/>
          <a:p>
            <a:pPr algn="ctr"/>
            <a:r>
              <a:rPr lang="en-GB" sz="4800" u="sng" dirty="0" err="1" smtClean="0">
                <a:latin typeface="Comic Sans MS" panose="030F0702030302020204" pitchFamily="66" charset="0"/>
              </a:rPr>
              <a:t>WillowWow</a:t>
            </a:r>
            <a:r>
              <a:rPr lang="en-GB" sz="4800" u="sng" dirty="0" smtClean="0">
                <a:latin typeface="Comic Sans MS" panose="030F0702030302020204" pitchFamily="66" charset="0"/>
              </a:rPr>
              <a:t> Work</a:t>
            </a:r>
          </a:p>
        </p:txBody>
      </p:sp>
      <p:pic>
        <p:nvPicPr>
          <p:cNvPr id="4" name="Picture 3"/>
          <p:cNvPicPr>
            <a:picLocks noChangeAspect="1"/>
          </p:cNvPicPr>
          <p:nvPr/>
        </p:nvPicPr>
        <p:blipFill>
          <a:blip r:embed="rId3"/>
          <a:stretch>
            <a:fillRect/>
          </a:stretch>
        </p:blipFill>
        <p:spPr>
          <a:xfrm>
            <a:off x="10325741" y="797142"/>
            <a:ext cx="805928" cy="847614"/>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2764" y="824196"/>
            <a:ext cx="873457" cy="8152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attachments.office.net/owa/S.Higgins%40woodlands.staffs.sch.uk/service.svc/s/GetAttachmentThumbnail?id=AAMkAGY5ZGU3ZmNmLTNjMDMtNDYxMS05MzYwLWFiMzc5Y2FiMDExMABGAAAAAADjfQmuH6GST7HnsZCP2ltrBwAUBD0Bw40sSrQustqwWGj4AAAAAAEMAAAUBD0Bw40sSrQustqwWGj4AAXAdmpEAAABEgAQALBYsnGZNslEraPt1YMb%2Fp0%3D&amp;thumbnailType=2&amp;token=eyJhbGciOiJSUzI1NiIsImtpZCI6IjU2MzU4ODUyMzRCOTI1MkRERTAwNTc2NkQ5RDlGMjc2NTY1RjYzRTIiLCJ0eXAiOiJKV1QiLCJ4NXQiOiJWaldJVWpTNUpTM2VBRmRtMmRueWRsWmZZLUkifQ.eyJvcmlnaW4iOiJodHRwczovL291dGxvb2sub2ZmaWNlLmNvbSIsInVjIjoiNjliODM5MGYyN2VlNDVmZjkyYjY4OWZkMmU4N2FlOGMiLCJzaWduaW5fc3RhdGUiOiJbXCJrbXNpXCJdIiwidmVyIjoiRXhjaGFuZ2UuQ2FsbGJhY2suVjEiLCJhcHBjdHhzZW5kZXIiOiJPd2FEb3dubG9hZEBmNGU4MmRhZi0yYzZmLTQ4ZWUtODg2OC0xNGExNGM1NGEzNmEiLCJpc3NyaW5nIjoiV1ciLCJhcHBjdHgiOiJ7XCJtc2V4Y2hwcm90XCI6XCJvd2FcIixcInByaW1hcnlzaWRcIjpcIlMtMS01LTIxLTczNDA2ODkyOC0zOTkxNjAxMDUxLTMwMzcxOTY4MDItMzA5ODE0NVwiLFwicHVpZFwiOlwiMTE1Mzc2NTkzMTg2NzI3Mzk1M1wiLFwib2lkXCI6XCIxZTRkYWNhMy05OTYxLTQwZTAtYjBiZS0yNTJiZDk4YWIyNWRcIixcInNjb3BlXCI6XCJPd2FEb3dubG9hZFwifSIsIm5iZiI6MTYwNTc5OTU5MywiZXhwIjoxNjA1ODAwMTkzLCJpc3MiOiIwMDAwMDAwMi0wMDAwLTBmZjEtY2UwMC0wMDAwMDAwMDAwMDBAZjRlODJkYWYtMmM2Zi00OGVlLTg4NjgtMTRhMTRjNTRhMzZhIiwiYXVkIjoiMDAwMDAwMDItMDAwMC0wZmYxLWNlMDAtMDAwMDAwMDAwMDAwL2F0dGFjaG1lbnRzLm9mZmljZS5uZXRAZjRlODJkYWYtMmM2Zi00OGVlLTg4NjgtMTRhMTRjNTRhMzZhIiwiaGFwcCI6Im93YSJ9.Yajz0VAGpqI1YyaHxUpfq6vqOknvMk_LUIM6BVTCuXZYvYBfDZN_i5bOFNEejIG0Wni48akiNtvoGOBPFBcP4bo_6N_QACO710FyV6CiemyqyZJ16PpB2PxOsb89BTj8nrBstQ1jdtrEhfyNjAgJfCvTFPl4F26VV6dow0CdpwfxJH18tUmUNSQj1LLA2KW51MPZpRL7PO1aZu2GP5KXYK1iNCp9HtTaVbZOsd5ZbdLqZYC5yARWeoK7nMGTaoN5pJJqO-2LdIXNOWf_IpLCrud0JCkVmoOUdYyHpH4x-c74YcSqEwXZgSeBZ8Lwx-3RgMFjRqKD0mx5XWs4lub13Q&amp;X-OWA-CANARY=t4LeSixybEyMbUK8lG2NxHBkl72fjNgYTF0zvWQ81L5Ekhel4J2i56ehc0pQx8__7IB8DroPOQE.&amp;animation=tru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4816" y="1639423"/>
            <a:ext cx="3313881" cy="440932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058697" y="1960074"/>
            <a:ext cx="6096000" cy="3785652"/>
          </a:xfrm>
          <a:prstGeom prst="rect">
            <a:avLst/>
          </a:prstGeom>
        </p:spPr>
        <p:txBody>
          <a:bodyPr>
            <a:spAutoFit/>
          </a:bodyPr>
          <a:lstStyle/>
          <a:p>
            <a:pPr algn="ctr"/>
            <a:r>
              <a:rPr lang="en-GB" sz="4000" dirty="0"/>
              <a:t>Evelyn has made a </a:t>
            </a:r>
            <a:r>
              <a:rPr lang="en-GB" sz="4000" dirty="0" smtClean="0"/>
              <a:t>superb </a:t>
            </a:r>
            <a:r>
              <a:rPr lang="en-GB" sz="4000" dirty="0"/>
              <a:t>Roman Shield at home as an extra homework </a:t>
            </a:r>
            <a:r>
              <a:rPr lang="en-GB" sz="4000" dirty="0" smtClean="0"/>
              <a:t>project.</a:t>
            </a:r>
            <a:endParaRPr lang="en-GB" sz="4000" dirty="0">
              <a:sym typeface="Wingdings" panose="05000000000000000000" pitchFamily="2" charset="2"/>
            </a:endParaRPr>
          </a:p>
          <a:p>
            <a:pPr algn="ctr"/>
            <a:r>
              <a:rPr lang="en-GB" sz="4000" dirty="0" smtClean="0">
                <a:sym typeface="Wingdings" panose="05000000000000000000" pitchFamily="2" charset="2"/>
              </a:rPr>
              <a:t>We </a:t>
            </a:r>
            <a:r>
              <a:rPr lang="en-GB" sz="4000" dirty="0">
                <a:sym typeface="Wingdings" panose="05000000000000000000" pitchFamily="2" charset="2"/>
              </a:rPr>
              <a:t>love how much effort you have put into this Evelyn. Well done </a:t>
            </a:r>
            <a:endParaRPr lang="en-GB" sz="4000" dirty="0"/>
          </a:p>
        </p:txBody>
      </p:sp>
    </p:spTree>
    <p:extLst>
      <p:ext uri="{BB962C8B-B14F-4D97-AF65-F5344CB8AC3E}">
        <p14:creationId xmlns:p14="http://schemas.microsoft.com/office/powerpoint/2010/main" val="40728866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955203"/>
          </a:xfrm>
          <a:prstGeom prst="rect">
            <a:avLst/>
          </a:prstGeom>
          <a:noFill/>
        </p:spPr>
        <p:txBody>
          <a:bodyPr wrap="square" rtlCol="0">
            <a:spAutoFit/>
          </a:bodyPr>
          <a:lstStyle/>
          <a:p>
            <a:pPr algn="ctr"/>
            <a:r>
              <a:rPr lang="en-GB" sz="6600" dirty="0" smtClean="0">
                <a:latin typeface="Comic Sans MS" panose="030F0702030302020204" pitchFamily="66" charset="0"/>
              </a:rPr>
              <a:t>Spruce</a:t>
            </a:r>
          </a:p>
          <a:p>
            <a:pPr algn="ctr"/>
            <a:r>
              <a:rPr lang="en-GB" sz="6600" dirty="0" smtClean="0">
                <a:solidFill>
                  <a:srgbClr val="CC0099"/>
                </a:solidFill>
                <a:latin typeface="Comic Sans MS" panose="030F0702030302020204" pitchFamily="66" charset="0"/>
              </a:rPr>
              <a:t>Keira</a:t>
            </a:r>
            <a:endParaRPr lang="en-GB" sz="6600" dirty="0" smtClean="0">
              <a:solidFill>
                <a:srgbClr val="CC0099"/>
              </a:solidFill>
              <a:latin typeface="Comic Sans MS" panose="030F0702030302020204" pitchFamily="66" charset="0"/>
            </a:endParaRPr>
          </a:p>
          <a:p>
            <a:pPr algn="ctr"/>
            <a:endParaRPr lang="en-GB" sz="1600" dirty="0" smtClean="0">
              <a:latin typeface="Comic Sans MS" panose="030F0702030302020204" pitchFamily="66" charset="0"/>
            </a:endParaRPr>
          </a:p>
          <a:p>
            <a:pPr algn="ctr"/>
            <a:r>
              <a:rPr lang="en-GB" sz="2400" dirty="0" smtClean="0">
                <a:latin typeface="Comic Sans MS" panose="030F0702030302020204" pitchFamily="66" charset="0"/>
              </a:rPr>
              <a:t>For</a:t>
            </a:r>
          </a:p>
          <a:p>
            <a:pPr algn="ctr"/>
            <a:r>
              <a:rPr lang="en-GB" sz="2400" dirty="0" smtClean="0">
                <a:latin typeface="Comic Sans MS" panose="030F0702030302020204" pitchFamily="66" charset="0"/>
              </a:rPr>
              <a:t>Having a great attitude towards her work this week which was reflected in both her English and Maths work.</a:t>
            </a:r>
          </a:p>
          <a:p>
            <a:pPr algn="ctr"/>
            <a:r>
              <a:rPr lang="en-GB" sz="2400" dirty="0" smtClean="0">
                <a:latin typeface="Comic Sans MS" panose="030F0702030302020204" pitchFamily="66" charset="0"/>
              </a:rPr>
              <a:t>Well Done!</a:t>
            </a:r>
            <a:endParaRPr lang="en-GB" sz="2400" b="1" dirty="0" smtClean="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smtClean="0">
                <a:solidFill>
                  <a:srgbClr val="0070C0"/>
                </a:solidFill>
                <a:latin typeface="Lucida Handwriting" panose="03010101010101010101" pitchFamily="66" charset="0"/>
              </a:rPr>
              <a:t>Mr Tennuci                                            20 /11/20</a:t>
            </a:r>
            <a:endParaRPr lang="en-GB" sz="2400" b="1" dirty="0">
              <a:solidFill>
                <a:srgbClr val="0070C0"/>
              </a:solidFill>
              <a:latin typeface="Lucida Handwriting" panose="03010101010101010101" pitchFamily="66" charset="0"/>
            </a:endParaRP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7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4" y="-2664844"/>
            <a:ext cx="6853690" cy="12191998"/>
          </a:xfrm>
          <a:prstGeom prst="rect">
            <a:avLst/>
          </a:prstGeom>
        </p:spPr>
      </p:pic>
      <p:sp>
        <p:nvSpPr>
          <p:cNvPr id="3" name="TextBox 2"/>
          <p:cNvSpPr txBox="1"/>
          <p:nvPr/>
        </p:nvSpPr>
        <p:spPr>
          <a:xfrm>
            <a:off x="1223747" y="824196"/>
            <a:ext cx="9744502" cy="830997"/>
          </a:xfrm>
          <a:prstGeom prst="rect">
            <a:avLst/>
          </a:prstGeom>
          <a:noFill/>
        </p:spPr>
        <p:txBody>
          <a:bodyPr wrap="square" rtlCol="0">
            <a:spAutoFit/>
          </a:bodyPr>
          <a:lstStyle/>
          <a:p>
            <a:pPr algn="ctr"/>
            <a:r>
              <a:rPr lang="en-GB" sz="4800" u="sng" dirty="0" smtClean="0">
                <a:latin typeface="Comic Sans MS" panose="030F0702030302020204" pitchFamily="66" charset="0"/>
              </a:rPr>
              <a:t>Spruce Wow Work</a:t>
            </a:r>
          </a:p>
        </p:txBody>
      </p:sp>
      <p:pic>
        <p:nvPicPr>
          <p:cNvPr id="4" name="Picture 3"/>
          <p:cNvPicPr>
            <a:picLocks noChangeAspect="1"/>
          </p:cNvPicPr>
          <p:nvPr/>
        </p:nvPicPr>
        <p:blipFill>
          <a:blip r:embed="rId3"/>
          <a:stretch>
            <a:fillRect/>
          </a:stretch>
        </p:blipFill>
        <p:spPr>
          <a:xfrm>
            <a:off x="10325741" y="797142"/>
            <a:ext cx="805928" cy="847614"/>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2764" y="824196"/>
            <a:ext cx="873457" cy="8152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tretch>
            <a:fillRect/>
          </a:stretch>
        </p:blipFill>
        <p:spPr>
          <a:xfrm>
            <a:off x="1811808" y="1881075"/>
            <a:ext cx="3653400" cy="4735273"/>
          </a:xfrm>
          <a:prstGeom prst="rect">
            <a:avLst/>
          </a:prstGeom>
        </p:spPr>
      </p:pic>
      <p:pic>
        <p:nvPicPr>
          <p:cNvPr id="7" name="Picture 6"/>
          <p:cNvPicPr>
            <a:picLocks noChangeAspect="1"/>
          </p:cNvPicPr>
          <p:nvPr/>
        </p:nvPicPr>
        <p:blipFill>
          <a:blip r:embed="rId7"/>
          <a:stretch>
            <a:fillRect/>
          </a:stretch>
        </p:blipFill>
        <p:spPr>
          <a:xfrm>
            <a:off x="6424260" y="1881075"/>
            <a:ext cx="3634140" cy="4851039"/>
          </a:xfrm>
          <a:prstGeom prst="rect">
            <a:avLst/>
          </a:prstGeom>
        </p:spPr>
      </p:pic>
    </p:spTree>
    <p:extLst>
      <p:ext uri="{BB962C8B-B14F-4D97-AF65-F5344CB8AC3E}">
        <p14:creationId xmlns:p14="http://schemas.microsoft.com/office/powerpoint/2010/main" val="2535173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5" name="Rectangle 4"/>
          <p:cNvSpPr/>
          <p:nvPr/>
        </p:nvSpPr>
        <p:spPr>
          <a:xfrm>
            <a:off x="2210937" y="1248982"/>
            <a:ext cx="8311487" cy="2215991"/>
          </a:xfrm>
          <a:prstGeom prst="rect">
            <a:avLst/>
          </a:prstGeom>
        </p:spPr>
        <p:txBody>
          <a:bodyPr wrap="square">
            <a:spAutoFit/>
          </a:bodyPr>
          <a:lstStyle/>
          <a:p>
            <a:pPr algn="ctr">
              <a:lnSpc>
                <a:spcPct val="115000"/>
              </a:lnSpc>
              <a:spcAft>
                <a:spcPts val="0"/>
              </a:spcAft>
            </a:pPr>
            <a:r>
              <a:rPr lang="en-GB" sz="4000" u="sng" dirty="0" smtClean="0">
                <a:solidFill>
                  <a:srgbClr val="0070C0"/>
                </a:solidFill>
                <a:latin typeface="Comic Sans MS" panose="030F0702030302020204" pitchFamily="66" charset="0"/>
                <a:ea typeface="Calibri" panose="020F0502020204030204" pitchFamily="34" charset="0"/>
                <a:cs typeface="Times New Roman" panose="02020603050405020304" pitchFamily="18" charset="0"/>
              </a:rPr>
              <a:t>Phrase </a:t>
            </a:r>
            <a:r>
              <a:rPr lang="en-GB" sz="4000" u="sng"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of the Week</a:t>
            </a:r>
            <a:r>
              <a:rPr lang="en-GB" sz="40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a:t>
            </a:r>
            <a:endParaRPr lang="en-GB" sz="4000" dirty="0">
              <a:latin typeface="Comic Sans MS" panose="030F0702030302020204" pitchFamily="66" charset="0"/>
              <a:ea typeface="Calibri" panose="020F0502020204030204" pitchFamily="34" charset="0"/>
              <a:cs typeface="Times New Roman" panose="02020603050405020304" pitchFamily="18" charset="0"/>
            </a:endParaRPr>
          </a:p>
          <a:p>
            <a:pPr algn="ctr">
              <a:lnSpc>
                <a:spcPct val="115000"/>
              </a:lnSpc>
              <a:spcAft>
                <a:spcPts val="0"/>
              </a:spcAft>
            </a:pPr>
            <a:r>
              <a:rPr lang="en-GB" sz="4000" dirty="0" smtClean="0">
                <a:solidFill>
                  <a:srgbClr val="0070C0"/>
                </a:solidFill>
                <a:latin typeface="Comic Sans MS" panose="030F0702030302020204" pitchFamily="66" charset="0"/>
                <a:ea typeface="Calibri" panose="020F0502020204030204" pitchFamily="34" charset="0"/>
                <a:cs typeface="Times New Roman" panose="02020603050405020304" pitchFamily="18" charset="0"/>
              </a:rPr>
              <a:t>The quickest way to fail is not to try.</a:t>
            </a:r>
            <a:endParaRPr lang="en-GB" sz="4000" dirty="0">
              <a:latin typeface="Comic Sans MS" panose="030F0702030302020204" pitchFamily="66" charset="0"/>
              <a:ea typeface="Calibri" panose="020F0502020204030204" pitchFamily="34" charset="0"/>
              <a:cs typeface="Times New Roman" panose="02020603050405020304" pitchFamily="18" charset="0"/>
            </a:endParaRPr>
          </a:p>
        </p:txBody>
      </p:sp>
      <p:sp>
        <p:nvSpPr>
          <p:cNvPr id="6" name="Rounded Rectangular Callout 5"/>
          <p:cNvSpPr/>
          <p:nvPr/>
        </p:nvSpPr>
        <p:spPr>
          <a:xfrm>
            <a:off x="2047164" y="1132764"/>
            <a:ext cx="8270543" cy="3664723"/>
          </a:xfrm>
          <a:prstGeom prst="wedgeRoundRectCallout">
            <a:avLst>
              <a:gd name="adj1" fmla="val -41281"/>
              <a:gd name="adj2" fmla="val 70330"/>
              <a:gd name="adj3" fmla="val 166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76209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5324535"/>
          </a:xfrm>
          <a:prstGeom prst="rect">
            <a:avLst/>
          </a:prstGeom>
          <a:noFill/>
        </p:spPr>
        <p:txBody>
          <a:bodyPr wrap="square" rtlCol="0">
            <a:spAutoFit/>
          </a:bodyPr>
          <a:lstStyle/>
          <a:p>
            <a:pPr algn="ctr"/>
            <a:r>
              <a:rPr lang="en-GB" sz="6600" dirty="0" smtClean="0">
                <a:latin typeface="Comic Sans MS" panose="030F0702030302020204" pitchFamily="66" charset="0"/>
              </a:rPr>
              <a:t>Chestnut</a:t>
            </a:r>
          </a:p>
          <a:p>
            <a:pPr algn="ctr"/>
            <a:r>
              <a:rPr lang="en-GB" sz="6600" dirty="0" smtClean="0">
                <a:solidFill>
                  <a:srgbClr val="CC0099"/>
                </a:solidFill>
                <a:latin typeface="Comic Sans MS" panose="030F0702030302020204" pitchFamily="66" charset="0"/>
              </a:rPr>
              <a:t>Amelia</a:t>
            </a:r>
            <a:endParaRPr lang="en-GB" sz="6600" dirty="0" smtClean="0">
              <a:solidFill>
                <a:srgbClr val="CC0099"/>
              </a:solidFill>
              <a:latin typeface="Comic Sans MS" panose="030F0702030302020204" pitchFamily="66" charset="0"/>
            </a:endParaRPr>
          </a:p>
          <a:p>
            <a:pPr algn="ctr"/>
            <a:endParaRPr lang="en-GB" sz="1600" dirty="0" smtClean="0">
              <a:latin typeface="Comic Sans MS" panose="030F0702030302020204" pitchFamily="66" charset="0"/>
            </a:endParaRPr>
          </a:p>
          <a:p>
            <a:pPr algn="ctr"/>
            <a:r>
              <a:rPr lang="en-GB" sz="2400" dirty="0" smtClean="0">
                <a:latin typeface="Comic Sans MS" panose="030F0702030302020204" pitchFamily="66" charset="0"/>
              </a:rPr>
              <a:t>For brilliant resilience when completing work on rounding decimals. Amelia was able to complete the task independently and was able to tackle and solve any problems that she came across. Well Done!!</a:t>
            </a:r>
          </a:p>
          <a:p>
            <a:pPr algn="ctr"/>
            <a:endParaRPr lang="en-GB" sz="2400" b="1" dirty="0" smtClean="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smtClean="0">
                <a:solidFill>
                  <a:srgbClr val="0070C0"/>
                </a:solidFill>
                <a:latin typeface="Lucida Handwriting" panose="03010101010101010101" pitchFamily="66" charset="0"/>
              </a:rPr>
              <a:t>Miss Fisher                                   19 /11 </a:t>
            </a:r>
            <a:r>
              <a:rPr lang="en-GB" sz="2400" b="1" dirty="0">
                <a:solidFill>
                  <a:srgbClr val="0070C0"/>
                </a:solidFill>
                <a:latin typeface="Lucida Handwriting" panose="03010101010101010101" pitchFamily="66" charset="0"/>
              </a:rPr>
              <a:t>/20</a:t>
            </a:r>
          </a:p>
          <a:p>
            <a:pPr algn="ctr"/>
            <a:endParaRPr lang="en-GB" sz="2400" b="1" dirty="0">
              <a:solidFill>
                <a:srgbClr val="0070C0"/>
              </a:solidFill>
              <a:latin typeface="Lucida Handwriting" panose="03010101010101010101" pitchFamily="66" charset="0"/>
            </a:endParaRP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6547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4" y="-2664844"/>
            <a:ext cx="6853690" cy="12191998"/>
          </a:xfrm>
          <a:prstGeom prst="rect">
            <a:avLst/>
          </a:prstGeom>
        </p:spPr>
      </p:pic>
      <p:sp>
        <p:nvSpPr>
          <p:cNvPr id="3" name="TextBox 2"/>
          <p:cNvSpPr txBox="1"/>
          <p:nvPr/>
        </p:nvSpPr>
        <p:spPr>
          <a:xfrm>
            <a:off x="1223747" y="824196"/>
            <a:ext cx="9744502" cy="830997"/>
          </a:xfrm>
          <a:prstGeom prst="rect">
            <a:avLst/>
          </a:prstGeom>
          <a:noFill/>
        </p:spPr>
        <p:txBody>
          <a:bodyPr wrap="square" rtlCol="0">
            <a:spAutoFit/>
          </a:bodyPr>
          <a:lstStyle/>
          <a:p>
            <a:pPr algn="ctr"/>
            <a:r>
              <a:rPr lang="en-GB" sz="4800" u="sng" dirty="0" smtClean="0">
                <a:latin typeface="Comic Sans MS" panose="030F0702030302020204" pitchFamily="66" charset="0"/>
              </a:rPr>
              <a:t>Chestnut Wow Work</a:t>
            </a:r>
          </a:p>
        </p:txBody>
      </p:sp>
      <p:pic>
        <p:nvPicPr>
          <p:cNvPr id="4" name="Picture 3"/>
          <p:cNvPicPr>
            <a:picLocks noChangeAspect="1"/>
          </p:cNvPicPr>
          <p:nvPr/>
        </p:nvPicPr>
        <p:blipFill>
          <a:blip r:embed="rId3"/>
          <a:stretch>
            <a:fillRect/>
          </a:stretch>
        </p:blipFill>
        <p:spPr>
          <a:xfrm>
            <a:off x="10325741" y="797142"/>
            <a:ext cx="805928" cy="847614"/>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2764" y="824196"/>
            <a:ext cx="873457" cy="8152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tretch>
            <a:fillRect/>
          </a:stretch>
        </p:blipFill>
        <p:spPr>
          <a:xfrm>
            <a:off x="7897560" y="3771966"/>
            <a:ext cx="3209965" cy="2403056"/>
          </a:xfrm>
          <a:prstGeom prst="rect">
            <a:avLst/>
          </a:prstGeom>
        </p:spPr>
      </p:pic>
      <p:pic>
        <p:nvPicPr>
          <p:cNvPr id="7" name="Picture 6"/>
          <p:cNvPicPr>
            <a:picLocks noChangeAspect="1"/>
          </p:cNvPicPr>
          <p:nvPr/>
        </p:nvPicPr>
        <p:blipFill>
          <a:blip r:embed="rId7"/>
          <a:stretch>
            <a:fillRect/>
          </a:stretch>
        </p:blipFill>
        <p:spPr>
          <a:xfrm>
            <a:off x="7844442" y="1682247"/>
            <a:ext cx="3123807" cy="2521973"/>
          </a:xfrm>
          <a:prstGeom prst="rect">
            <a:avLst/>
          </a:prstGeom>
        </p:spPr>
      </p:pic>
      <p:pic>
        <p:nvPicPr>
          <p:cNvPr id="8" name="Picture 7"/>
          <p:cNvPicPr>
            <a:picLocks noChangeAspect="1"/>
          </p:cNvPicPr>
          <p:nvPr/>
        </p:nvPicPr>
        <p:blipFill>
          <a:blip r:embed="rId8"/>
          <a:stretch>
            <a:fillRect/>
          </a:stretch>
        </p:blipFill>
        <p:spPr>
          <a:xfrm>
            <a:off x="4241073" y="2180111"/>
            <a:ext cx="3629928" cy="3539743"/>
          </a:xfrm>
          <a:prstGeom prst="rect">
            <a:avLst/>
          </a:prstGeom>
        </p:spPr>
      </p:pic>
      <p:pic>
        <p:nvPicPr>
          <p:cNvPr id="9" name="Picture 8"/>
          <p:cNvPicPr>
            <a:picLocks noChangeAspect="1"/>
          </p:cNvPicPr>
          <p:nvPr/>
        </p:nvPicPr>
        <p:blipFill>
          <a:blip r:embed="rId9"/>
          <a:stretch>
            <a:fillRect/>
          </a:stretch>
        </p:blipFill>
        <p:spPr>
          <a:xfrm>
            <a:off x="1143825" y="2427163"/>
            <a:ext cx="3209559" cy="3170074"/>
          </a:xfrm>
          <a:prstGeom prst="rect">
            <a:avLst/>
          </a:prstGeom>
        </p:spPr>
      </p:pic>
    </p:spTree>
    <p:extLst>
      <p:ext uri="{BB962C8B-B14F-4D97-AF65-F5344CB8AC3E}">
        <p14:creationId xmlns:p14="http://schemas.microsoft.com/office/powerpoint/2010/main" val="12236977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585871"/>
          </a:xfrm>
          <a:prstGeom prst="rect">
            <a:avLst/>
          </a:prstGeom>
          <a:noFill/>
        </p:spPr>
        <p:txBody>
          <a:bodyPr wrap="square" rtlCol="0">
            <a:spAutoFit/>
          </a:bodyPr>
          <a:lstStyle/>
          <a:p>
            <a:pPr algn="ctr"/>
            <a:r>
              <a:rPr lang="en-GB" sz="6600" dirty="0" smtClean="0">
                <a:latin typeface="Comic Sans MS" panose="030F0702030302020204" pitchFamily="66" charset="0"/>
              </a:rPr>
              <a:t>Aspen</a:t>
            </a:r>
          </a:p>
          <a:p>
            <a:pPr algn="ctr"/>
            <a:r>
              <a:rPr lang="en-GB" sz="6600" dirty="0" smtClean="0">
                <a:solidFill>
                  <a:srgbClr val="CC0099"/>
                </a:solidFill>
                <a:latin typeface="Comic Sans MS" panose="030F0702030302020204" pitchFamily="66" charset="0"/>
              </a:rPr>
              <a:t>Freya</a:t>
            </a:r>
          </a:p>
          <a:p>
            <a:pPr algn="ctr"/>
            <a:endParaRPr lang="en-GB" sz="1600" dirty="0" smtClean="0">
              <a:latin typeface="Comic Sans MS" panose="030F0702030302020204" pitchFamily="66" charset="0"/>
            </a:endParaRPr>
          </a:p>
          <a:p>
            <a:pPr algn="ctr"/>
            <a:r>
              <a:rPr lang="en-GB" sz="2400" dirty="0" smtClean="0">
                <a:latin typeface="Comic Sans MS" panose="030F0702030302020204" pitchFamily="66" charset="0"/>
              </a:rPr>
              <a:t>For showing perseverance and excellence when calculating percentages of amounts. Go girl!</a:t>
            </a:r>
          </a:p>
          <a:p>
            <a:pPr algn="ctr"/>
            <a:endParaRPr lang="en-GB" sz="2400" b="1" dirty="0" smtClean="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smtClean="0">
                <a:solidFill>
                  <a:srgbClr val="0070C0"/>
                </a:solidFill>
                <a:latin typeface="Lucida Handwriting" panose="03010101010101010101" pitchFamily="66" charset="0"/>
              </a:rPr>
              <a:t>Mrs Davies                                                 20/11 </a:t>
            </a:r>
            <a:r>
              <a:rPr lang="en-GB" sz="2400" b="1" dirty="0">
                <a:solidFill>
                  <a:srgbClr val="0070C0"/>
                </a:solidFill>
                <a:latin typeface="Lucida Handwriting" panose="03010101010101010101" pitchFamily="66" charset="0"/>
              </a:rPr>
              <a:t>/20</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3470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5201424"/>
          </a:xfrm>
          <a:prstGeom prst="rect">
            <a:avLst/>
          </a:prstGeom>
          <a:noFill/>
        </p:spPr>
        <p:txBody>
          <a:bodyPr wrap="square" rtlCol="0">
            <a:spAutoFit/>
          </a:bodyPr>
          <a:lstStyle/>
          <a:p>
            <a:pPr algn="ctr"/>
            <a:r>
              <a:rPr lang="en-GB" sz="6600" dirty="0" smtClean="0">
                <a:latin typeface="Comic Sans MS" panose="030F0702030302020204" pitchFamily="66" charset="0"/>
              </a:rPr>
              <a:t>Redwood</a:t>
            </a:r>
          </a:p>
          <a:p>
            <a:pPr algn="ctr"/>
            <a:r>
              <a:rPr lang="en-GB" sz="6600" dirty="0" smtClean="0">
                <a:solidFill>
                  <a:srgbClr val="CC0099"/>
                </a:solidFill>
                <a:latin typeface="Comic Sans MS" panose="030F0702030302020204" pitchFamily="66" charset="0"/>
              </a:rPr>
              <a:t>Amelia</a:t>
            </a:r>
          </a:p>
          <a:p>
            <a:pPr algn="ctr"/>
            <a:endParaRPr lang="en-GB" sz="2800" dirty="0" smtClean="0">
              <a:latin typeface="Comic Sans MS" panose="030F0702030302020204" pitchFamily="66" charset="0"/>
            </a:endParaRPr>
          </a:p>
          <a:p>
            <a:pPr algn="ctr"/>
            <a:r>
              <a:rPr lang="en-GB" sz="2800" dirty="0" smtClean="0">
                <a:latin typeface="Comic Sans MS" panose="030F0702030302020204" pitchFamily="66" charset="0"/>
              </a:rPr>
              <a:t>For excellent work and effort in learning and applying the rules of speech in writing </a:t>
            </a:r>
            <a:endParaRPr lang="en-GB" sz="2800" dirty="0">
              <a:latin typeface="Comic Sans MS" panose="030F0702030302020204" pitchFamily="66" charset="0"/>
            </a:endParaRPr>
          </a:p>
          <a:p>
            <a:pPr algn="ctr"/>
            <a:endParaRPr lang="en-GB" sz="2000" dirty="0" smtClean="0">
              <a:latin typeface="Comic Sans MS" panose="030F0702030302020204" pitchFamily="66" charset="0"/>
            </a:endParaRPr>
          </a:p>
          <a:p>
            <a:pPr algn="ctr"/>
            <a:endParaRPr lang="en-GB" sz="2400" b="1" dirty="0" smtClean="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smtClean="0">
                <a:solidFill>
                  <a:srgbClr val="0070C0"/>
                </a:solidFill>
                <a:latin typeface="Lucida Handwriting" panose="03010101010101010101" pitchFamily="66" charset="0"/>
              </a:rPr>
              <a:t>Miss Shipley                                   20 /11 </a:t>
            </a:r>
            <a:r>
              <a:rPr lang="en-GB" sz="2400" b="1" dirty="0">
                <a:solidFill>
                  <a:srgbClr val="0070C0"/>
                </a:solidFill>
                <a:latin typeface="Lucida Handwriting" panose="03010101010101010101" pitchFamily="66" charset="0"/>
              </a:rPr>
              <a:t>/20</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4135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73630" y="-2680812"/>
            <a:ext cx="6865182" cy="12212441"/>
          </a:xfrm>
          <a:prstGeom prst="rect">
            <a:avLst/>
          </a:prstGeom>
        </p:spPr>
      </p:pic>
      <p:sp>
        <p:nvSpPr>
          <p:cNvPr id="3" name="TextBox 2"/>
          <p:cNvSpPr txBox="1"/>
          <p:nvPr/>
        </p:nvSpPr>
        <p:spPr>
          <a:xfrm>
            <a:off x="1223747" y="824196"/>
            <a:ext cx="9744502" cy="830997"/>
          </a:xfrm>
          <a:prstGeom prst="rect">
            <a:avLst/>
          </a:prstGeom>
          <a:noFill/>
        </p:spPr>
        <p:txBody>
          <a:bodyPr wrap="square" rtlCol="0">
            <a:spAutoFit/>
          </a:bodyPr>
          <a:lstStyle/>
          <a:p>
            <a:pPr algn="ctr"/>
            <a:r>
              <a:rPr lang="en-GB" sz="4800" u="sng" dirty="0" smtClean="0">
                <a:latin typeface="Comic Sans MS" panose="030F0702030302020204" pitchFamily="66" charset="0"/>
              </a:rPr>
              <a:t>Redwood Wow Work</a:t>
            </a:r>
          </a:p>
        </p:txBody>
      </p:sp>
      <p:pic>
        <p:nvPicPr>
          <p:cNvPr id="4" name="Picture 3"/>
          <p:cNvPicPr>
            <a:picLocks noChangeAspect="1"/>
          </p:cNvPicPr>
          <p:nvPr/>
        </p:nvPicPr>
        <p:blipFill>
          <a:blip r:embed="rId3"/>
          <a:stretch>
            <a:fillRect/>
          </a:stretch>
        </p:blipFill>
        <p:spPr>
          <a:xfrm>
            <a:off x="10325741" y="797142"/>
            <a:ext cx="805928" cy="847614"/>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2764" y="824196"/>
            <a:ext cx="873457" cy="81522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previe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18113" y="1639423"/>
            <a:ext cx="3103565" cy="41380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se Speech Marks Accurately 1 Worksheet - EdPlac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874060">
            <a:off x="8216835" y="2144560"/>
            <a:ext cx="2535923" cy="20822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Use Speech Marks Accurately 1 Worksheet - EdPlac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361790">
            <a:off x="1452756" y="2106936"/>
            <a:ext cx="2535923" cy="2082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1329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5" name="Rectangle 4"/>
          <p:cNvSpPr/>
          <p:nvPr/>
        </p:nvSpPr>
        <p:spPr>
          <a:xfrm>
            <a:off x="2210937" y="1248982"/>
            <a:ext cx="8311487" cy="3419398"/>
          </a:xfrm>
          <a:prstGeom prst="rect">
            <a:avLst/>
          </a:prstGeom>
        </p:spPr>
        <p:txBody>
          <a:bodyPr wrap="square">
            <a:spAutoFit/>
          </a:bodyPr>
          <a:lstStyle/>
          <a:p>
            <a:pPr algn="ctr">
              <a:lnSpc>
                <a:spcPct val="115000"/>
              </a:lnSpc>
              <a:spcAft>
                <a:spcPts val="0"/>
              </a:spcAft>
            </a:pPr>
            <a:r>
              <a:rPr lang="en-GB" sz="4000" u="sng" dirty="0" smtClean="0">
                <a:solidFill>
                  <a:srgbClr val="0070C0"/>
                </a:solidFill>
                <a:latin typeface="Comic Sans MS" panose="030F0702030302020204" pitchFamily="66" charset="0"/>
                <a:ea typeface="Calibri" panose="020F0502020204030204" pitchFamily="34" charset="0"/>
                <a:cs typeface="Times New Roman" panose="02020603050405020304" pitchFamily="18" charset="0"/>
              </a:rPr>
              <a:t>Next Week’s</a:t>
            </a:r>
          </a:p>
          <a:p>
            <a:pPr algn="ctr">
              <a:lnSpc>
                <a:spcPct val="115000"/>
              </a:lnSpc>
              <a:spcAft>
                <a:spcPts val="0"/>
              </a:spcAft>
            </a:pPr>
            <a:r>
              <a:rPr lang="en-GB" sz="4000" u="sng" dirty="0" smtClean="0">
                <a:solidFill>
                  <a:srgbClr val="0070C0"/>
                </a:solidFill>
                <a:latin typeface="Comic Sans MS" panose="030F0702030302020204" pitchFamily="66" charset="0"/>
                <a:ea typeface="Calibri" panose="020F0502020204030204" pitchFamily="34" charset="0"/>
                <a:cs typeface="Times New Roman" panose="02020603050405020304" pitchFamily="18" charset="0"/>
              </a:rPr>
              <a:t>Phrase </a:t>
            </a:r>
            <a:r>
              <a:rPr lang="en-GB" sz="4000" u="sng"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of the Week</a:t>
            </a:r>
            <a:r>
              <a:rPr lang="en-GB" sz="40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a:t>
            </a:r>
            <a:endParaRPr lang="en-GB" sz="4000" dirty="0">
              <a:latin typeface="Comic Sans MS" panose="030F0702030302020204" pitchFamily="66" charset="0"/>
              <a:ea typeface="Calibri" panose="020F0502020204030204" pitchFamily="34" charset="0"/>
              <a:cs typeface="Times New Roman" panose="02020603050405020304" pitchFamily="18" charset="0"/>
            </a:endParaRPr>
          </a:p>
          <a:p>
            <a:pPr algn="ctr">
              <a:lnSpc>
                <a:spcPct val="115000"/>
              </a:lnSpc>
              <a:spcAft>
                <a:spcPts val="0"/>
              </a:spcAft>
            </a:pPr>
            <a:r>
              <a:rPr lang="en-GB" sz="3600" dirty="0" smtClean="0">
                <a:solidFill>
                  <a:srgbClr val="0070C0"/>
                </a:solidFill>
                <a:latin typeface="Comic Sans MS" panose="030F0702030302020204" pitchFamily="66" charset="0"/>
                <a:ea typeface="Calibri" panose="020F0502020204030204" pitchFamily="34" charset="0"/>
                <a:cs typeface="Times New Roman" panose="02020603050405020304" pitchFamily="18" charset="0"/>
              </a:rPr>
              <a:t>Worry is like a rocking horse:</a:t>
            </a:r>
          </a:p>
          <a:p>
            <a:pPr algn="ctr">
              <a:lnSpc>
                <a:spcPct val="115000"/>
              </a:lnSpc>
              <a:spcAft>
                <a:spcPts val="0"/>
              </a:spcAft>
            </a:pPr>
            <a:r>
              <a:rPr lang="en-GB" sz="3600"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i</a:t>
            </a:r>
            <a:r>
              <a:rPr lang="en-GB" sz="3600" dirty="0" smtClean="0">
                <a:solidFill>
                  <a:srgbClr val="0070C0"/>
                </a:solidFill>
                <a:latin typeface="Comic Sans MS" panose="030F0702030302020204" pitchFamily="66" charset="0"/>
                <a:ea typeface="Calibri" panose="020F0502020204030204" pitchFamily="34" charset="0"/>
                <a:cs typeface="Times New Roman" panose="02020603050405020304" pitchFamily="18" charset="0"/>
              </a:rPr>
              <a:t>t passes the time but gets you nowhere.</a:t>
            </a:r>
            <a:endParaRPr lang="en-GB" sz="3600" dirty="0">
              <a:latin typeface="Comic Sans MS" panose="030F0702030302020204" pitchFamily="66" charset="0"/>
              <a:ea typeface="Calibri" panose="020F0502020204030204" pitchFamily="34" charset="0"/>
              <a:cs typeface="Times New Roman" panose="02020603050405020304" pitchFamily="18" charset="0"/>
            </a:endParaRPr>
          </a:p>
        </p:txBody>
      </p:sp>
      <p:sp>
        <p:nvSpPr>
          <p:cNvPr id="6" name="Rounded Rectangular Callout 5"/>
          <p:cNvSpPr/>
          <p:nvPr/>
        </p:nvSpPr>
        <p:spPr>
          <a:xfrm>
            <a:off x="2047164" y="1132764"/>
            <a:ext cx="8270543" cy="3664723"/>
          </a:xfrm>
          <a:prstGeom prst="wedgeRoundRectCallout">
            <a:avLst>
              <a:gd name="adj1" fmla="val -41281"/>
              <a:gd name="adj2" fmla="val 70330"/>
              <a:gd name="adj3" fmla="val 166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9995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2839452" y="811203"/>
            <a:ext cx="6513095" cy="2123658"/>
          </a:xfrm>
          <a:prstGeom prst="rect">
            <a:avLst/>
          </a:prstGeom>
          <a:noFill/>
        </p:spPr>
        <p:txBody>
          <a:bodyPr wrap="square" rtlCol="0">
            <a:spAutoFit/>
          </a:bodyPr>
          <a:lstStyle/>
          <a:p>
            <a:pPr algn="ctr"/>
            <a:r>
              <a:rPr lang="en-GB" sz="6600" dirty="0" smtClean="0">
                <a:solidFill>
                  <a:srgbClr val="00B050"/>
                </a:solidFill>
                <a:latin typeface="Comic Sans MS" panose="030F0702030302020204" pitchFamily="66" charset="0"/>
              </a:rPr>
              <a:t>Green Cards!</a:t>
            </a:r>
          </a:p>
          <a:p>
            <a:endParaRPr lang="en-GB" sz="6600" dirty="0">
              <a:latin typeface="Comic Sans MS" panose="030F0702030302020204" pitchFamily="66" charset="0"/>
            </a:endParaRPr>
          </a:p>
        </p:txBody>
      </p:sp>
      <p:sp>
        <p:nvSpPr>
          <p:cNvPr id="4" name="Vertical Scroll 3"/>
          <p:cNvSpPr/>
          <p:nvPr/>
        </p:nvSpPr>
        <p:spPr>
          <a:xfrm rot="10800000">
            <a:off x="1241946" y="2015313"/>
            <a:ext cx="9703558" cy="3744042"/>
          </a:xfrm>
          <a:prstGeom prst="verticalScroll">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2024389" y="2218261"/>
            <a:ext cx="3862858" cy="3046988"/>
          </a:xfrm>
          <a:prstGeom prst="rect">
            <a:avLst/>
          </a:prstGeom>
          <a:noFill/>
        </p:spPr>
        <p:txBody>
          <a:bodyPr wrap="square" rtlCol="0">
            <a:spAutoFit/>
          </a:bodyPr>
          <a:lstStyle/>
          <a:p>
            <a:r>
              <a:rPr lang="en-GB" sz="3200" dirty="0" smtClean="0">
                <a:latin typeface="Comic Sans MS" panose="030F0702030302020204" pitchFamily="66" charset="0"/>
              </a:rPr>
              <a:t>Codi-Lee – Ash</a:t>
            </a:r>
          </a:p>
          <a:p>
            <a:r>
              <a:rPr lang="en-GB" sz="3200" dirty="0" smtClean="0">
                <a:latin typeface="Comic Sans MS" panose="030F0702030302020204" pitchFamily="66" charset="0"/>
              </a:rPr>
              <a:t>Sonny – Ash</a:t>
            </a:r>
          </a:p>
          <a:p>
            <a:endParaRPr lang="en-GB" sz="3200" dirty="0">
              <a:latin typeface="Comic Sans MS" panose="030F0702030302020204" pitchFamily="66" charset="0"/>
            </a:endParaRPr>
          </a:p>
          <a:p>
            <a:r>
              <a:rPr lang="en-GB" sz="3200" dirty="0" smtClean="0">
                <a:latin typeface="Comic Sans MS" panose="030F0702030302020204" pitchFamily="66" charset="0"/>
              </a:rPr>
              <a:t>Sophie- Willow</a:t>
            </a:r>
          </a:p>
          <a:p>
            <a:r>
              <a:rPr lang="en-GB" sz="3200" dirty="0" smtClean="0">
                <a:latin typeface="Comic Sans MS" panose="030F0702030302020204" pitchFamily="66" charset="0"/>
              </a:rPr>
              <a:t>Scarlet - Willow</a:t>
            </a:r>
          </a:p>
          <a:p>
            <a:endParaRPr lang="en-GB" sz="3200" dirty="0">
              <a:latin typeface="Comic Sans MS" panose="030F0702030302020204" pitchFamily="66" charset="0"/>
            </a:endParaRPr>
          </a:p>
        </p:txBody>
      </p:sp>
    </p:spTree>
    <p:extLst>
      <p:ext uri="{BB962C8B-B14F-4D97-AF65-F5344CB8AC3E}">
        <p14:creationId xmlns:p14="http://schemas.microsoft.com/office/powerpoint/2010/main" val="3609985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2" y="-2664844"/>
            <a:ext cx="6853690" cy="12191998"/>
          </a:xfrm>
          <a:prstGeom prst="rect">
            <a:avLst/>
          </a:prstGeom>
        </p:spPr>
      </p:pic>
      <p:sp>
        <p:nvSpPr>
          <p:cNvPr id="3" name="TextBox 2"/>
          <p:cNvSpPr txBox="1"/>
          <p:nvPr/>
        </p:nvSpPr>
        <p:spPr>
          <a:xfrm>
            <a:off x="740251" y="886789"/>
            <a:ext cx="10711493" cy="1938992"/>
          </a:xfrm>
          <a:prstGeom prst="rect">
            <a:avLst/>
          </a:prstGeom>
          <a:noFill/>
        </p:spPr>
        <p:txBody>
          <a:bodyPr wrap="square" rtlCol="0">
            <a:spAutoFit/>
          </a:bodyPr>
          <a:lstStyle/>
          <a:p>
            <a:pPr algn="ctr"/>
            <a:r>
              <a:rPr lang="en-GB" sz="5400" dirty="0" smtClean="0">
                <a:solidFill>
                  <a:srgbClr val="00B0F0"/>
                </a:solidFill>
                <a:latin typeface="Comic Sans MS" panose="030F0702030302020204" pitchFamily="66" charset="0"/>
              </a:rPr>
              <a:t>Scientists of the Week!</a:t>
            </a:r>
          </a:p>
          <a:p>
            <a:endParaRPr lang="en-GB" sz="6600" dirty="0">
              <a:latin typeface="Comic Sans MS" panose="030F0702030302020204" pitchFamily="66" charset="0"/>
            </a:endParaRPr>
          </a:p>
        </p:txBody>
      </p:sp>
      <p:sp>
        <p:nvSpPr>
          <p:cNvPr id="4" name="TextBox 3"/>
          <p:cNvSpPr txBox="1"/>
          <p:nvPr/>
        </p:nvSpPr>
        <p:spPr>
          <a:xfrm>
            <a:off x="1314408" y="2244675"/>
            <a:ext cx="3928724" cy="1323439"/>
          </a:xfrm>
          <a:prstGeom prst="rect">
            <a:avLst/>
          </a:prstGeom>
          <a:noFill/>
        </p:spPr>
        <p:txBody>
          <a:bodyPr wrap="square" rtlCol="0">
            <a:spAutoFit/>
          </a:bodyPr>
          <a:lstStyle/>
          <a:p>
            <a:r>
              <a:rPr lang="en-GB" sz="4000" dirty="0" smtClean="0">
                <a:latin typeface="Comic Sans MS" panose="030F0702030302020204" pitchFamily="66" charset="0"/>
              </a:rPr>
              <a:t>Oak –</a:t>
            </a:r>
            <a:r>
              <a:rPr lang="en-GB" sz="4000" dirty="0" smtClean="0">
                <a:latin typeface="Comic Sans MS" panose="030F0702030302020204" pitchFamily="66" charset="0"/>
              </a:rPr>
              <a:t>Freya</a:t>
            </a:r>
          </a:p>
          <a:p>
            <a:r>
              <a:rPr lang="en-GB" sz="4000" dirty="0" smtClean="0">
                <a:latin typeface="Comic Sans MS" panose="030F0702030302020204" pitchFamily="66" charset="0"/>
              </a:rPr>
              <a:t>Ash - Adam</a:t>
            </a:r>
            <a:endParaRPr lang="en-GB" sz="4000" dirty="0" smtClean="0">
              <a:latin typeface="Comic Sans MS" panose="030F0702030302020204" pitchFamily="66" charset="0"/>
            </a:endParaRPr>
          </a:p>
        </p:txBody>
      </p:sp>
      <p:sp>
        <p:nvSpPr>
          <p:cNvPr id="5" name="TextBox 4"/>
          <p:cNvSpPr txBox="1"/>
          <p:nvPr/>
        </p:nvSpPr>
        <p:spPr>
          <a:xfrm>
            <a:off x="6623189" y="3495368"/>
            <a:ext cx="3347883" cy="523220"/>
          </a:xfrm>
          <a:prstGeom prst="rect">
            <a:avLst/>
          </a:prstGeom>
          <a:noFill/>
        </p:spPr>
        <p:txBody>
          <a:bodyPr wrap="square" rtlCol="0">
            <a:spAutoFit/>
          </a:bodyPr>
          <a:lstStyle/>
          <a:p>
            <a:r>
              <a:rPr lang="en-GB" sz="2800" dirty="0" smtClean="0"/>
              <a:t> </a:t>
            </a:r>
          </a:p>
        </p:txBody>
      </p:sp>
      <p:sp>
        <p:nvSpPr>
          <p:cNvPr id="7" name="Rectangle 6"/>
          <p:cNvSpPr/>
          <p:nvPr/>
        </p:nvSpPr>
        <p:spPr>
          <a:xfrm>
            <a:off x="5727465" y="2252543"/>
            <a:ext cx="4832380" cy="1323439"/>
          </a:xfrm>
          <a:prstGeom prst="rect">
            <a:avLst/>
          </a:prstGeom>
        </p:spPr>
        <p:txBody>
          <a:bodyPr wrap="square">
            <a:spAutoFit/>
          </a:bodyPr>
          <a:lstStyle/>
          <a:p>
            <a:pPr lvl="0"/>
            <a:r>
              <a:rPr lang="en-GB" sz="4000" dirty="0">
                <a:solidFill>
                  <a:prstClr val="black"/>
                </a:solidFill>
                <a:latin typeface="Comic Sans MS" panose="030F0702030302020204" pitchFamily="66" charset="0"/>
              </a:rPr>
              <a:t>Birch </a:t>
            </a:r>
            <a:r>
              <a:rPr lang="en-GB" sz="4000" dirty="0" smtClean="0">
                <a:solidFill>
                  <a:prstClr val="black"/>
                </a:solidFill>
                <a:latin typeface="Comic Sans MS" panose="030F0702030302020204" pitchFamily="66" charset="0"/>
              </a:rPr>
              <a:t>– </a:t>
            </a:r>
            <a:r>
              <a:rPr lang="en-GB" sz="4000" dirty="0" err="1" smtClean="0">
                <a:solidFill>
                  <a:prstClr val="black"/>
                </a:solidFill>
                <a:latin typeface="Comic Sans MS" panose="030F0702030302020204" pitchFamily="66" charset="0"/>
              </a:rPr>
              <a:t>Elyza</a:t>
            </a:r>
            <a:r>
              <a:rPr lang="en-GB" sz="4000" dirty="0" smtClean="0">
                <a:solidFill>
                  <a:prstClr val="black"/>
                </a:solidFill>
                <a:latin typeface="Comic Sans MS" panose="030F0702030302020204" pitchFamily="66" charset="0"/>
              </a:rPr>
              <a:t>  </a:t>
            </a:r>
            <a:endParaRPr lang="en-GB" sz="4000" dirty="0">
              <a:solidFill>
                <a:srgbClr val="CC0099"/>
              </a:solidFill>
              <a:latin typeface="Comic Sans MS" panose="030F0702030302020204" pitchFamily="66" charset="0"/>
            </a:endParaRPr>
          </a:p>
          <a:p>
            <a:pPr lvl="0"/>
            <a:r>
              <a:rPr lang="en-GB" sz="4000" dirty="0">
                <a:solidFill>
                  <a:prstClr val="black"/>
                </a:solidFill>
                <a:latin typeface="Comic Sans MS" panose="030F0702030302020204" pitchFamily="66" charset="0"/>
              </a:rPr>
              <a:t>Pine </a:t>
            </a:r>
            <a:r>
              <a:rPr lang="en-GB" sz="4000" dirty="0" smtClean="0">
                <a:solidFill>
                  <a:prstClr val="black"/>
                </a:solidFill>
                <a:latin typeface="Comic Sans MS" panose="030F0702030302020204" pitchFamily="66" charset="0"/>
              </a:rPr>
              <a:t>– </a:t>
            </a:r>
            <a:r>
              <a:rPr lang="en-GB" sz="4000" dirty="0" smtClean="0">
                <a:solidFill>
                  <a:prstClr val="black"/>
                </a:solidFill>
                <a:latin typeface="Comic Sans MS" panose="030F0702030302020204" pitchFamily="66" charset="0"/>
              </a:rPr>
              <a:t>Harley</a:t>
            </a:r>
            <a:endParaRPr lang="en-GB" sz="4000" dirty="0" smtClean="0">
              <a:solidFill>
                <a:prstClr val="black"/>
              </a:solidFill>
              <a:latin typeface="Comic Sans MS" panose="030F0702030302020204" pitchFamily="66" charset="0"/>
            </a:endParaRPr>
          </a:p>
        </p:txBody>
      </p:sp>
      <p:sp>
        <p:nvSpPr>
          <p:cNvPr id="8" name="Rectangle 7"/>
          <p:cNvSpPr/>
          <p:nvPr/>
        </p:nvSpPr>
        <p:spPr>
          <a:xfrm>
            <a:off x="5727465" y="3656596"/>
            <a:ext cx="5120122" cy="1938992"/>
          </a:xfrm>
          <a:prstGeom prst="rect">
            <a:avLst/>
          </a:prstGeom>
        </p:spPr>
        <p:txBody>
          <a:bodyPr wrap="square">
            <a:spAutoFit/>
          </a:bodyPr>
          <a:lstStyle/>
          <a:p>
            <a:pPr lvl="0"/>
            <a:r>
              <a:rPr lang="en-GB" sz="4000" dirty="0" smtClean="0">
                <a:solidFill>
                  <a:prstClr val="black"/>
                </a:solidFill>
                <a:latin typeface="Comic Sans MS" panose="030F0702030302020204" pitchFamily="66" charset="0"/>
              </a:rPr>
              <a:t>Redwood –   Izzy</a:t>
            </a:r>
            <a:endParaRPr lang="en-GB" sz="4000" dirty="0">
              <a:solidFill>
                <a:srgbClr val="CC0099"/>
              </a:solidFill>
              <a:latin typeface="Comic Sans MS" panose="030F0702030302020204" pitchFamily="66" charset="0"/>
            </a:endParaRPr>
          </a:p>
          <a:p>
            <a:pPr lvl="0"/>
            <a:r>
              <a:rPr lang="en-GB" sz="4000" dirty="0" smtClean="0">
                <a:solidFill>
                  <a:prstClr val="black"/>
                </a:solidFill>
                <a:latin typeface="Comic Sans MS" panose="030F0702030302020204" pitchFamily="66" charset="0"/>
              </a:rPr>
              <a:t>Chestnut – Jake D</a:t>
            </a:r>
            <a:endParaRPr lang="en-GB" sz="4000" dirty="0">
              <a:solidFill>
                <a:prstClr val="black"/>
              </a:solidFill>
              <a:latin typeface="Comic Sans MS" panose="030F0702030302020204" pitchFamily="66" charset="0"/>
            </a:endParaRPr>
          </a:p>
          <a:p>
            <a:pPr lvl="0"/>
            <a:r>
              <a:rPr lang="en-GB" sz="4000" dirty="0" smtClean="0">
                <a:solidFill>
                  <a:prstClr val="black"/>
                </a:solidFill>
                <a:latin typeface="Comic Sans MS" panose="030F0702030302020204" pitchFamily="66" charset="0"/>
              </a:rPr>
              <a:t>Aspen- Jake</a:t>
            </a:r>
            <a:endParaRPr lang="en-GB" sz="4000" dirty="0">
              <a:solidFill>
                <a:prstClr val="black"/>
              </a:solidFill>
            </a:endParaRPr>
          </a:p>
        </p:txBody>
      </p:sp>
      <p:sp>
        <p:nvSpPr>
          <p:cNvPr id="9" name="Rectangle 8"/>
          <p:cNvSpPr/>
          <p:nvPr/>
        </p:nvSpPr>
        <p:spPr>
          <a:xfrm>
            <a:off x="1271547" y="3656596"/>
            <a:ext cx="4824449" cy="1323439"/>
          </a:xfrm>
          <a:prstGeom prst="rect">
            <a:avLst/>
          </a:prstGeom>
        </p:spPr>
        <p:txBody>
          <a:bodyPr wrap="square">
            <a:spAutoFit/>
          </a:bodyPr>
          <a:lstStyle/>
          <a:p>
            <a:pPr lvl="0"/>
            <a:r>
              <a:rPr lang="en-GB" sz="4000" dirty="0" smtClean="0">
                <a:solidFill>
                  <a:prstClr val="black"/>
                </a:solidFill>
                <a:latin typeface="Comic Sans MS" panose="030F0702030302020204" pitchFamily="66" charset="0"/>
              </a:rPr>
              <a:t>Willow – Kacey </a:t>
            </a:r>
            <a:endParaRPr lang="en-GB" sz="4000" dirty="0">
              <a:solidFill>
                <a:srgbClr val="CC0099"/>
              </a:solidFill>
              <a:latin typeface="Comic Sans MS" panose="030F0702030302020204" pitchFamily="66" charset="0"/>
            </a:endParaRPr>
          </a:p>
          <a:p>
            <a:pPr lvl="0"/>
            <a:r>
              <a:rPr lang="en-GB" sz="4000" dirty="0" smtClean="0">
                <a:solidFill>
                  <a:prstClr val="black"/>
                </a:solidFill>
                <a:latin typeface="Comic Sans MS" panose="030F0702030302020204" pitchFamily="66" charset="0"/>
              </a:rPr>
              <a:t>Spruce – </a:t>
            </a:r>
            <a:r>
              <a:rPr lang="en-GB" sz="4000" dirty="0" smtClean="0">
                <a:solidFill>
                  <a:prstClr val="black"/>
                </a:solidFill>
                <a:latin typeface="Comic Sans MS" panose="030F0702030302020204" pitchFamily="66" charset="0"/>
              </a:rPr>
              <a:t>Anaya</a:t>
            </a:r>
            <a:endParaRPr lang="en-GB" sz="4000" dirty="0" smtClean="0">
              <a:solidFill>
                <a:prstClr val="black"/>
              </a:solidFill>
              <a:latin typeface="Comic Sans MS" panose="030F0702030302020204" pitchFamily="66" charset="0"/>
            </a:endParaRPr>
          </a:p>
        </p:txBody>
      </p:sp>
    </p:spTree>
    <p:extLst>
      <p:ext uri="{BB962C8B-B14F-4D97-AF65-F5344CB8AC3E}">
        <p14:creationId xmlns:p14="http://schemas.microsoft.com/office/powerpoint/2010/main" val="1648333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9154"/>
            <a:ext cx="6853690" cy="12191998"/>
          </a:xfrm>
          <a:prstGeom prst="rect">
            <a:avLst/>
          </a:prstGeom>
        </p:spPr>
      </p:pic>
      <p:sp>
        <p:nvSpPr>
          <p:cNvPr id="3" name="TextBox 2"/>
          <p:cNvSpPr txBox="1"/>
          <p:nvPr/>
        </p:nvSpPr>
        <p:spPr>
          <a:xfrm>
            <a:off x="3064042" y="946484"/>
            <a:ext cx="6513095" cy="1323439"/>
          </a:xfrm>
          <a:prstGeom prst="rect">
            <a:avLst/>
          </a:prstGeom>
          <a:noFill/>
        </p:spPr>
        <p:txBody>
          <a:bodyPr wrap="square" rtlCol="0">
            <a:spAutoFit/>
          </a:bodyPr>
          <a:lstStyle/>
          <a:p>
            <a:pPr algn="ctr"/>
            <a:r>
              <a:rPr lang="en-GB" sz="4800" u="sng" dirty="0" smtClean="0">
                <a:solidFill>
                  <a:srgbClr val="FF0066"/>
                </a:solidFill>
                <a:latin typeface="Comic Sans MS" panose="030F0702030302020204" pitchFamily="66" charset="0"/>
              </a:rPr>
              <a:t>Weekly Team Points!</a:t>
            </a:r>
          </a:p>
          <a:p>
            <a:pPr algn="ctr"/>
            <a:endParaRPr lang="en-GB" sz="3200" i="1" dirty="0">
              <a:latin typeface="Comic Sans MS" panose="030F0702030302020204" pitchFamily="66"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75949672"/>
              </p:ext>
            </p:extLst>
          </p:nvPr>
        </p:nvGraphicFramePr>
        <p:xfrm>
          <a:off x="1465178" y="2497564"/>
          <a:ext cx="9261644" cy="2464352"/>
        </p:xfrm>
        <a:graphic>
          <a:graphicData uri="http://schemas.openxmlformats.org/drawingml/2006/table">
            <a:tbl>
              <a:tblPr firstRow="1" bandRow="1">
                <a:tableStyleId>{5C22544A-7EE6-4342-B048-85BDC9FD1C3A}</a:tableStyleId>
              </a:tblPr>
              <a:tblGrid>
                <a:gridCol w="2315411">
                  <a:extLst>
                    <a:ext uri="{9D8B030D-6E8A-4147-A177-3AD203B41FA5}">
                      <a16:colId xmlns:a16="http://schemas.microsoft.com/office/drawing/2014/main" val="3299981363"/>
                    </a:ext>
                  </a:extLst>
                </a:gridCol>
                <a:gridCol w="2315411">
                  <a:extLst>
                    <a:ext uri="{9D8B030D-6E8A-4147-A177-3AD203B41FA5}">
                      <a16:colId xmlns:a16="http://schemas.microsoft.com/office/drawing/2014/main" val="3451166365"/>
                    </a:ext>
                  </a:extLst>
                </a:gridCol>
                <a:gridCol w="2315411">
                  <a:extLst>
                    <a:ext uri="{9D8B030D-6E8A-4147-A177-3AD203B41FA5}">
                      <a16:colId xmlns:a16="http://schemas.microsoft.com/office/drawing/2014/main" val="479396576"/>
                    </a:ext>
                  </a:extLst>
                </a:gridCol>
                <a:gridCol w="2315411">
                  <a:extLst>
                    <a:ext uri="{9D8B030D-6E8A-4147-A177-3AD203B41FA5}">
                      <a16:colId xmlns:a16="http://schemas.microsoft.com/office/drawing/2014/main" val="200857127"/>
                    </a:ext>
                  </a:extLst>
                </a:gridCol>
              </a:tblGrid>
              <a:tr h="1232176">
                <a:tc>
                  <a:txBody>
                    <a:bodyPr/>
                    <a:lstStyle/>
                    <a:p>
                      <a:pPr algn="ctr"/>
                      <a:r>
                        <a:rPr lang="en-GB" sz="3200" dirty="0" smtClean="0">
                          <a:solidFill>
                            <a:schemeClr val="tx1"/>
                          </a:solidFill>
                          <a:latin typeface="Comic Sans MS" panose="030F0702030302020204" pitchFamily="66" charset="0"/>
                        </a:rPr>
                        <a:t>Peel</a:t>
                      </a:r>
                      <a:endParaRPr lang="en-GB" sz="32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3200" dirty="0" err="1" smtClean="0">
                          <a:solidFill>
                            <a:schemeClr val="tx1"/>
                          </a:solidFill>
                          <a:latin typeface="Comic Sans MS" panose="030F0702030302020204" pitchFamily="66" charset="0"/>
                        </a:rPr>
                        <a:t>Ethelfleda</a:t>
                      </a:r>
                      <a:endParaRPr lang="en-GB" sz="32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3200" dirty="0" smtClean="0">
                          <a:solidFill>
                            <a:schemeClr val="tx1"/>
                          </a:solidFill>
                          <a:latin typeface="Comic Sans MS" panose="030F0702030302020204" pitchFamily="66" charset="0"/>
                        </a:rPr>
                        <a:t>Grazier</a:t>
                      </a:r>
                      <a:endParaRPr lang="en-GB" sz="32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sz="3200" dirty="0" smtClean="0">
                          <a:solidFill>
                            <a:schemeClr val="tx1"/>
                          </a:solidFill>
                          <a:latin typeface="Comic Sans MS" panose="030F0702030302020204" pitchFamily="66" charset="0"/>
                        </a:rPr>
                        <a:t>Offa</a:t>
                      </a:r>
                      <a:endParaRPr lang="en-GB" sz="32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117705136"/>
                  </a:ext>
                </a:extLst>
              </a:tr>
              <a:tr h="1232176">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7769375"/>
                  </a:ext>
                </a:extLst>
              </a:tr>
            </a:tbl>
          </a:graphicData>
        </a:graphic>
      </p:graphicFrame>
      <p:sp>
        <p:nvSpPr>
          <p:cNvPr id="5" name="TextBox 4"/>
          <p:cNvSpPr txBox="1"/>
          <p:nvPr/>
        </p:nvSpPr>
        <p:spPr>
          <a:xfrm>
            <a:off x="1993154" y="4023356"/>
            <a:ext cx="1397725" cy="646331"/>
          </a:xfrm>
          <a:prstGeom prst="rect">
            <a:avLst/>
          </a:prstGeom>
          <a:noFill/>
        </p:spPr>
        <p:txBody>
          <a:bodyPr wrap="square" rtlCol="0">
            <a:spAutoFit/>
          </a:bodyPr>
          <a:lstStyle/>
          <a:p>
            <a:pPr algn="ctr"/>
            <a:r>
              <a:rPr lang="en-GB" sz="3600" dirty="0" smtClean="0">
                <a:solidFill>
                  <a:srgbClr val="FF0000"/>
                </a:solidFill>
                <a:latin typeface="Comic Sans MS" panose="030F0702030302020204" pitchFamily="66" charset="0"/>
              </a:rPr>
              <a:t>159</a:t>
            </a:r>
            <a:endParaRPr lang="en-US" sz="3600" dirty="0">
              <a:solidFill>
                <a:srgbClr val="FF0000"/>
              </a:solidFill>
              <a:latin typeface="Comic Sans MS" panose="030F0702030302020204" pitchFamily="66" charset="0"/>
            </a:endParaRPr>
          </a:p>
        </p:txBody>
      </p:sp>
      <p:sp>
        <p:nvSpPr>
          <p:cNvPr id="6" name="TextBox 5"/>
          <p:cNvSpPr txBox="1"/>
          <p:nvPr/>
        </p:nvSpPr>
        <p:spPr>
          <a:xfrm>
            <a:off x="4123468" y="4023359"/>
            <a:ext cx="1397725" cy="646331"/>
          </a:xfrm>
          <a:prstGeom prst="rect">
            <a:avLst/>
          </a:prstGeom>
          <a:noFill/>
        </p:spPr>
        <p:txBody>
          <a:bodyPr wrap="square" rtlCol="0">
            <a:spAutoFit/>
          </a:bodyPr>
          <a:lstStyle/>
          <a:p>
            <a:pPr algn="ctr"/>
            <a:r>
              <a:rPr lang="en-GB" sz="3600" dirty="0" smtClean="0">
                <a:solidFill>
                  <a:srgbClr val="FFC000"/>
                </a:solidFill>
                <a:latin typeface="Comic Sans MS" panose="030F0702030302020204" pitchFamily="66" charset="0"/>
              </a:rPr>
              <a:t>169</a:t>
            </a:r>
            <a:endParaRPr lang="en-US" sz="3600" dirty="0">
              <a:solidFill>
                <a:srgbClr val="FFC000"/>
              </a:solidFill>
              <a:latin typeface="Comic Sans MS" panose="030F0702030302020204" pitchFamily="66" charset="0"/>
            </a:endParaRPr>
          </a:p>
        </p:txBody>
      </p:sp>
      <p:sp>
        <p:nvSpPr>
          <p:cNvPr id="7" name="TextBox 6"/>
          <p:cNvSpPr txBox="1"/>
          <p:nvPr/>
        </p:nvSpPr>
        <p:spPr>
          <a:xfrm>
            <a:off x="6508547" y="4023358"/>
            <a:ext cx="1397725" cy="646331"/>
          </a:xfrm>
          <a:prstGeom prst="rect">
            <a:avLst/>
          </a:prstGeom>
          <a:noFill/>
        </p:spPr>
        <p:txBody>
          <a:bodyPr wrap="square" rtlCol="0">
            <a:spAutoFit/>
          </a:bodyPr>
          <a:lstStyle/>
          <a:p>
            <a:pPr algn="ctr"/>
            <a:r>
              <a:rPr lang="en-US" sz="3600" dirty="0" smtClean="0">
                <a:solidFill>
                  <a:srgbClr val="00B050"/>
                </a:solidFill>
                <a:latin typeface="Comic Sans MS" panose="030F0702030302020204" pitchFamily="66" charset="0"/>
              </a:rPr>
              <a:t>152</a:t>
            </a:r>
            <a:endParaRPr lang="en-US" sz="3600" dirty="0">
              <a:solidFill>
                <a:srgbClr val="00B050"/>
              </a:solidFill>
              <a:latin typeface="Comic Sans MS" panose="030F0702030302020204" pitchFamily="66" charset="0"/>
            </a:endParaRPr>
          </a:p>
        </p:txBody>
      </p:sp>
      <p:sp>
        <p:nvSpPr>
          <p:cNvPr id="8" name="TextBox 7"/>
          <p:cNvSpPr txBox="1"/>
          <p:nvPr/>
        </p:nvSpPr>
        <p:spPr>
          <a:xfrm>
            <a:off x="8878274" y="4023357"/>
            <a:ext cx="1397725" cy="646331"/>
          </a:xfrm>
          <a:prstGeom prst="rect">
            <a:avLst/>
          </a:prstGeom>
          <a:noFill/>
        </p:spPr>
        <p:txBody>
          <a:bodyPr wrap="square" rtlCol="0">
            <a:spAutoFit/>
          </a:bodyPr>
          <a:lstStyle/>
          <a:p>
            <a:pPr algn="ctr"/>
            <a:r>
              <a:rPr lang="en-GB" sz="3600" dirty="0" smtClean="0">
                <a:solidFill>
                  <a:srgbClr val="0070C0"/>
                </a:solidFill>
                <a:latin typeface="Comic Sans MS" panose="030F0702030302020204" pitchFamily="66" charset="0"/>
              </a:rPr>
              <a:t>159</a:t>
            </a:r>
            <a:endParaRPr lang="en-US" sz="3600"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403111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216539"/>
          </a:xfrm>
          <a:prstGeom prst="rect">
            <a:avLst/>
          </a:prstGeom>
          <a:noFill/>
        </p:spPr>
        <p:txBody>
          <a:bodyPr wrap="square" rtlCol="0">
            <a:spAutoFit/>
          </a:bodyPr>
          <a:lstStyle/>
          <a:p>
            <a:pPr algn="ctr"/>
            <a:r>
              <a:rPr lang="en-GB" sz="6600" dirty="0" smtClean="0">
                <a:latin typeface="Comic Sans MS" panose="030F0702030302020204" pitchFamily="66" charset="0"/>
              </a:rPr>
              <a:t>Oak</a:t>
            </a:r>
          </a:p>
          <a:p>
            <a:pPr algn="ctr"/>
            <a:r>
              <a:rPr lang="en-GB" sz="6600" dirty="0" smtClean="0">
                <a:solidFill>
                  <a:srgbClr val="CC0099"/>
                </a:solidFill>
                <a:latin typeface="Comic Sans MS" panose="030F0702030302020204" pitchFamily="66" charset="0"/>
              </a:rPr>
              <a:t>Nikola</a:t>
            </a:r>
          </a:p>
          <a:p>
            <a:pPr algn="ctr"/>
            <a:endParaRPr lang="en-GB" sz="1600" dirty="0" smtClean="0">
              <a:latin typeface="Comic Sans MS" panose="030F0702030302020204" pitchFamily="66" charset="0"/>
            </a:endParaRPr>
          </a:p>
          <a:p>
            <a:pPr algn="ctr"/>
            <a:r>
              <a:rPr lang="en-GB" sz="2400" dirty="0" smtClean="0">
                <a:latin typeface="Comic Sans MS" panose="030F0702030302020204" pitchFamily="66" charset="0"/>
              </a:rPr>
              <a:t>For superb independent writing!</a:t>
            </a:r>
            <a:endParaRPr lang="en-GB" sz="2400" dirty="0" smtClean="0">
              <a:latin typeface="Comic Sans MS" panose="030F0702030302020204" pitchFamily="66" charset="0"/>
            </a:endParaRPr>
          </a:p>
          <a:p>
            <a:pPr algn="ctr"/>
            <a:endParaRPr lang="en-GB" sz="2400" b="1" dirty="0" smtClean="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smtClean="0">
                <a:solidFill>
                  <a:srgbClr val="0070C0"/>
                </a:solidFill>
                <a:latin typeface="Lucida Handwriting" panose="03010101010101010101" pitchFamily="66" charset="0"/>
              </a:rPr>
              <a:t>Mrs Laffan                                      20/11 </a:t>
            </a:r>
            <a:r>
              <a:rPr lang="en-GB" sz="2400" b="1" dirty="0">
                <a:solidFill>
                  <a:srgbClr val="0070C0"/>
                </a:solidFill>
                <a:latin typeface="Lucida Handwriting" panose="03010101010101010101" pitchFamily="66" charset="0"/>
              </a:rPr>
              <a:t>/20</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174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4" y="-2664844"/>
            <a:ext cx="6853690" cy="12191998"/>
          </a:xfrm>
          <a:prstGeom prst="rect">
            <a:avLst/>
          </a:prstGeom>
        </p:spPr>
      </p:pic>
      <p:sp>
        <p:nvSpPr>
          <p:cNvPr id="3" name="TextBox 2"/>
          <p:cNvSpPr txBox="1"/>
          <p:nvPr/>
        </p:nvSpPr>
        <p:spPr>
          <a:xfrm>
            <a:off x="1132764" y="824196"/>
            <a:ext cx="9744502" cy="830997"/>
          </a:xfrm>
          <a:prstGeom prst="rect">
            <a:avLst/>
          </a:prstGeom>
          <a:noFill/>
        </p:spPr>
        <p:txBody>
          <a:bodyPr wrap="square" rtlCol="0">
            <a:spAutoFit/>
          </a:bodyPr>
          <a:lstStyle/>
          <a:p>
            <a:pPr algn="ctr"/>
            <a:r>
              <a:rPr lang="en-GB" sz="4800" u="sng" dirty="0" smtClean="0">
                <a:latin typeface="Comic Sans MS" panose="030F0702030302020204" pitchFamily="66" charset="0"/>
              </a:rPr>
              <a:t>Oak Wow Work</a:t>
            </a:r>
          </a:p>
        </p:txBody>
      </p:sp>
      <p:pic>
        <p:nvPicPr>
          <p:cNvPr id="4" name="Picture 3"/>
          <p:cNvPicPr>
            <a:picLocks noChangeAspect="1"/>
          </p:cNvPicPr>
          <p:nvPr/>
        </p:nvPicPr>
        <p:blipFill>
          <a:blip r:embed="rId3"/>
          <a:stretch>
            <a:fillRect/>
          </a:stretch>
        </p:blipFill>
        <p:spPr>
          <a:xfrm>
            <a:off x="10325741" y="797142"/>
            <a:ext cx="805928" cy="847614"/>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2764" y="824196"/>
            <a:ext cx="873457" cy="8152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41557" t="11459" r="8006" b="4195"/>
          <a:stretch/>
        </p:blipFill>
        <p:spPr>
          <a:xfrm rot="5400000">
            <a:off x="3819529" y="1151604"/>
            <a:ext cx="4174396" cy="5235681"/>
          </a:xfrm>
          <a:prstGeom prst="rect">
            <a:avLst/>
          </a:prstGeom>
        </p:spPr>
      </p:pic>
    </p:spTree>
    <p:extLst>
      <p:ext uri="{BB962C8B-B14F-4D97-AF65-F5344CB8AC3E}">
        <p14:creationId xmlns:p14="http://schemas.microsoft.com/office/powerpoint/2010/main" val="1424013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216539"/>
          </a:xfrm>
          <a:prstGeom prst="rect">
            <a:avLst/>
          </a:prstGeom>
          <a:noFill/>
        </p:spPr>
        <p:txBody>
          <a:bodyPr wrap="square" rtlCol="0">
            <a:spAutoFit/>
          </a:bodyPr>
          <a:lstStyle/>
          <a:p>
            <a:pPr algn="ctr"/>
            <a:r>
              <a:rPr lang="en-GB" sz="6600" dirty="0" smtClean="0">
                <a:latin typeface="Comic Sans MS" panose="030F0702030302020204" pitchFamily="66" charset="0"/>
              </a:rPr>
              <a:t>Ash</a:t>
            </a:r>
          </a:p>
          <a:p>
            <a:pPr algn="ctr"/>
            <a:r>
              <a:rPr lang="en-GB" sz="6600" dirty="0" smtClean="0">
                <a:solidFill>
                  <a:srgbClr val="CC0099"/>
                </a:solidFill>
                <a:latin typeface="Comic Sans MS" panose="030F0702030302020204" pitchFamily="66" charset="0"/>
              </a:rPr>
              <a:t>Amelia </a:t>
            </a:r>
          </a:p>
          <a:p>
            <a:pPr algn="ctr"/>
            <a:endParaRPr lang="en-GB" sz="1600" dirty="0" smtClean="0">
              <a:latin typeface="Comic Sans MS" panose="030F0702030302020204" pitchFamily="66" charset="0"/>
            </a:endParaRPr>
          </a:p>
          <a:p>
            <a:pPr algn="ctr"/>
            <a:r>
              <a:rPr lang="en-GB" sz="2400" dirty="0" smtClean="0">
                <a:latin typeface="Comic Sans MS" panose="030F0702030302020204" pitchFamily="66" charset="0"/>
              </a:rPr>
              <a:t>For superb independent writing!</a:t>
            </a:r>
          </a:p>
          <a:p>
            <a:pPr algn="ctr"/>
            <a:endParaRPr lang="en-GB" sz="2400" b="1" dirty="0" smtClean="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smtClean="0">
                <a:solidFill>
                  <a:srgbClr val="0070C0"/>
                </a:solidFill>
                <a:latin typeface="Lucida Handwriting" panose="03010101010101010101" pitchFamily="66" charset="0"/>
              </a:rPr>
              <a:t>Miss Bailey                                     20/11/20</a:t>
            </a:r>
            <a:endParaRPr lang="en-GB" sz="2400" b="1" dirty="0">
              <a:solidFill>
                <a:srgbClr val="0070C0"/>
              </a:solidFill>
              <a:latin typeface="Lucida Handwriting" panose="03010101010101010101" pitchFamily="66" charset="0"/>
            </a:endParaRP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338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4" y="-2664844"/>
            <a:ext cx="6853690" cy="12191998"/>
          </a:xfrm>
          <a:prstGeom prst="rect">
            <a:avLst/>
          </a:prstGeom>
        </p:spPr>
      </p:pic>
      <p:sp>
        <p:nvSpPr>
          <p:cNvPr id="3" name="TextBox 2"/>
          <p:cNvSpPr txBox="1"/>
          <p:nvPr/>
        </p:nvSpPr>
        <p:spPr>
          <a:xfrm>
            <a:off x="1223747" y="824196"/>
            <a:ext cx="9744502" cy="830997"/>
          </a:xfrm>
          <a:prstGeom prst="rect">
            <a:avLst/>
          </a:prstGeom>
          <a:noFill/>
        </p:spPr>
        <p:txBody>
          <a:bodyPr wrap="square" rtlCol="0">
            <a:spAutoFit/>
          </a:bodyPr>
          <a:lstStyle/>
          <a:p>
            <a:pPr algn="ctr"/>
            <a:r>
              <a:rPr lang="en-GB" sz="4800" u="sng" dirty="0" smtClean="0">
                <a:latin typeface="Comic Sans MS" panose="030F0702030302020204" pitchFamily="66" charset="0"/>
              </a:rPr>
              <a:t>Ash Wow Work</a:t>
            </a:r>
          </a:p>
        </p:txBody>
      </p:sp>
      <p:pic>
        <p:nvPicPr>
          <p:cNvPr id="4" name="Picture 3"/>
          <p:cNvPicPr>
            <a:picLocks noChangeAspect="1"/>
          </p:cNvPicPr>
          <p:nvPr/>
        </p:nvPicPr>
        <p:blipFill>
          <a:blip r:embed="rId3"/>
          <a:stretch>
            <a:fillRect/>
          </a:stretch>
        </p:blipFill>
        <p:spPr>
          <a:xfrm>
            <a:off x="10325741" y="797142"/>
            <a:ext cx="805928" cy="847614"/>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2764" y="824196"/>
            <a:ext cx="873457" cy="8152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10888" t="11792" r="20846"/>
          <a:stretch/>
        </p:blipFill>
        <p:spPr>
          <a:xfrm rot="5400000">
            <a:off x="3825385" y="1761495"/>
            <a:ext cx="4541225" cy="4382729"/>
          </a:xfrm>
          <a:prstGeom prst="rect">
            <a:avLst/>
          </a:prstGeom>
        </p:spPr>
      </p:pic>
    </p:spTree>
    <p:extLst>
      <p:ext uri="{BB962C8B-B14F-4D97-AF65-F5344CB8AC3E}">
        <p14:creationId xmlns:p14="http://schemas.microsoft.com/office/powerpoint/2010/main" val="2366368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1133</TotalTime>
  <Words>472</Words>
  <Application>Microsoft Office PowerPoint</Application>
  <PresentationFormat>Widescreen</PresentationFormat>
  <Paragraphs>124</Paragraphs>
  <Slides>25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Comic Sans MS</vt:lpstr>
      <vt:lpstr>Lucida Handwriting</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Woodlands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Maiden</dc:creator>
  <cp:lastModifiedBy>Megan Bailey</cp:lastModifiedBy>
  <cp:revision>191</cp:revision>
  <cp:lastPrinted>2020-11-20T07:10:34Z</cp:lastPrinted>
  <dcterms:created xsi:type="dcterms:W3CDTF">2020-05-30T07:30:34Z</dcterms:created>
  <dcterms:modified xsi:type="dcterms:W3CDTF">2020-11-20T12:48:34Z</dcterms:modified>
</cp:coreProperties>
</file>