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8" r:id="rId2"/>
    <p:sldId id="277" r:id="rId3"/>
    <p:sldId id="259" r:id="rId4"/>
    <p:sldId id="260" r:id="rId5"/>
    <p:sldId id="261" r:id="rId6"/>
    <p:sldId id="262" r:id="rId7"/>
    <p:sldId id="281" r:id="rId8"/>
    <p:sldId id="282" r:id="rId9"/>
    <p:sldId id="283" r:id="rId10"/>
    <p:sldId id="284" r:id="rId11"/>
    <p:sldId id="285" r:id="rId12"/>
    <p:sldId id="286" r:id="rId13"/>
    <p:sldId id="287" r:id="rId14"/>
    <p:sldId id="288" r:id="rId15"/>
    <p:sldId id="289" r:id="rId16"/>
    <p:sldId id="292" r:id="rId17"/>
    <p:sldId id="293" r:id="rId18"/>
    <p:sldId id="294" r:id="rId19"/>
    <p:sldId id="295" r:id="rId20"/>
    <p:sldId id="296" r:id="rId21"/>
    <p:sldId id="297" r:id="rId22"/>
    <p:sldId id="298" r:id="rId23"/>
    <p:sldId id="300" r:id="rId24"/>
    <p:sldId id="301" r:id="rId25"/>
    <p:sldId id="278" r:id="rId2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CC0099"/>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5" d="100"/>
          <a:sy n="65" d="100"/>
        </p:scale>
        <p:origin x="66"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3A4C8432-5614-411C-A142-45C0EF2C844E}" type="datetimeFigureOut">
              <a:rPr lang="en-GB" smtClean="0"/>
              <a:t>20/11/2020</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98F52A1-C492-4823-9AE3-28DECC1FDE31}" type="slidenum">
              <a:rPr lang="en-GB" smtClean="0"/>
              <a:t>‹#›</a:t>
            </a:fld>
            <a:endParaRPr lang="en-GB"/>
          </a:p>
        </p:txBody>
      </p:sp>
    </p:spTree>
    <p:extLst>
      <p:ext uri="{BB962C8B-B14F-4D97-AF65-F5344CB8AC3E}">
        <p14:creationId xmlns:p14="http://schemas.microsoft.com/office/powerpoint/2010/main" val="20012184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A9E59848-24D8-433B-BD7F-7DD241DEAF1E}" type="datetimeFigureOut">
              <a:rPr lang="en-GB" smtClean="0"/>
              <a:t>20/11/2020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4FA24F52-6023-4905-AB0C-8F3412012547}" type="slidenum">
              <a:rPr lang="en-GB" smtClean="0"/>
              <a:t>‹#›</a:t>
            </a:fld>
            <a:endParaRPr lang="en-GB"/>
          </a:p>
        </p:txBody>
      </p:sp>
    </p:spTree>
    <p:extLst>
      <p:ext uri="{BB962C8B-B14F-4D97-AF65-F5344CB8AC3E}">
        <p14:creationId xmlns:p14="http://schemas.microsoft.com/office/powerpoint/2010/main" val="3471748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FA24F52-6023-4905-AB0C-8F3412012547}" type="slidenum">
              <a:rPr lang="en-GB" smtClean="0"/>
              <a:t>14</a:t>
            </a:fld>
            <a:endParaRPr lang="en-GB"/>
          </a:p>
        </p:txBody>
      </p:sp>
    </p:spTree>
    <p:extLst>
      <p:ext uri="{BB962C8B-B14F-4D97-AF65-F5344CB8AC3E}">
        <p14:creationId xmlns:p14="http://schemas.microsoft.com/office/powerpoint/2010/main" val="1860999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FA24F52-6023-4905-AB0C-8F3412012547}" type="slidenum">
              <a:rPr lang="en-GB" smtClean="0"/>
              <a:t>15</a:t>
            </a:fld>
            <a:endParaRPr lang="en-GB"/>
          </a:p>
        </p:txBody>
      </p:sp>
    </p:spTree>
    <p:extLst>
      <p:ext uri="{BB962C8B-B14F-4D97-AF65-F5344CB8AC3E}">
        <p14:creationId xmlns:p14="http://schemas.microsoft.com/office/powerpoint/2010/main" val="1745794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20/11/2020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20/11/2020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20/11/2020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20/11/2020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20/11/2020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20/11/2020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20/11/2020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20/11/2020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20/11/2020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20/11/2020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20/11/2020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20/11/2020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9"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1043216"/>
            <a:ext cx="6645032" cy="2862322"/>
          </a:xfrm>
          <a:prstGeom prst="rect">
            <a:avLst/>
          </a:prstGeom>
          <a:noFill/>
        </p:spPr>
        <p:txBody>
          <a:bodyPr wrap="square" rtlCol="0">
            <a:spAutoFit/>
          </a:bodyPr>
          <a:lstStyle/>
          <a:p>
            <a:pPr algn="ctr"/>
            <a:r>
              <a:rPr lang="en-GB" sz="6600" dirty="0" smtClean="0">
                <a:solidFill>
                  <a:srgbClr val="FF0000"/>
                </a:solidFill>
                <a:latin typeface="Comic Sans MS" panose="030F0702030302020204" pitchFamily="66" charset="0"/>
              </a:rPr>
              <a:t>Wow Assembly</a:t>
            </a:r>
            <a:r>
              <a:rPr lang="en-GB" sz="6600" dirty="0">
                <a:solidFill>
                  <a:srgbClr val="FF0000"/>
                </a:solidFill>
                <a:latin typeface="Comic Sans MS" panose="030F0702030302020204" pitchFamily="66" charset="0"/>
              </a:rPr>
              <a:t>:</a:t>
            </a:r>
            <a:endParaRPr lang="en-GB" sz="6600" dirty="0" smtClean="0">
              <a:solidFill>
                <a:srgbClr val="FF0000"/>
              </a:solidFill>
              <a:latin typeface="Comic Sans MS" panose="030F0702030302020204" pitchFamily="66" charset="0"/>
            </a:endParaRPr>
          </a:p>
          <a:p>
            <a:r>
              <a:rPr lang="en-GB" sz="4800" dirty="0" smtClean="0">
                <a:latin typeface="Comic Sans MS" panose="030F0702030302020204" pitchFamily="66" charset="0"/>
              </a:rPr>
              <a:t>Friday 20</a:t>
            </a:r>
            <a:r>
              <a:rPr lang="en-GB" sz="4800" baseline="30000" dirty="0" smtClean="0">
                <a:latin typeface="Comic Sans MS" panose="030F0702030302020204" pitchFamily="66" charset="0"/>
              </a:rPr>
              <a:t>th</a:t>
            </a:r>
            <a:r>
              <a:rPr lang="en-GB" sz="4800" dirty="0" smtClean="0">
                <a:latin typeface="Comic Sans MS" panose="030F0702030302020204" pitchFamily="66" charset="0"/>
              </a:rPr>
              <a:t> November</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smtClean="0">
                <a:latin typeface="Comic Sans MS" panose="030F0702030302020204" pitchFamily="66" charset="0"/>
              </a:rPr>
              <a:t>Elm</a:t>
            </a:r>
          </a:p>
          <a:p>
            <a:pPr algn="ctr"/>
            <a:r>
              <a:rPr lang="en-GB" sz="6600" dirty="0" smtClean="0">
                <a:solidFill>
                  <a:srgbClr val="CC0099"/>
                </a:solidFill>
                <a:latin typeface="Comic Sans MS" panose="030F0702030302020204" pitchFamily="66" charset="0"/>
              </a:rPr>
              <a:t>Remy C</a:t>
            </a: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a:t>
            </a:r>
          </a:p>
          <a:p>
            <a:pPr algn="ctr"/>
            <a:r>
              <a:rPr lang="en-GB" sz="2400" b="1" dirty="0" smtClean="0">
                <a:solidFill>
                  <a:srgbClr val="0070C0"/>
                </a:solidFill>
                <a:latin typeface="Lucida Handwriting" panose="03010101010101010101" pitchFamily="66" charset="0"/>
              </a:rPr>
              <a:t>Being a fantastic role model for all around school; always showing kindness and empathy towards others.</a:t>
            </a: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Miss Brady                                    20/11 </a:t>
            </a:r>
            <a:r>
              <a:rPr lang="en-GB" sz="2400" b="1" dirty="0">
                <a:solidFill>
                  <a:srgbClr val="0070C0"/>
                </a:solidFill>
                <a:latin typeface="Lucida Handwriting" panose="03010101010101010101" pitchFamily="66" charset="0"/>
              </a:rPr>
              <a:t>/20</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smtClean="0">
                <a:latin typeface="Comic Sans MS" panose="030F0702030302020204" pitchFamily="66" charset="0"/>
              </a:rPr>
              <a:t>Elm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533831" y="1902542"/>
            <a:ext cx="9124333" cy="3970318"/>
          </a:xfrm>
          <a:prstGeom prst="rect">
            <a:avLst/>
          </a:prstGeom>
          <a:noFill/>
        </p:spPr>
        <p:txBody>
          <a:bodyPr wrap="square" rtlCol="0">
            <a:spAutoFit/>
          </a:bodyPr>
          <a:lstStyle/>
          <a:p>
            <a:r>
              <a:rPr lang="en-GB" sz="2800" dirty="0" smtClean="0">
                <a:latin typeface="Comic Sans MS" panose="030F0702030302020204" pitchFamily="66" charset="0"/>
              </a:rPr>
              <a:t>Remy always shows kindness in and around school. This week I have seen Remy show all RESPECT values in many different ways. From tidying the classroom, to helping people in class or on the playground Remy is always thinking of others. Well done Remy, we love having you in Elm class! </a:t>
            </a:r>
            <a:r>
              <a:rPr lang="en-GB" sz="2800" dirty="0" smtClean="0">
                <a:latin typeface="Comic Sans MS" panose="030F0702030302020204" pitchFamily="66" charset="0"/>
                <a:sym typeface="Wingdings" panose="05000000000000000000" pitchFamily="2" charset="2"/>
              </a:rPr>
              <a:t></a:t>
            </a:r>
          </a:p>
          <a:p>
            <a:endParaRPr lang="en-GB" sz="2800" dirty="0">
              <a:latin typeface="Comic Sans MS" panose="030F0702030302020204" pitchFamily="66" charset="0"/>
              <a:sym typeface="Wingdings" panose="05000000000000000000" pitchFamily="2" charset="2"/>
            </a:endParaRPr>
          </a:p>
          <a:p>
            <a:endParaRPr lang="en-GB" sz="2800" dirty="0" smtClean="0">
              <a:latin typeface="Comic Sans MS" panose="030F0702030302020204" pitchFamily="66" charset="0"/>
              <a:sym typeface="Wingdings" panose="05000000000000000000" pitchFamily="2" charset="2"/>
            </a:endParaRPr>
          </a:p>
          <a:p>
            <a:r>
              <a:rPr lang="en-GB" sz="2800" dirty="0" smtClean="0">
                <a:latin typeface="Comic Sans MS" panose="030F0702030302020204" pitchFamily="66" charset="0"/>
                <a:sym typeface="Wingdings" panose="05000000000000000000" pitchFamily="2" charset="2"/>
              </a:rPr>
              <a:t>RESPECT</a:t>
            </a:r>
            <a:endParaRPr lang="en-GB" sz="2800" dirty="0">
              <a:latin typeface="Comic Sans MS" panose="030F0702030302020204" pitchFamily="66" charset="0"/>
            </a:endParaRPr>
          </a:p>
        </p:txBody>
      </p:sp>
      <p:sp>
        <p:nvSpPr>
          <p:cNvPr id="7" name="5-Point Star 6"/>
          <p:cNvSpPr/>
          <p:nvPr/>
        </p:nvSpPr>
        <p:spPr>
          <a:xfrm>
            <a:off x="6268065" y="4037783"/>
            <a:ext cx="1371600" cy="1681316"/>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5-Point Star 7"/>
          <p:cNvSpPr/>
          <p:nvPr/>
        </p:nvSpPr>
        <p:spPr>
          <a:xfrm>
            <a:off x="7720782" y="4037783"/>
            <a:ext cx="1371600" cy="1681316"/>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5-Point Star 8"/>
          <p:cNvSpPr/>
          <p:nvPr/>
        </p:nvSpPr>
        <p:spPr>
          <a:xfrm>
            <a:off x="9173497" y="3986889"/>
            <a:ext cx="1371600" cy="1681316"/>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444172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324535"/>
          </a:xfrm>
          <a:prstGeom prst="rect">
            <a:avLst/>
          </a:prstGeom>
          <a:noFill/>
        </p:spPr>
        <p:txBody>
          <a:bodyPr wrap="square" rtlCol="0">
            <a:spAutoFit/>
          </a:bodyPr>
          <a:lstStyle/>
          <a:p>
            <a:pPr algn="ctr"/>
            <a:r>
              <a:rPr lang="en-GB" sz="6600" dirty="0" smtClean="0">
                <a:latin typeface="Comic Sans MS" panose="030F0702030302020204" pitchFamily="66" charset="0"/>
              </a:rPr>
              <a:t>Birch</a:t>
            </a:r>
          </a:p>
          <a:p>
            <a:pPr algn="ctr"/>
            <a:r>
              <a:rPr lang="en-GB" sz="6600" dirty="0" smtClean="0">
                <a:solidFill>
                  <a:srgbClr val="CC0099"/>
                </a:solidFill>
                <a:latin typeface="Comic Sans MS" panose="030F0702030302020204" pitchFamily="66" charset="0"/>
              </a:rPr>
              <a:t>Lucy G</a:t>
            </a: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a:t>
            </a:r>
          </a:p>
          <a:p>
            <a:pPr algn="ctr"/>
            <a:r>
              <a:rPr lang="en-GB" sz="2400" dirty="0" smtClean="0">
                <a:latin typeface="Comic Sans MS" panose="030F0702030302020204" pitchFamily="66" charset="0"/>
              </a:rPr>
              <a:t>A superb piece of art work. Lucy has used colour to show emotion when drawing a portrait. We have been looking at the work of Picasso!</a:t>
            </a:r>
          </a:p>
          <a:p>
            <a:pPr algn="ct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Miss Hewitt                                  20/11/20</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smtClean="0">
                <a:latin typeface="Comic Sans MS" panose="030F0702030302020204" pitchFamily="66" charset="0"/>
              </a:rPr>
              <a:t>Birch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6" cstate="print">
            <a:extLst>
              <a:ext uri="{28A0092B-C50C-407E-A947-70E740481C1C}">
                <a14:useLocalDpi xmlns:a14="http://schemas.microsoft.com/office/drawing/2010/main" val="0"/>
              </a:ext>
            </a:extLst>
          </a:blip>
          <a:srcRect l="10019" t="11387" r="53367" b="15495"/>
          <a:stretch/>
        </p:blipFill>
        <p:spPr>
          <a:xfrm rot="5400000">
            <a:off x="2220382" y="1334733"/>
            <a:ext cx="3347884" cy="5014453"/>
          </a:xfrm>
          <a:prstGeom prst="rect">
            <a:avLst/>
          </a:prstGeom>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l="46694" t="28137" r="402" b="17024"/>
          <a:stretch/>
        </p:blipFill>
        <p:spPr>
          <a:xfrm rot="5400000">
            <a:off x="6026586" y="2193510"/>
            <a:ext cx="4837471" cy="3760838"/>
          </a:xfrm>
          <a:prstGeom prst="rect">
            <a:avLst/>
          </a:prstGeom>
        </p:spPr>
      </p:pic>
    </p:spTree>
    <p:extLst>
      <p:ext uri="{BB962C8B-B14F-4D97-AF65-F5344CB8AC3E}">
        <p14:creationId xmlns:p14="http://schemas.microsoft.com/office/powerpoint/2010/main" val="40307119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smtClean="0">
                <a:latin typeface="Comic Sans MS" panose="030F0702030302020204" pitchFamily="66" charset="0"/>
              </a:rPr>
              <a:t>Pine</a:t>
            </a:r>
          </a:p>
          <a:p>
            <a:pPr algn="ctr"/>
            <a:r>
              <a:rPr lang="en-GB" sz="6600" dirty="0" smtClean="0">
                <a:solidFill>
                  <a:srgbClr val="CC0099"/>
                </a:solidFill>
                <a:latin typeface="Comic Sans MS" panose="030F0702030302020204" pitchFamily="66" charset="0"/>
              </a:rPr>
              <a:t>Harrison</a:t>
            </a: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 using resilience to solve a mathematical problem of finding half of a quantity in different ways. Well done! </a:t>
            </a:r>
            <a:r>
              <a:rPr lang="en-GB" sz="2400" dirty="0" smtClean="0">
                <a:latin typeface="Comic Sans MS" panose="030F0702030302020204" pitchFamily="66" charset="0"/>
                <a:sym typeface="Wingdings" panose="05000000000000000000" pitchFamily="2" charset="2"/>
              </a:rPr>
              <a:t> </a:t>
            </a:r>
            <a:endParaRPr lang="en-GB" sz="2400" dirty="0" smtClean="0">
              <a:latin typeface="Comic Sans MS" panose="030F0702030302020204" pitchFamily="66" charset="0"/>
            </a:endParaRPr>
          </a:p>
          <a:p>
            <a:pPr algn="ct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Mrs Leedham-Hawkes                                    20/11 </a:t>
            </a:r>
            <a:r>
              <a:rPr lang="en-GB" sz="2400" b="1" dirty="0">
                <a:solidFill>
                  <a:srgbClr val="0070C0"/>
                </a:solidFill>
                <a:latin typeface="Lucida Handwriting" panose="03010101010101010101" pitchFamily="66" charset="0"/>
              </a:rPr>
              <a:t>/20</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4"/>
          <a:stretch>
            <a:fillRect/>
          </a:stretch>
        </p:blipFill>
        <p:spPr>
          <a:xfrm>
            <a:off x="9484484" y="824196"/>
            <a:ext cx="1657350" cy="1743075"/>
          </a:xfrm>
          <a:prstGeom prst="rect">
            <a:avLst/>
          </a:prstGeom>
        </p:spPr>
      </p:pic>
      <p:pic>
        <p:nvPicPr>
          <p:cNvPr id="5" name="Picture 6" descr="Image result for the woodlands community primary school logo">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2316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921" b="1053"/>
          <a:stretch/>
        </p:blipFill>
        <p:spPr>
          <a:xfrm rot="16200000">
            <a:off x="2669154" y="-266484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a:latin typeface="Comic Sans MS" panose="030F0702030302020204" pitchFamily="66" charset="0"/>
              </a:rPr>
              <a:t>P</a:t>
            </a:r>
            <a:r>
              <a:rPr lang="en-GB" sz="4800" u="sng" dirty="0" smtClean="0">
                <a:latin typeface="Comic Sans MS" panose="030F0702030302020204" pitchFamily="66" charset="0"/>
              </a:rPr>
              <a:t>ine Wow Work</a:t>
            </a:r>
          </a:p>
        </p:txBody>
      </p:sp>
      <p:pic>
        <p:nvPicPr>
          <p:cNvPr id="4" name="Picture 3"/>
          <p:cNvPicPr>
            <a:picLocks noChangeAspect="1"/>
          </p:cNvPicPr>
          <p:nvPr/>
        </p:nvPicPr>
        <p:blipFill>
          <a:blip r:embed="rId4"/>
          <a:stretch>
            <a:fillRect/>
          </a:stretch>
        </p:blipFill>
        <p:spPr>
          <a:xfrm>
            <a:off x="10325741" y="797142"/>
            <a:ext cx="805928" cy="847614"/>
          </a:xfrm>
          <a:prstGeom prst="rect">
            <a:avLst/>
          </a:prstGeom>
        </p:spPr>
      </p:pic>
      <p:pic>
        <p:nvPicPr>
          <p:cNvPr id="5" name="Picture 6" descr="Image result for the woodlands community primary school logo">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7"/>
          <a:stretch>
            <a:fillRect/>
          </a:stretch>
        </p:blipFill>
        <p:spPr>
          <a:xfrm>
            <a:off x="4057648" y="1639423"/>
            <a:ext cx="4076700" cy="5245631"/>
          </a:xfrm>
          <a:prstGeom prst="rect">
            <a:avLst/>
          </a:prstGeom>
        </p:spPr>
      </p:pic>
    </p:spTree>
    <p:extLst>
      <p:ext uri="{BB962C8B-B14F-4D97-AF65-F5344CB8AC3E}">
        <p14:creationId xmlns:p14="http://schemas.microsoft.com/office/powerpoint/2010/main" val="30790001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216539"/>
          </a:xfrm>
          <a:prstGeom prst="rect">
            <a:avLst/>
          </a:prstGeom>
          <a:noFill/>
        </p:spPr>
        <p:txBody>
          <a:bodyPr wrap="square" rtlCol="0">
            <a:spAutoFit/>
          </a:bodyPr>
          <a:lstStyle/>
          <a:p>
            <a:pPr algn="ctr"/>
            <a:r>
              <a:rPr lang="en-GB" sz="6600" dirty="0" smtClean="0">
                <a:latin typeface="Comic Sans MS" panose="030F0702030302020204" pitchFamily="66" charset="0"/>
              </a:rPr>
              <a:t>Willow</a:t>
            </a:r>
          </a:p>
          <a:p>
            <a:pPr algn="ctr"/>
            <a:r>
              <a:rPr lang="en-GB" sz="6600" dirty="0" smtClean="0">
                <a:solidFill>
                  <a:srgbClr val="CC0099"/>
                </a:solidFill>
                <a:latin typeface="Comic Sans MS" panose="030F0702030302020204" pitchFamily="66" charset="0"/>
              </a:rPr>
              <a:t>Evelyn</a:t>
            </a: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 creating some super artwork at home </a:t>
            </a:r>
            <a:r>
              <a:rPr lang="en-GB" sz="2400" dirty="0" smtClean="0">
                <a:latin typeface="Comic Sans MS" panose="030F0702030302020204" pitchFamily="66" charset="0"/>
                <a:sym typeface="Wingdings" panose="05000000000000000000" pitchFamily="2" charset="2"/>
              </a:rPr>
              <a:t></a:t>
            </a:r>
            <a:endParaRPr lang="en-GB" sz="2400" dirty="0" smtClean="0">
              <a:latin typeface="Comic Sans MS" panose="030F0702030302020204" pitchFamily="66" charset="0"/>
            </a:endParaRPr>
          </a:p>
          <a:p>
            <a:pPr algn="ct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000" b="1" dirty="0" smtClean="0">
                <a:solidFill>
                  <a:srgbClr val="0070C0"/>
                </a:solidFill>
                <a:latin typeface="Lucida Handwriting" panose="03010101010101010101" pitchFamily="66" charset="0"/>
              </a:rPr>
              <a:t>Mrs Maiden and Miss Higgins                                    20 /11/20</a:t>
            </a:r>
            <a:endParaRPr lang="en-GB" sz="20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err="1" smtClean="0">
                <a:latin typeface="Comic Sans MS" panose="030F0702030302020204" pitchFamily="66" charset="0"/>
              </a:rPr>
              <a:t>WillowWow</a:t>
            </a:r>
            <a:r>
              <a:rPr lang="en-GB" sz="4800" u="sng" dirty="0" smtClean="0">
                <a:latin typeface="Comic Sans MS" panose="030F0702030302020204" pitchFamily="66" charset="0"/>
              </a:rPr>
              <a:t>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attachments.office.net/owa/S.Higgins%40woodlands.staffs.sch.uk/service.svc/s/GetAttachmentThumbnail?id=AAMkAGY5ZGU3ZmNmLTNjMDMtNDYxMS05MzYwLWFiMzc5Y2FiMDExMABGAAAAAADjfQmuH6GST7HnsZCP2ltrBwAUBD0Bw40sSrQustqwWGj4AAAAAAEMAAAUBD0Bw40sSrQustqwWGj4AAXAdmpEAAABEgAQALBYsnGZNslEraPt1YMb%2Fp0%3D&amp;thumbnailType=2&amp;token=eyJhbGciOiJSUzI1NiIsImtpZCI6IjU2MzU4ODUyMzRCOTI1MkRERTAwNTc2NkQ5RDlGMjc2NTY1RjYzRTIiLCJ0eXAiOiJKV1QiLCJ4NXQiOiJWaldJVWpTNUpTM2VBRmRtMmRueWRsWmZZLUkifQ.eyJvcmlnaW4iOiJodHRwczovL291dGxvb2sub2ZmaWNlLmNvbSIsInVjIjoiNjliODM5MGYyN2VlNDVmZjkyYjY4OWZkMmU4N2FlOGMiLCJzaWduaW5fc3RhdGUiOiJbXCJrbXNpXCJdIiwidmVyIjoiRXhjaGFuZ2UuQ2FsbGJhY2suVjEiLCJhcHBjdHhzZW5kZXIiOiJPd2FEb3dubG9hZEBmNGU4MmRhZi0yYzZmLTQ4ZWUtODg2OC0xNGExNGM1NGEzNmEiLCJpc3NyaW5nIjoiV1ciLCJhcHBjdHgiOiJ7XCJtc2V4Y2hwcm90XCI6XCJvd2FcIixcInByaW1hcnlzaWRcIjpcIlMtMS01LTIxLTczNDA2ODkyOC0zOTkxNjAxMDUxLTMwMzcxOTY4MDItMzA5ODE0NVwiLFwicHVpZFwiOlwiMTE1Mzc2NTkzMTg2NzI3Mzk1M1wiLFwib2lkXCI6XCIxZTRkYWNhMy05OTYxLTQwZTAtYjBiZS0yNTJiZDk4YWIyNWRcIixcInNjb3BlXCI6XCJPd2FEb3dubG9hZFwifSIsIm5iZiI6MTYwNTc5OTU5MywiZXhwIjoxNjA1ODAwMTkzLCJpc3MiOiIwMDAwMDAwMi0wMDAwLTBmZjEtY2UwMC0wMDAwMDAwMDAwMDBAZjRlODJkYWYtMmM2Zi00OGVlLTg4NjgtMTRhMTRjNTRhMzZhIiwiYXVkIjoiMDAwMDAwMDItMDAwMC0wZmYxLWNlMDAtMDAwMDAwMDAwMDAwL2F0dGFjaG1lbnRzLm9mZmljZS5uZXRAZjRlODJkYWYtMmM2Zi00OGVlLTg4NjgtMTRhMTRjNTRhMzZhIiwiaGFwcCI6Im93YSJ9.Yajz0VAGpqI1YyaHxUpfq6vqOknvMk_LUIM6BVTCuXZYvYBfDZN_i5bOFNEejIG0Wni48akiNtvoGOBPFBcP4bo_6N_QACO710FyV6CiemyqyZJ16PpB2PxOsb89BTj8nrBstQ1jdtrEhfyNjAgJfCvTFPl4F26VV6dow0CdpwfxJH18tUmUNSQj1LLA2KW51MPZpRL7PO1aZu2GP5KXYK1iNCp9HtTaVbZOsd5ZbdLqZYC5yARWeoK7nMGTaoN5pJJqO-2LdIXNOWf_IpLCrud0JCkVmoOUdYyHpH4x-c74YcSqEwXZgSeBZ8Lwx-3RgMFjRqKD0mx5XWs4lub13Q&amp;X-OWA-CANARY=t4LeSixybEyMbUK8lG2NxHBkl72fjNgYTF0zvWQ81L5Ekhel4J2i56ehc0pQx8__7IB8DroPOQE.&amp;animation=tru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44816" y="1639423"/>
            <a:ext cx="3313881" cy="440932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058697" y="1960074"/>
            <a:ext cx="6096000" cy="3785652"/>
          </a:xfrm>
          <a:prstGeom prst="rect">
            <a:avLst/>
          </a:prstGeom>
        </p:spPr>
        <p:txBody>
          <a:bodyPr>
            <a:spAutoFit/>
          </a:bodyPr>
          <a:lstStyle/>
          <a:p>
            <a:pPr algn="ctr"/>
            <a:r>
              <a:rPr lang="en-GB" sz="4000" dirty="0"/>
              <a:t>Evelyn has made a </a:t>
            </a:r>
            <a:r>
              <a:rPr lang="en-GB" sz="4000" dirty="0" smtClean="0"/>
              <a:t>superb </a:t>
            </a:r>
            <a:r>
              <a:rPr lang="en-GB" sz="4000" dirty="0"/>
              <a:t>Roman Shield at home as an extra homework </a:t>
            </a:r>
            <a:r>
              <a:rPr lang="en-GB" sz="4000" dirty="0" smtClean="0"/>
              <a:t>project.</a:t>
            </a:r>
            <a:endParaRPr lang="en-GB" sz="4000" dirty="0">
              <a:sym typeface="Wingdings" panose="05000000000000000000" pitchFamily="2" charset="2"/>
            </a:endParaRPr>
          </a:p>
          <a:p>
            <a:pPr algn="ctr"/>
            <a:r>
              <a:rPr lang="en-GB" sz="4000" dirty="0" smtClean="0">
                <a:sym typeface="Wingdings" panose="05000000000000000000" pitchFamily="2" charset="2"/>
              </a:rPr>
              <a:t>We </a:t>
            </a:r>
            <a:r>
              <a:rPr lang="en-GB" sz="4000" dirty="0">
                <a:sym typeface="Wingdings" panose="05000000000000000000" pitchFamily="2" charset="2"/>
              </a:rPr>
              <a:t>love how much effort you have put into this Evelyn. Well done </a:t>
            </a:r>
            <a:endParaRPr lang="en-GB" sz="4000" dirty="0"/>
          </a:p>
        </p:txBody>
      </p:sp>
    </p:spTree>
    <p:extLst>
      <p:ext uri="{BB962C8B-B14F-4D97-AF65-F5344CB8AC3E}">
        <p14:creationId xmlns:p14="http://schemas.microsoft.com/office/powerpoint/2010/main" val="40728866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955203"/>
          </a:xfrm>
          <a:prstGeom prst="rect">
            <a:avLst/>
          </a:prstGeom>
          <a:noFill/>
        </p:spPr>
        <p:txBody>
          <a:bodyPr wrap="square" rtlCol="0">
            <a:spAutoFit/>
          </a:bodyPr>
          <a:lstStyle/>
          <a:p>
            <a:pPr algn="ctr"/>
            <a:r>
              <a:rPr lang="en-GB" sz="6600" dirty="0" smtClean="0">
                <a:latin typeface="Comic Sans MS" panose="030F0702030302020204" pitchFamily="66" charset="0"/>
              </a:rPr>
              <a:t>Spruce</a:t>
            </a:r>
          </a:p>
          <a:p>
            <a:pPr algn="ctr"/>
            <a:r>
              <a:rPr lang="en-GB" sz="6600" dirty="0" smtClean="0">
                <a:solidFill>
                  <a:srgbClr val="CC0099"/>
                </a:solidFill>
                <a:latin typeface="Comic Sans MS" panose="030F0702030302020204" pitchFamily="66" charset="0"/>
              </a:rPr>
              <a:t>Keira</a:t>
            </a:r>
            <a:endParaRPr lang="en-GB" sz="6600" dirty="0" smtClean="0">
              <a:solidFill>
                <a:srgbClr val="CC0099"/>
              </a:solidFill>
              <a:latin typeface="Comic Sans MS" panose="030F0702030302020204" pitchFamily="66" charset="0"/>
            </a:endParaRP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a:t>
            </a:r>
          </a:p>
          <a:p>
            <a:pPr algn="ctr"/>
            <a:r>
              <a:rPr lang="en-GB" sz="2400" dirty="0" smtClean="0">
                <a:latin typeface="Comic Sans MS" panose="030F0702030302020204" pitchFamily="66" charset="0"/>
              </a:rPr>
              <a:t>Having a great attitude towards her work this week which was reflected in both her English and Maths work.</a:t>
            </a:r>
          </a:p>
          <a:p>
            <a:pPr algn="ctr"/>
            <a:r>
              <a:rPr lang="en-GB" sz="2400" dirty="0" smtClean="0">
                <a:latin typeface="Comic Sans MS" panose="030F0702030302020204" pitchFamily="66" charset="0"/>
              </a:rPr>
              <a:t>Well Done!</a:t>
            </a: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Mr Tennuci                                            20 /11/20</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8176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smtClean="0">
                <a:latin typeface="Comic Sans MS" panose="030F0702030302020204" pitchFamily="66" charset="0"/>
              </a:rPr>
              <a:t>Spruce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a:stretch>
            <a:fillRect/>
          </a:stretch>
        </p:blipFill>
        <p:spPr>
          <a:xfrm>
            <a:off x="1811808" y="1881075"/>
            <a:ext cx="3653400" cy="4735273"/>
          </a:xfrm>
          <a:prstGeom prst="rect">
            <a:avLst/>
          </a:prstGeom>
        </p:spPr>
      </p:pic>
      <p:pic>
        <p:nvPicPr>
          <p:cNvPr id="7" name="Picture 6"/>
          <p:cNvPicPr>
            <a:picLocks noChangeAspect="1"/>
          </p:cNvPicPr>
          <p:nvPr/>
        </p:nvPicPr>
        <p:blipFill>
          <a:blip r:embed="rId7"/>
          <a:stretch>
            <a:fillRect/>
          </a:stretch>
        </p:blipFill>
        <p:spPr>
          <a:xfrm>
            <a:off x="6424260" y="1881075"/>
            <a:ext cx="3634140" cy="4851039"/>
          </a:xfrm>
          <a:prstGeom prst="rect">
            <a:avLst/>
          </a:prstGeom>
        </p:spPr>
      </p:pic>
    </p:spTree>
    <p:extLst>
      <p:ext uri="{BB962C8B-B14F-4D97-AF65-F5344CB8AC3E}">
        <p14:creationId xmlns:p14="http://schemas.microsoft.com/office/powerpoint/2010/main" val="25351735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5" name="Rectangle 4"/>
          <p:cNvSpPr/>
          <p:nvPr/>
        </p:nvSpPr>
        <p:spPr>
          <a:xfrm>
            <a:off x="2210937" y="1248982"/>
            <a:ext cx="8311487" cy="2215991"/>
          </a:xfrm>
          <a:prstGeom prst="rect">
            <a:avLst/>
          </a:prstGeom>
        </p:spPr>
        <p:txBody>
          <a:bodyPr wrap="square">
            <a:spAutoFit/>
          </a:bodyPr>
          <a:lstStyle/>
          <a:p>
            <a:pPr algn="ctr">
              <a:lnSpc>
                <a:spcPct val="115000"/>
              </a:lnSpc>
              <a:spcAft>
                <a:spcPts val="0"/>
              </a:spcAft>
            </a:pPr>
            <a:r>
              <a:rPr lang="en-GB" sz="4000" u="sng" dirty="0" smtClean="0">
                <a:solidFill>
                  <a:srgbClr val="0070C0"/>
                </a:solidFill>
                <a:latin typeface="Comic Sans MS" panose="030F0702030302020204" pitchFamily="66" charset="0"/>
                <a:ea typeface="Calibri" panose="020F0502020204030204" pitchFamily="34" charset="0"/>
                <a:cs typeface="Times New Roman" panose="02020603050405020304" pitchFamily="18" charset="0"/>
              </a:rPr>
              <a:t>Phrase </a:t>
            </a: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of the Week</a:t>
            </a: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a:t>
            </a:r>
            <a:endParaRPr lang="en-GB" sz="4000" dirty="0">
              <a:latin typeface="Comic Sans MS" panose="030F0702030302020204" pitchFamily="66" charset="0"/>
              <a:ea typeface="Calibri" panose="020F0502020204030204" pitchFamily="34" charset="0"/>
              <a:cs typeface="Times New Roman" panose="02020603050405020304" pitchFamily="18" charset="0"/>
            </a:endParaRPr>
          </a:p>
          <a:p>
            <a:pPr algn="ctr">
              <a:lnSpc>
                <a:spcPct val="115000"/>
              </a:lnSpc>
              <a:spcAft>
                <a:spcPts val="0"/>
              </a:spcAft>
            </a:pPr>
            <a:r>
              <a:rPr lang="en-GB" sz="4000" dirty="0" smtClean="0">
                <a:solidFill>
                  <a:srgbClr val="0070C0"/>
                </a:solidFill>
                <a:latin typeface="Comic Sans MS" panose="030F0702030302020204" pitchFamily="66" charset="0"/>
                <a:ea typeface="Calibri" panose="020F0502020204030204" pitchFamily="34" charset="0"/>
                <a:cs typeface="Times New Roman" panose="02020603050405020304" pitchFamily="18" charset="0"/>
              </a:rPr>
              <a:t>The quickest way to fail is not to try.</a:t>
            </a:r>
            <a:endParaRPr lang="en-GB" sz="40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6" name="Rounded Rectangular Callout 5"/>
          <p:cNvSpPr/>
          <p:nvPr/>
        </p:nvSpPr>
        <p:spPr>
          <a:xfrm>
            <a:off x="2047164" y="1132764"/>
            <a:ext cx="8270543" cy="3664723"/>
          </a:xfrm>
          <a:prstGeom prst="wedgeRoundRectCallout">
            <a:avLst>
              <a:gd name="adj1" fmla="val -41281"/>
              <a:gd name="adj2" fmla="val 70330"/>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776209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324535"/>
          </a:xfrm>
          <a:prstGeom prst="rect">
            <a:avLst/>
          </a:prstGeom>
          <a:noFill/>
        </p:spPr>
        <p:txBody>
          <a:bodyPr wrap="square" rtlCol="0">
            <a:spAutoFit/>
          </a:bodyPr>
          <a:lstStyle/>
          <a:p>
            <a:pPr algn="ctr"/>
            <a:r>
              <a:rPr lang="en-GB" sz="6600" dirty="0" smtClean="0">
                <a:latin typeface="Comic Sans MS" panose="030F0702030302020204" pitchFamily="66" charset="0"/>
              </a:rPr>
              <a:t>Chestnut</a:t>
            </a:r>
          </a:p>
          <a:p>
            <a:pPr algn="ctr"/>
            <a:r>
              <a:rPr lang="en-GB" sz="6600" dirty="0" smtClean="0">
                <a:solidFill>
                  <a:srgbClr val="CC0099"/>
                </a:solidFill>
                <a:latin typeface="Comic Sans MS" panose="030F0702030302020204" pitchFamily="66" charset="0"/>
              </a:rPr>
              <a:t>Amelia</a:t>
            </a:r>
            <a:endParaRPr lang="en-GB" sz="6600" dirty="0" smtClean="0">
              <a:solidFill>
                <a:srgbClr val="CC0099"/>
              </a:solidFill>
              <a:latin typeface="Comic Sans MS" panose="030F0702030302020204" pitchFamily="66" charset="0"/>
            </a:endParaRP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 brilliant resilience when completing work on rounding decimals. Amelia was able to complete the task independently and was able to tackle and solve any problems that she came across. Well Done!!</a:t>
            </a:r>
          </a:p>
          <a:p>
            <a:pPr algn="ct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Miss Fisher                                   19 /11 </a:t>
            </a:r>
            <a:r>
              <a:rPr lang="en-GB" sz="2400" b="1" dirty="0">
                <a:solidFill>
                  <a:srgbClr val="0070C0"/>
                </a:solidFill>
                <a:latin typeface="Lucida Handwriting" panose="03010101010101010101" pitchFamily="66" charset="0"/>
              </a:rPr>
              <a:t>/20</a:t>
            </a:r>
          </a:p>
          <a:p>
            <a:pPr algn="ct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smtClean="0">
                <a:latin typeface="Comic Sans MS" panose="030F0702030302020204" pitchFamily="66" charset="0"/>
              </a:rPr>
              <a:t>Chestnut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a:stretch>
            <a:fillRect/>
          </a:stretch>
        </p:blipFill>
        <p:spPr>
          <a:xfrm>
            <a:off x="7897560" y="3771966"/>
            <a:ext cx="3209965" cy="2403056"/>
          </a:xfrm>
          <a:prstGeom prst="rect">
            <a:avLst/>
          </a:prstGeom>
        </p:spPr>
      </p:pic>
      <p:pic>
        <p:nvPicPr>
          <p:cNvPr id="7" name="Picture 6"/>
          <p:cNvPicPr>
            <a:picLocks noChangeAspect="1"/>
          </p:cNvPicPr>
          <p:nvPr/>
        </p:nvPicPr>
        <p:blipFill>
          <a:blip r:embed="rId7"/>
          <a:stretch>
            <a:fillRect/>
          </a:stretch>
        </p:blipFill>
        <p:spPr>
          <a:xfrm>
            <a:off x="7844442" y="1682247"/>
            <a:ext cx="3123807" cy="2521973"/>
          </a:xfrm>
          <a:prstGeom prst="rect">
            <a:avLst/>
          </a:prstGeom>
        </p:spPr>
      </p:pic>
      <p:pic>
        <p:nvPicPr>
          <p:cNvPr id="8" name="Picture 7"/>
          <p:cNvPicPr>
            <a:picLocks noChangeAspect="1"/>
          </p:cNvPicPr>
          <p:nvPr/>
        </p:nvPicPr>
        <p:blipFill>
          <a:blip r:embed="rId8"/>
          <a:stretch>
            <a:fillRect/>
          </a:stretch>
        </p:blipFill>
        <p:spPr>
          <a:xfrm>
            <a:off x="4241073" y="2180111"/>
            <a:ext cx="3629928" cy="3539743"/>
          </a:xfrm>
          <a:prstGeom prst="rect">
            <a:avLst/>
          </a:prstGeom>
        </p:spPr>
      </p:pic>
      <p:pic>
        <p:nvPicPr>
          <p:cNvPr id="9" name="Picture 8"/>
          <p:cNvPicPr>
            <a:picLocks noChangeAspect="1"/>
          </p:cNvPicPr>
          <p:nvPr/>
        </p:nvPicPr>
        <p:blipFill>
          <a:blip r:embed="rId9"/>
          <a:stretch>
            <a:fillRect/>
          </a:stretch>
        </p:blipFill>
        <p:spPr>
          <a:xfrm>
            <a:off x="1143825" y="2427163"/>
            <a:ext cx="3209559" cy="3170074"/>
          </a:xfrm>
          <a:prstGeom prst="rect">
            <a:avLst/>
          </a:prstGeom>
        </p:spPr>
      </p:pic>
    </p:spTree>
    <p:extLst>
      <p:ext uri="{BB962C8B-B14F-4D97-AF65-F5344CB8AC3E}">
        <p14:creationId xmlns:p14="http://schemas.microsoft.com/office/powerpoint/2010/main" val="12236977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smtClean="0">
                <a:latin typeface="Comic Sans MS" panose="030F0702030302020204" pitchFamily="66" charset="0"/>
              </a:rPr>
              <a:t>Aspen</a:t>
            </a:r>
          </a:p>
          <a:p>
            <a:pPr algn="ctr"/>
            <a:r>
              <a:rPr lang="en-GB" sz="6600" dirty="0" smtClean="0">
                <a:solidFill>
                  <a:srgbClr val="CC0099"/>
                </a:solidFill>
                <a:latin typeface="Comic Sans MS" panose="030F0702030302020204" pitchFamily="66" charset="0"/>
              </a:rPr>
              <a:t>Freya</a:t>
            </a: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 showing perseverance and excellence when calculating percentages of amounts. Go girl!</a:t>
            </a:r>
          </a:p>
          <a:p>
            <a:pPr algn="ct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Mrs Davies                                                 20/11 </a:t>
            </a:r>
            <a:r>
              <a:rPr lang="en-GB" sz="2400" b="1" dirty="0">
                <a:solidFill>
                  <a:srgbClr val="0070C0"/>
                </a:solidFill>
                <a:latin typeface="Lucida Handwriting" panose="03010101010101010101" pitchFamily="66" charset="0"/>
              </a:rPr>
              <a:t>/20</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201424"/>
          </a:xfrm>
          <a:prstGeom prst="rect">
            <a:avLst/>
          </a:prstGeom>
          <a:noFill/>
        </p:spPr>
        <p:txBody>
          <a:bodyPr wrap="square" rtlCol="0">
            <a:spAutoFit/>
          </a:bodyPr>
          <a:lstStyle/>
          <a:p>
            <a:pPr algn="ctr"/>
            <a:r>
              <a:rPr lang="en-GB" sz="6600" dirty="0" smtClean="0">
                <a:latin typeface="Comic Sans MS" panose="030F0702030302020204" pitchFamily="66" charset="0"/>
              </a:rPr>
              <a:t>Redwood</a:t>
            </a:r>
          </a:p>
          <a:p>
            <a:pPr algn="ctr"/>
            <a:r>
              <a:rPr lang="en-GB" sz="6600" dirty="0" smtClean="0">
                <a:solidFill>
                  <a:srgbClr val="CC0099"/>
                </a:solidFill>
                <a:latin typeface="Comic Sans MS" panose="030F0702030302020204" pitchFamily="66" charset="0"/>
              </a:rPr>
              <a:t>Amelia</a:t>
            </a:r>
          </a:p>
          <a:p>
            <a:pPr algn="ctr"/>
            <a:endParaRPr lang="en-GB" sz="2800" dirty="0" smtClean="0">
              <a:latin typeface="Comic Sans MS" panose="030F0702030302020204" pitchFamily="66" charset="0"/>
            </a:endParaRPr>
          </a:p>
          <a:p>
            <a:pPr algn="ctr"/>
            <a:r>
              <a:rPr lang="en-GB" sz="2800" dirty="0" smtClean="0">
                <a:latin typeface="Comic Sans MS" panose="030F0702030302020204" pitchFamily="66" charset="0"/>
              </a:rPr>
              <a:t>For excellent work and effort in learning and applying the rules of speech in writing </a:t>
            </a:r>
            <a:endParaRPr lang="en-GB" sz="2800" dirty="0">
              <a:latin typeface="Comic Sans MS" panose="030F0702030302020204" pitchFamily="66" charset="0"/>
            </a:endParaRPr>
          </a:p>
          <a:p>
            <a:pPr algn="ctr"/>
            <a:endParaRPr lang="en-GB" sz="2000" dirty="0" smtClean="0">
              <a:latin typeface="Comic Sans MS" panose="030F0702030302020204" pitchFamily="66" charset="0"/>
            </a:endParaRPr>
          </a:p>
          <a:p>
            <a:pPr algn="ct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Miss Shipley                                   20 /11 </a:t>
            </a:r>
            <a:r>
              <a:rPr lang="en-GB" sz="2400" b="1" dirty="0">
                <a:solidFill>
                  <a:srgbClr val="0070C0"/>
                </a:solidFill>
                <a:latin typeface="Lucida Handwriting" panose="03010101010101010101" pitchFamily="66" charset="0"/>
              </a:rPr>
              <a:t>/20</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73630" y="-2680812"/>
            <a:ext cx="6865182" cy="12212441"/>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smtClean="0">
                <a:latin typeface="Comic Sans MS" panose="030F0702030302020204" pitchFamily="66" charset="0"/>
              </a:rPr>
              <a:t>Redwood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preview"/>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18113" y="1639423"/>
            <a:ext cx="3103565" cy="41380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se Speech Marks Accurately 1 Worksheet - EdPlac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874060">
            <a:off x="8216835" y="2144560"/>
            <a:ext cx="2535923" cy="208224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Use Speech Marks Accurately 1 Worksheet - EdPlac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361790">
            <a:off x="1452756" y="2106936"/>
            <a:ext cx="2535923" cy="2082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41329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5" name="Rectangle 4"/>
          <p:cNvSpPr/>
          <p:nvPr/>
        </p:nvSpPr>
        <p:spPr>
          <a:xfrm>
            <a:off x="2210937" y="1248982"/>
            <a:ext cx="8311487" cy="3419398"/>
          </a:xfrm>
          <a:prstGeom prst="rect">
            <a:avLst/>
          </a:prstGeom>
        </p:spPr>
        <p:txBody>
          <a:bodyPr wrap="square">
            <a:spAutoFit/>
          </a:bodyPr>
          <a:lstStyle/>
          <a:p>
            <a:pPr algn="ctr">
              <a:lnSpc>
                <a:spcPct val="115000"/>
              </a:lnSpc>
              <a:spcAft>
                <a:spcPts val="0"/>
              </a:spcAft>
            </a:pPr>
            <a:r>
              <a:rPr lang="en-GB" sz="4000" u="sng" dirty="0" smtClean="0">
                <a:solidFill>
                  <a:srgbClr val="0070C0"/>
                </a:solidFill>
                <a:latin typeface="Comic Sans MS" panose="030F0702030302020204" pitchFamily="66" charset="0"/>
                <a:ea typeface="Calibri" panose="020F0502020204030204" pitchFamily="34" charset="0"/>
                <a:cs typeface="Times New Roman" panose="02020603050405020304" pitchFamily="18" charset="0"/>
              </a:rPr>
              <a:t>Next Week’s</a:t>
            </a:r>
          </a:p>
          <a:p>
            <a:pPr algn="ctr">
              <a:lnSpc>
                <a:spcPct val="115000"/>
              </a:lnSpc>
              <a:spcAft>
                <a:spcPts val="0"/>
              </a:spcAft>
            </a:pPr>
            <a:r>
              <a:rPr lang="en-GB" sz="4000" u="sng" dirty="0" smtClean="0">
                <a:solidFill>
                  <a:srgbClr val="0070C0"/>
                </a:solidFill>
                <a:latin typeface="Comic Sans MS" panose="030F0702030302020204" pitchFamily="66" charset="0"/>
                <a:ea typeface="Calibri" panose="020F0502020204030204" pitchFamily="34" charset="0"/>
                <a:cs typeface="Times New Roman" panose="02020603050405020304" pitchFamily="18" charset="0"/>
              </a:rPr>
              <a:t>Phrase </a:t>
            </a: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of the Week</a:t>
            </a: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a:t>
            </a:r>
            <a:endParaRPr lang="en-GB" sz="4000" dirty="0">
              <a:latin typeface="Comic Sans MS" panose="030F0702030302020204" pitchFamily="66" charset="0"/>
              <a:ea typeface="Calibri" panose="020F0502020204030204" pitchFamily="34" charset="0"/>
              <a:cs typeface="Times New Roman" panose="02020603050405020304" pitchFamily="18" charset="0"/>
            </a:endParaRPr>
          </a:p>
          <a:p>
            <a:pPr algn="ctr">
              <a:lnSpc>
                <a:spcPct val="115000"/>
              </a:lnSpc>
              <a:spcAft>
                <a:spcPts val="0"/>
              </a:spcAft>
            </a:pPr>
            <a:r>
              <a:rPr lang="en-GB" sz="3600" dirty="0" smtClean="0">
                <a:solidFill>
                  <a:srgbClr val="0070C0"/>
                </a:solidFill>
                <a:latin typeface="Comic Sans MS" panose="030F0702030302020204" pitchFamily="66" charset="0"/>
                <a:ea typeface="Calibri" panose="020F0502020204030204" pitchFamily="34" charset="0"/>
                <a:cs typeface="Times New Roman" panose="02020603050405020304" pitchFamily="18" charset="0"/>
              </a:rPr>
              <a:t>Worry is like a rocking horse:</a:t>
            </a:r>
          </a:p>
          <a:p>
            <a:pPr algn="ctr">
              <a:lnSpc>
                <a:spcPct val="115000"/>
              </a:lnSpc>
              <a:spcAft>
                <a:spcPts val="0"/>
              </a:spcAft>
            </a:pPr>
            <a:r>
              <a:rPr lang="en-GB" sz="36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i</a:t>
            </a:r>
            <a:r>
              <a:rPr lang="en-GB" sz="3600" dirty="0" smtClean="0">
                <a:solidFill>
                  <a:srgbClr val="0070C0"/>
                </a:solidFill>
                <a:latin typeface="Comic Sans MS" panose="030F0702030302020204" pitchFamily="66" charset="0"/>
                <a:ea typeface="Calibri" panose="020F0502020204030204" pitchFamily="34" charset="0"/>
                <a:cs typeface="Times New Roman" panose="02020603050405020304" pitchFamily="18" charset="0"/>
              </a:rPr>
              <a:t>t passes the time but gets you nowhere.</a:t>
            </a:r>
            <a:endParaRPr lang="en-GB" sz="36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6" name="Rounded Rectangular Callout 5"/>
          <p:cNvSpPr/>
          <p:nvPr/>
        </p:nvSpPr>
        <p:spPr>
          <a:xfrm>
            <a:off x="2047164" y="1132764"/>
            <a:ext cx="8270543" cy="3664723"/>
          </a:xfrm>
          <a:prstGeom prst="wedgeRoundRectCallout">
            <a:avLst>
              <a:gd name="adj1" fmla="val -41281"/>
              <a:gd name="adj2" fmla="val 70330"/>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399955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smtClean="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a:off x="1241946" y="2015313"/>
            <a:ext cx="9703558" cy="3744042"/>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p:cNvSpPr txBox="1"/>
          <p:nvPr/>
        </p:nvSpPr>
        <p:spPr>
          <a:xfrm>
            <a:off x="2024389" y="2218261"/>
            <a:ext cx="3862858" cy="3046988"/>
          </a:xfrm>
          <a:prstGeom prst="rect">
            <a:avLst/>
          </a:prstGeom>
          <a:noFill/>
        </p:spPr>
        <p:txBody>
          <a:bodyPr wrap="square" rtlCol="0">
            <a:spAutoFit/>
          </a:bodyPr>
          <a:lstStyle/>
          <a:p>
            <a:r>
              <a:rPr lang="en-GB" sz="3200" dirty="0" smtClean="0">
                <a:latin typeface="Comic Sans MS" panose="030F0702030302020204" pitchFamily="66" charset="0"/>
              </a:rPr>
              <a:t>Codi-Lee – Ash</a:t>
            </a:r>
          </a:p>
          <a:p>
            <a:r>
              <a:rPr lang="en-GB" sz="3200" dirty="0" smtClean="0">
                <a:latin typeface="Comic Sans MS" panose="030F0702030302020204" pitchFamily="66" charset="0"/>
              </a:rPr>
              <a:t>Sonny – Ash</a:t>
            </a:r>
          </a:p>
          <a:p>
            <a:endParaRPr lang="en-GB" sz="3200" dirty="0">
              <a:latin typeface="Comic Sans MS" panose="030F0702030302020204" pitchFamily="66" charset="0"/>
            </a:endParaRPr>
          </a:p>
          <a:p>
            <a:r>
              <a:rPr lang="en-GB" sz="3200" dirty="0" smtClean="0">
                <a:latin typeface="Comic Sans MS" panose="030F0702030302020204" pitchFamily="66" charset="0"/>
              </a:rPr>
              <a:t>Sophie- Willow</a:t>
            </a:r>
          </a:p>
          <a:p>
            <a:r>
              <a:rPr lang="en-GB" sz="3200" dirty="0" smtClean="0">
                <a:latin typeface="Comic Sans MS" panose="030F0702030302020204" pitchFamily="66" charset="0"/>
              </a:rPr>
              <a:t>Scarlet - Willow</a:t>
            </a:r>
          </a:p>
          <a:p>
            <a:endParaRPr lang="en-GB" sz="3200" dirty="0">
              <a:latin typeface="Comic Sans MS" panose="030F0702030302020204" pitchFamily="66" charset="0"/>
            </a:endParaRPr>
          </a:p>
        </p:txBody>
      </p:sp>
    </p:spTree>
    <p:extLst>
      <p:ext uri="{BB962C8B-B14F-4D97-AF65-F5344CB8AC3E}">
        <p14:creationId xmlns:p14="http://schemas.microsoft.com/office/powerpoint/2010/main" val="36099859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2" y="-2664844"/>
            <a:ext cx="6853690" cy="12191998"/>
          </a:xfrm>
          <a:prstGeom prst="rect">
            <a:avLst/>
          </a:prstGeom>
        </p:spPr>
      </p:pic>
      <p:sp>
        <p:nvSpPr>
          <p:cNvPr id="3" name="TextBox 2"/>
          <p:cNvSpPr txBox="1"/>
          <p:nvPr/>
        </p:nvSpPr>
        <p:spPr>
          <a:xfrm>
            <a:off x="740251" y="886789"/>
            <a:ext cx="10711493" cy="1938992"/>
          </a:xfrm>
          <a:prstGeom prst="rect">
            <a:avLst/>
          </a:prstGeom>
          <a:noFill/>
        </p:spPr>
        <p:txBody>
          <a:bodyPr wrap="square" rtlCol="0">
            <a:spAutoFit/>
          </a:bodyPr>
          <a:lstStyle/>
          <a:p>
            <a:pPr algn="ctr"/>
            <a:r>
              <a:rPr lang="en-GB" sz="5400" dirty="0" smtClean="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4" name="TextBox 3"/>
          <p:cNvSpPr txBox="1"/>
          <p:nvPr/>
        </p:nvSpPr>
        <p:spPr>
          <a:xfrm>
            <a:off x="1314408" y="2244675"/>
            <a:ext cx="3928724" cy="1323439"/>
          </a:xfrm>
          <a:prstGeom prst="rect">
            <a:avLst/>
          </a:prstGeom>
          <a:noFill/>
        </p:spPr>
        <p:txBody>
          <a:bodyPr wrap="square" rtlCol="0">
            <a:spAutoFit/>
          </a:bodyPr>
          <a:lstStyle/>
          <a:p>
            <a:r>
              <a:rPr lang="en-GB" sz="4000" dirty="0" smtClean="0">
                <a:latin typeface="Comic Sans MS" panose="030F0702030302020204" pitchFamily="66" charset="0"/>
              </a:rPr>
              <a:t>Oak –</a:t>
            </a:r>
            <a:r>
              <a:rPr lang="en-GB" sz="4000" dirty="0" smtClean="0">
                <a:latin typeface="Comic Sans MS" panose="030F0702030302020204" pitchFamily="66" charset="0"/>
              </a:rPr>
              <a:t>Freya</a:t>
            </a:r>
          </a:p>
          <a:p>
            <a:r>
              <a:rPr lang="en-GB" sz="4000" dirty="0" smtClean="0">
                <a:latin typeface="Comic Sans MS" panose="030F0702030302020204" pitchFamily="66" charset="0"/>
              </a:rPr>
              <a:t>Ash - Adam</a:t>
            </a:r>
            <a:endParaRPr lang="en-GB" sz="4000" dirty="0" smtClean="0">
              <a:latin typeface="Comic Sans MS" panose="030F0702030302020204" pitchFamily="66" charset="0"/>
            </a:endParaRPr>
          </a:p>
        </p:txBody>
      </p:sp>
      <p:sp>
        <p:nvSpPr>
          <p:cNvPr id="5" name="TextBox 4"/>
          <p:cNvSpPr txBox="1"/>
          <p:nvPr/>
        </p:nvSpPr>
        <p:spPr>
          <a:xfrm>
            <a:off x="6623189" y="3495368"/>
            <a:ext cx="3347883" cy="523220"/>
          </a:xfrm>
          <a:prstGeom prst="rect">
            <a:avLst/>
          </a:prstGeom>
          <a:noFill/>
        </p:spPr>
        <p:txBody>
          <a:bodyPr wrap="square" rtlCol="0">
            <a:spAutoFit/>
          </a:bodyPr>
          <a:lstStyle/>
          <a:p>
            <a:r>
              <a:rPr lang="en-GB" sz="2800" dirty="0" smtClean="0"/>
              <a:t> </a:t>
            </a:r>
          </a:p>
        </p:txBody>
      </p:sp>
      <p:sp>
        <p:nvSpPr>
          <p:cNvPr id="7" name="Rectangle 6"/>
          <p:cNvSpPr/>
          <p:nvPr/>
        </p:nvSpPr>
        <p:spPr>
          <a:xfrm>
            <a:off x="5727465" y="2252543"/>
            <a:ext cx="4832380" cy="1323439"/>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a:t>
            </a:r>
            <a:r>
              <a:rPr lang="en-GB" sz="4000" dirty="0" smtClean="0">
                <a:solidFill>
                  <a:prstClr val="black"/>
                </a:solidFill>
                <a:latin typeface="Comic Sans MS" panose="030F0702030302020204" pitchFamily="66" charset="0"/>
              </a:rPr>
              <a:t>– </a:t>
            </a:r>
            <a:r>
              <a:rPr lang="en-GB" sz="4000" dirty="0" err="1" smtClean="0">
                <a:solidFill>
                  <a:prstClr val="black"/>
                </a:solidFill>
                <a:latin typeface="Comic Sans MS" panose="030F0702030302020204" pitchFamily="66" charset="0"/>
              </a:rPr>
              <a:t>Elyza</a:t>
            </a:r>
            <a:r>
              <a:rPr lang="en-GB" sz="4000" dirty="0" smtClean="0">
                <a:solidFill>
                  <a:prstClr val="black"/>
                </a:solidFill>
                <a:latin typeface="Comic Sans MS" panose="030F0702030302020204" pitchFamily="66" charset="0"/>
              </a:rPr>
              <a:t>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Pine </a:t>
            </a:r>
            <a:r>
              <a:rPr lang="en-GB" sz="4000" dirty="0" smtClean="0">
                <a:solidFill>
                  <a:prstClr val="black"/>
                </a:solidFill>
                <a:latin typeface="Comic Sans MS" panose="030F0702030302020204" pitchFamily="66" charset="0"/>
              </a:rPr>
              <a:t>– </a:t>
            </a:r>
            <a:r>
              <a:rPr lang="en-GB" sz="4000" dirty="0" smtClean="0">
                <a:solidFill>
                  <a:prstClr val="black"/>
                </a:solidFill>
                <a:latin typeface="Comic Sans MS" panose="030F0702030302020204" pitchFamily="66" charset="0"/>
              </a:rPr>
              <a:t>Harley</a:t>
            </a:r>
            <a:endParaRPr lang="en-GB" sz="4000" dirty="0" smtClean="0">
              <a:solidFill>
                <a:prstClr val="black"/>
              </a:solidFill>
              <a:latin typeface="Comic Sans MS" panose="030F0702030302020204" pitchFamily="66" charset="0"/>
            </a:endParaRPr>
          </a:p>
        </p:txBody>
      </p:sp>
      <p:sp>
        <p:nvSpPr>
          <p:cNvPr id="8" name="Rectangle 7"/>
          <p:cNvSpPr/>
          <p:nvPr/>
        </p:nvSpPr>
        <p:spPr>
          <a:xfrm>
            <a:off x="5727465" y="3656596"/>
            <a:ext cx="5120122" cy="1938992"/>
          </a:xfrm>
          <a:prstGeom prst="rect">
            <a:avLst/>
          </a:prstGeom>
        </p:spPr>
        <p:txBody>
          <a:bodyPr wrap="square">
            <a:spAutoFit/>
          </a:bodyPr>
          <a:lstStyle/>
          <a:p>
            <a:pPr lvl="0"/>
            <a:r>
              <a:rPr lang="en-GB" sz="4000" dirty="0" smtClean="0">
                <a:solidFill>
                  <a:prstClr val="black"/>
                </a:solidFill>
                <a:latin typeface="Comic Sans MS" panose="030F0702030302020204" pitchFamily="66" charset="0"/>
              </a:rPr>
              <a:t>Redwood –   Izzy</a:t>
            </a:r>
            <a:endParaRPr lang="en-GB" sz="4000" dirty="0">
              <a:solidFill>
                <a:srgbClr val="CC0099"/>
              </a:solidFill>
              <a:latin typeface="Comic Sans MS" panose="030F0702030302020204" pitchFamily="66" charset="0"/>
            </a:endParaRPr>
          </a:p>
          <a:p>
            <a:pPr lvl="0"/>
            <a:r>
              <a:rPr lang="en-GB" sz="4000" dirty="0" smtClean="0">
                <a:solidFill>
                  <a:prstClr val="black"/>
                </a:solidFill>
                <a:latin typeface="Comic Sans MS" panose="030F0702030302020204" pitchFamily="66" charset="0"/>
              </a:rPr>
              <a:t>Chestnut – Jake D</a:t>
            </a:r>
            <a:endParaRPr lang="en-GB" sz="4000" dirty="0">
              <a:solidFill>
                <a:prstClr val="black"/>
              </a:solidFill>
              <a:latin typeface="Comic Sans MS" panose="030F0702030302020204" pitchFamily="66" charset="0"/>
            </a:endParaRPr>
          </a:p>
          <a:p>
            <a:pPr lvl="0"/>
            <a:r>
              <a:rPr lang="en-GB" sz="4000" dirty="0" smtClean="0">
                <a:solidFill>
                  <a:prstClr val="black"/>
                </a:solidFill>
                <a:latin typeface="Comic Sans MS" panose="030F0702030302020204" pitchFamily="66" charset="0"/>
              </a:rPr>
              <a:t>Aspen- Jake</a:t>
            </a:r>
            <a:endParaRPr lang="en-GB" sz="4000" dirty="0">
              <a:solidFill>
                <a:prstClr val="black"/>
              </a:solidFill>
            </a:endParaRPr>
          </a:p>
        </p:txBody>
      </p:sp>
      <p:sp>
        <p:nvSpPr>
          <p:cNvPr id="9" name="Rectangle 8"/>
          <p:cNvSpPr/>
          <p:nvPr/>
        </p:nvSpPr>
        <p:spPr>
          <a:xfrm>
            <a:off x="1271547" y="3656596"/>
            <a:ext cx="4824449" cy="1323439"/>
          </a:xfrm>
          <a:prstGeom prst="rect">
            <a:avLst/>
          </a:prstGeom>
        </p:spPr>
        <p:txBody>
          <a:bodyPr wrap="square">
            <a:spAutoFit/>
          </a:bodyPr>
          <a:lstStyle/>
          <a:p>
            <a:pPr lvl="0"/>
            <a:r>
              <a:rPr lang="en-GB" sz="4000" dirty="0" smtClean="0">
                <a:solidFill>
                  <a:prstClr val="black"/>
                </a:solidFill>
                <a:latin typeface="Comic Sans MS" panose="030F0702030302020204" pitchFamily="66" charset="0"/>
              </a:rPr>
              <a:t>Willow – Kacey </a:t>
            </a:r>
            <a:endParaRPr lang="en-GB" sz="4000" dirty="0">
              <a:solidFill>
                <a:srgbClr val="CC0099"/>
              </a:solidFill>
              <a:latin typeface="Comic Sans MS" panose="030F0702030302020204" pitchFamily="66" charset="0"/>
            </a:endParaRPr>
          </a:p>
          <a:p>
            <a:pPr lvl="0"/>
            <a:r>
              <a:rPr lang="en-GB" sz="4000" dirty="0" smtClean="0">
                <a:solidFill>
                  <a:prstClr val="black"/>
                </a:solidFill>
                <a:latin typeface="Comic Sans MS" panose="030F0702030302020204" pitchFamily="66" charset="0"/>
              </a:rPr>
              <a:t>Spruce – </a:t>
            </a:r>
            <a:r>
              <a:rPr lang="en-GB" sz="4000" dirty="0" smtClean="0">
                <a:solidFill>
                  <a:prstClr val="black"/>
                </a:solidFill>
                <a:latin typeface="Comic Sans MS" panose="030F0702030302020204" pitchFamily="66" charset="0"/>
              </a:rPr>
              <a:t>Anaya</a:t>
            </a:r>
            <a:endParaRPr lang="en-GB" sz="4000" dirty="0" smtClean="0">
              <a:solidFill>
                <a:prstClr val="black"/>
              </a:solidFill>
              <a:latin typeface="Comic Sans MS" panose="030F0702030302020204" pitchFamily="66" charset="0"/>
            </a:endParaRPr>
          </a:p>
        </p:txBody>
      </p:sp>
    </p:spTree>
    <p:extLst>
      <p:ext uri="{BB962C8B-B14F-4D97-AF65-F5344CB8AC3E}">
        <p14:creationId xmlns:p14="http://schemas.microsoft.com/office/powerpoint/2010/main" val="16483333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smtClean="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275949672"/>
              </p:ext>
            </p:extLst>
          </p:nvPr>
        </p:nvGraphicFramePr>
        <p:xfrm>
          <a:off x="1465178" y="2497564"/>
          <a:ext cx="9261644" cy="2464352"/>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232176">
                <a:tc>
                  <a:txBody>
                    <a:bodyPr/>
                    <a:lstStyle/>
                    <a:p>
                      <a:pPr algn="ctr"/>
                      <a:r>
                        <a:rPr lang="en-GB" sz="3200" dirty="0" smtClean="0">
                          <a:solidFill>
                            <a:schemeClr val="tx1"/>
                          </a:solidFill>
                          <a:latin typeface="Comic Sans MS" panose="030F0702030302020204" pitchFamily="66" charset="0"/>
                        </a:rPr>
                        <a:t>Peel</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smtClean="0">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smtClean="0">
                          <a:solidFill>
                            <a:schemeClr val="tx1"/>
                          </a:solidFill>
                          <a:latin typeface="Comic Sans MS" panose="030F0702030302020204" pitchFamily="66" charset="0"/>
                        </a:rPr>
                        <a:t>Grazier</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smtClean="0">
                          <a:solidFill>
                            <a:schemeClr val="tx1"/>
                          </a:solidFill>
                          <a:latin typeface="Comic Sans MS" panose="030F0702030302020204" pitchFamily="66" charset="0"/>
                        </a:rPr>
                        <a:t>Offa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endParaRPr lang="en-GB"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
        <p:nvSpPr>
          <p:cNvPr id="5" name="TextBox 4"/>
          <p:cNvSpPr txBox="1"/>
          <p:nvPr/>
        </p:nvSpPr>
        <p:spPr>
          <a:xfrm>
            <a:off x="1993154" y="4023356"/>
            <a:ext cx="1397725" cy="646331"/>
          </a:xfrm>
          <a:prstGeom prst="rect">
            <a:avLst/>
          </a:prstGeom>
          <a:noFill/>
        </p:spPr>
        <p:txBody>
          <a:bodyPr wrap="square" rtlCol="0">
            <a:spAutoFit/>
          </a:bodyPr>
          <a:lstStyle/>
          <a:p>
            <a:pPr algn="ctr"/>
            <a:r>
              <a:rPr lang="en-GB" sz="3600" dirty="0" smtClean="0">
                <a:solidFill>
                  <a:srgbClr val="FF0000"/>
                </a:solidFill>
                <a:latin typeface="Comic Sans MS" panose="030F0702030302020204" pitchFamily="66" charset="0"/>
              </a:rPr>
              <a:t>159</a:t>
            </a:r>
            <a:endParaRPr lang="en-US" sz="3600" dirty="0">
              <a:solidFill>
                <a:srgbClr val="FF0000"/>
              </a:solidFill>
              <a:latin typeface="Comic Sans MS" panose="030F0702030302020204" pitchFamily="66" charset="0"/>
            </a:endParaRPr>
          </a:p>
        </p:txBody>
      </p:sp>
      <p:sp>
        <p:nvSpPr>
          <p:cNvPr id="6" name="TextBox 5"/>
          <p:cNvSpPr txBox="1"/>
          <p:nvPr/>
        </p:nvSpPr>
        <p:spPr>
          <a:xfrm>
            <a:off x="4123468" y="4023359"/>
            <a:ext cx="1397725" cy="646331"/>
          </a:xfrm>
          <a:prstGeom prst="rect">
            <a:avLst/>
          </a:prstGeom>
          <a:noFill/>
        </p:spPr>
        <p:txBody>
          <a:bodyPr wrap="square" rtlCol="0">
            <a:spAutoFit/>
          </a:bodyPr>
          <a:lstStyle/>
          <a:p>
            <a:pPr algn="ctr"/>
            <a:r>
              <a:rPr lang="en-GB" sz="3600" dirty="0" smtClean="0">
                <a:solidFill>
                  <a:srgbClr val="FFC000"/>
                </a:solidFill>
                <a:latin typeface="Comic Sans MS" panose="030F0702030302020204" pitchFamily="66" charset="0"/>
              </a:rPr>
              <a:t>169</a:t>
            </a:r>
            <a:endParaRPr lang="en-US" sz="3600" dirty="0">
              <a:solidFill>
                <a:srgbClr val="FFC000"/>
              </a:solidFill>
              <a:latin typeface="Comic Sans MS" panose="030F0702030302020204" pitchFamily="66" charset="0"/>
            </a:endParaRPr>
          </a:p>
        </p:txBody>
      </p:sp>
      <p:sp>
        <p:nvSpPr>
          <p:cNvPr id="7" name="TextBox 6"/>
          <p:cNvSpPr txBox="1"/>
          <p:nvPr/>
        </p:nvSpPr>
        <p:spPr>
          <a:xfrm>
            <a:off x="6508547" y="4023358"/>
            <a:ext cx="1397725" cy="646331"/>
          </a:xfrm>
          <a:prstGeom prst="rect">
            <a:avLst/>
          </a:prstGeom>
          <a:noFill/>
        </p:spPr>
        <p:txBody>
          <a:bodyPr wrap="square" rtlCol="0">
            <a:spAutoFit/>
          </a:bodyPr>
          <a:lstStyle/>
          <a:p>
            <a:pPr algn="ctr"/>
            <a:r>
              <a:rPr lang="en-US" sz="3600" dirty="0" smtClean="0">
                <a:solidFill>
                  <a:srgbClr val="00B050"/>
                </a:solidFill>
                <a:latin typeface="Comic Sans MS" panose="030F0702030302020204" pitchFamily="66" charset="0"/>
              </a:rPr>
              <a:t>152</a:t>
            </a:r>
            <a:endParaRPr lang="en-US" sz="3600" dirty="0">
              <a:solidFill>
                <a:srgbClr val="00B050"/>
              </a:solidFill>
              <a:latin typeface="Comic Sans MS" panose="030F0702030302020204" pitchFamily="66" charset="0"/>
            </a:endParaRPr>
          </a:p>
        </p:txBody>
      </p:sp>
      <p:sp>
        <p:nvSpPr>
          <p:cNvPr id="8" name="TextBox 7"/>
          <p:cNvSpPr txBox="1"/>
          <p:nvPr/>
        </p:nvSpPr>
        <p:spPr>
          <a:xfrm>
            <a:off x="8878274" y="4023357"/>
            <a:ext cx="1397725" cy="646331"/>
          </a:xfrm>
          <a:prstGeom prst="rect">
            <a:avLst/>
          </a:prstGeom>
          <a:noFill/>
        </p:spPr>
        <p:txBody>
          <a:bodyPr wrap="square" rtlCol="0">
            <a:spAutoFit/>
          </a:bodyPr>
          <a:lstStyle/>
          <a:p>
            <a:pPr algn="ctr"/>
            <a:r>
              <a:rPr lang="en-GB" sz="3600" dirty="0" smtClean="0">
                <a:solidFill>
                  <a:srgbClr val="0070C0"/>
                </a:solidFill>
                <a:latin typeface="Comic Sans MS" panose="030F0702030302020204" pitchFamily="66" charset="0"/>
              </a:rPr>
              <a:t>159</a:t>
            </a:r>
            <a:endParaRPr lang="en-US" sz="3600" dirty="0">
              <a:solidFill>
                <a:srgbClr val="0070C0"/>
              </a:solidFill>
              <a:latin typeface="Comic Sans MS" panose="030F0702030302020204" pitchFamily="66" charset="0"/>
            </a:endParaRPr>
          </a:p>
        </p:txBody>
      </p:sp>
    </p:spTree>
    <p:extLst>
      <p:ext uri="{BB962C8B-B14F-4D97-AF65-F5344CB8AC3E}">
        <p14:creationId xmlns:p14="http://schemas.microsoft.com/office/powerpoint/2010/main" val="403111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216539"/>
          </a:xfrm>
          <a:prstGeom prst="rect">
            <a:avLst/>
          </a:prstGeom>
          <a:noFill/>
        </p:spPr>
        <p:txBody>
          <a:bodyPr wrap="square" rtlCol="0">
            <a:spAutoFit/>
          </a:bodyPr>
          <a:lstStyle/>
          <a:p>
            <a:pPr algn="ctr"/>
            <a:r>
              <a:rPr lang="en-GB" sz="6600" dirty="0" smtClean="0">
                <a:latin typeface="Comic Sans MS" panose="030F0702030302020204" pitchFamily="66" charset="0"/>
              </a:rPr>
              <a:t>Oak</a:t>
            </a:r>
          </a:p>
          <a:p>
            <a:pPr algn="ctr"/>
            <a:r>
              <a:rPr lang="en-GB" sz="6600" dirty="0" smtClean="0">
                <a:solidFill>
                  <a:srgbClr val="CC0099"/>
                </a:solidFill>
                <a:latin typeface="Comic Sans MS" panose="030F0702030302020204" pitchFamily="66" charset="0"/>
              </a:rPr>
              <a:t>Nikola</a:t>
            </a: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 superb independent writing!</a:t>
            </a:r>
            <a:endParaRPr lang="en-GB" sz="2400" dirty="0" smtClean="0">
              <a:latin typeface="Comic Sans MS" panose="030F0702030302020204" pitchFamily="66" charset="0"/>
            </a:endParaRPr>
          </a:p>
          <a:p>
            <a:pPr algn="ct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Mrs Laffan                                      20/11 </a:t>
            </a:r>
            <a:r>
              <a:rPr lang="en-GB" sz="2400" b="1" dirty="0">
                <a:solidFill>
                  <a:srgbClr val="0070C0"/>
                </a:solidFill>
                <a:latin typeface="Lucida Handwriting" panose="03010101010101010101" pitchFamily="66" charset="0"/>
              </a:rPr>
              <a:t>/20</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1746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132764" y="824196"/>
            <a:ext cx="9744502" cy="830997"/>
          </a:xfrm>
          <a:prstGeom prst="rect">
            <a:avLst/>
          </a:prstGeom>
          <a:noFill/>
        </p:spPr>
        <p:txBody>
          <a:bodyPr wrap="square" rtlCol="0">
            <a:spAutoFit/>
          </a:bodyPr>
          <a:lstStyle/>
          <a:p>
            <a:pPr algn="ctr"/>
            <a:r>
              <a:rPr lang="en-GB" sz="4800" u="sng" dirty="0" smtClean="0">
                <a:latin typeface="Comic Sans MS" panose="030F0702030302020204" pitchFamily="66" charset="0"/>
              </a:rPr>
              <a:t>Oak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41557" t="11459" r="8006" b="4195"/>
          <a:stretch/>
        </p:blipFill>
        <p:spPr>
          <a:xfrm rot="5400000">
            <a:off x="3819529" y="1151604"/>
            <a:ext cx="4174396" cy="5235681"/>
          </a:xfrm>
          <a:prstGeom prst="rect">
            <a:avLst/>
          </a:prstGeom>
        </p:spPr>
      </p:pic>
    </p:spTree>
    <p:extLst>
      <p:ext uri="{BB962C8B-B14F-4D97-AF65-F5344CB8AC3E}">
        <p14:creationId xmlns:p14="http://schemas.microsoft.com/office/powerpoint/2010/main" val="14240132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216539"/>
          </a:xfrm>
          <a:prstGeom prst="rect">
            <a:avLst/>
          </a:prstGeom>
          <a:noFill/>
        </p:spPr>
        <p:txBody>
          <a:bodyPr wrap="square" rtlCol="0">
            <a:spAutoFit/>
          </a:bodyPr>
          <a:lstStyle/>
          <a:p>
            <a:pPr algn="ctr"/>
            <a:r>
              <a:rPr lang="en-GB" sz="6600" dirty="0" smtClean="0">
                <a:latin typeface="Comic Sans MS" panose="030F0702030302020204" pitchFamily="66" charset="0"/>
              </a:rPr>
              <a:t>Ash</a:t>
            </a:r>
          </a:p>
          <a:p>
            <a:pPr algn="ctr"/>
            <a:r>
              <a:rPr lang="en-GB" sz="6600" dirty="0" smtClean="0">
                <a:solidFill>
                  <a:srgbClr val="CC0099"/>
                </a:solidFill>
                <a:latin typeface="Comic Sans MS" panose="030F0702030302020204" pitchFamily="66" charset="0"/>
              </a:rPr>
              <a:t>Amelia </a:t>
            </a: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 superb independent writing!</a:t>
            </a:r>
          </a:p>
          <a:p>
            <a:pPr algn="ct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Miss Bailey                                     20/11/20</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3387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smtClean="0">
                <a:latin typeface="Comic Sans MS" panose="030F0702030302020204" pitchFamily="66" charset="0"/>
              </a:rPr>
              <a:t>Ash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6" cstate="print">
            <a:extLst>
              <a:ext uri="{28A0092B-C50C-407E-A947-70E740481C1C}">
                <a14:useLocalDpi xmlns:a14="http://schemas.microsoft.com/office/drawing/2010/main" val="0"/>
              </a:ext>
            </a:extLst>
          </a:blip>
          <a:srcRect l="10888" t="11792" r="20846"/>
          <a:stretch/>
        </p:blipFill>
        <p:spPr>
          <a:xfrm rot="5400000">
            <a:off x="3825385" y="1761495"/>
            <a:ext cx="4541225" cy="4382729"/>
          </a:xfrm>
          <a:prstGeom prst="rect">
            <a:avLst/>
          </a:prstGeom>
        </p:spPr>
      </p:pic>
    </p:spTree>
    <p:extLst>
      <p:ext uri="{BB962C8B-B14F-4D97-AF65-F5344CB8AC3E}">
        <p14:creationId xmlns:p14="http://schemas.microsoft.com/office/powerpoint/2010/main" val="23663680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1133</TotalTime>
  <Words>472</Words>
  <Application>Microsoft Office PowerPoint</Application>
  <PresentationFormat>Widescreen</PresentationFormat>
  <Paragraphs>124</Paragraphs>
  <Slides>25</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Calibri Light</vt:lpstr>
      <vt:lpstr>Comic Sans MS</vt:lpstr>
      <vt:lpstr>Lucida Handwriting</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Megan Bailey</cp:lastModifiedBy>
  <cp:revision>191</cp:revision>
  <cp:lastPrinted>2020-11-20T07:10:34Z</cp:lastPrinted>
  <dcterms:created xsi:type="dcterms:W3CDTF">2020-05-30T07:30:34Z</dcterms:created>
  <dcterms:modified xsi:type="dcterms:W3CDTF">2020-11-20T12:48:34Z</dcterms:modified>
</cp:coreProperties>
</file>