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60" r:id="rId4"/>
    <p:sldId id="259" r:id="rId5"/>
    <p:sldId id="303" r:id="rId6"/>
    <p:sldId id="284" r:id="rId7"/>
    <p:sldId id="286" r:id="rId8"/>
    <p:sldId id="288" r:id="rId9"/>
    <p:sldId id="290" r:id="rId10"/>
    <p:sldId id="292" r:id="rId11"/>
    <p:sldId id="294" r:id="rId12"/>
    <p:sldId id="296" r:id="rId13"/>
    <p:sldId id="298"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2" d="100"/>
          <a:sy n="72" d="100"/>
        </p:scale>
        <p:origin x="6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18/11/2022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18/11/2022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18/11/2022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18/11/2022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1" y="1043216"/>
            <a:ext cx="7006913"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18</a:t>
            </a:r>
            <a:r>
              <a:rPr lang="en-GB" sz="4800" baseline="30000" dirty="0">
                <a:latin typeface="Comic Sans MS" panose="030F0702030302020204" pitchFamily="66" charset="0"/>
              </a:rPr>
              <a:t>th</a:t>
            </a:r>
            <a:r>
              <a:rPr lang="en-GB" sz="4800" dirty="0">
                <a:latin typeface="Comic Sans MS" panose="030F0702030302020204" pitchFamily="66" charset="0"/>
              </a:rPr>
              <a:t> November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16868"/>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Ruby A.</a:t>
            </a:r>
          </a:p>
          <a:p>
            <a:pPr algn="ctr"/>
            <a:endParaRPr lang="en-GB" sz="5400" b="1" dirty="0">
              <a:solidFill>
                <a:srgbClr val="CC0099"/>
              </a:solidFill>
              <a:latin typeface="Comic Sans MS" panose="030F0702030302020204" pitchFamily="66" charset="0"/>
            </a:endParaRPr>
          </a:p>
          <a:p>
            <a:pPr algn="ctr"/>
            <a:r>
              <a:rPr lang="en-GB" sz="2800" dirty="0">
                <a:latin typeface="Comic Sans MS" panose="030F0702030302020204" pitchFamily="66" charset="0"/>
              </a:rPr>
              <a:t>For always showing an amazing attitude to learning and demonstrating super self-awareness when challenging herself or practising her skills</a:t>
            </a: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18.11.2022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4708981"/>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6600" b="1" dirty="0">
                <a:solidFill>
                  <a:srgbClr val="CC0099"/>
                </a:solidFill>
                <a:latin typeface="Lucida Handwriting" panose="03010101010101010101" pitchFamily="66" charset="0"/>
              </a:rPr>
              <a:t>Darci</a:t>
            </a:r>
          </a:p>
          <a:p>
            <a:pPr algn="ctr"/>
            <a:r>
              <a:rPr lang="en-GB" sz="2400" b="1" dirty="0">
                <a:solidFill>
                  <a:srgbClr val="0070C0"/>
                </a:solidFill>
                <a:latin typeface="Lucida Handwriting" panose="03010101010101010101" pitchFamily="66" charset="0"/>
              </a:rPr>
              <a:t>For</a:t>
            </a:r>
          </a:p>
          <a:p>
            <a:pPr algn="ctr"/>
            <a:r>
              <a:rPr lang="en-GB" sz="2400" b="1" dirty="0">
                <a:solidFill>
                  <a:srgbClr val="0070C0"/>
                </a:solidFill>
                <a:latin typeface="Lucida Handwriting" panose="03010101010101010101" pitchFamily="66" charset="0"/>
              </a:rPr>
              <a:t>Showing great focus and asking super questions during our science investigation.</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a:t>
            </a:r>
            <a:r>
              <a:rPr lang="en-GB" sz="2400" b="1">
                <a:solidFill>
                  <a:srgbClr val="0070C0"/>
                </a:solidFill>
                <a:latin typeface="Lucida Handwriting" panose="03010101010101010101" pitchFamily="66" charset="0"/>
              </a:rPr>
              <a:t>Davies        17.11.22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1011236"/>
            <a:ext cx="8348870" cy="5062924"/>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Liam</a:t>
            </a:r>
          </a:p>
          <a:p>
            <a:pPr algn="ctr"/>
            <a:r>
              <a:rPr lang="en-GB" sz="2400" b="1" dirty="0">
                <a:solidFill>
                  <a:srgbClr val="0070C0"/>
                </a:solidFill>
                <a:latin typeface="Lucida Handwriting" panose="03010101010101010101" pitchFamily="66" charset="0"/>
              </a:rPr>
              <a:t>Liam has shown a more resilient side recently. He is showing so much more effort towards each subject and is more confident to ask for help when he hasn’t understood something. He has found help from others better his understanding an continues to do this.</a:t>
            </a:r>
          </a:p>
          <a:p>
            <a:pPr algn="ctr"/>
            <a:r>
              <a:rPr lang="en-GB" sz="2400" b="1" dirty="0">
                <a:solidFill>
                  <a:srgbClr val="0070C0"/>
                </a:solidFill>
                <a:latin typeface="Lucida Handwriting" panose="03010101010101010101" pitchFamily="66" charset="0"/>
              </a:rPr>
              <a:t> </a:t>
            </a:r>
          </a:p>
          <a:p>
            <a:pPr algn="ctr"/>
            <a:r>
              <a:rPr lang="en-GB" sz="2400" b="1" dirty="0">
                <a:solidFill>
                  <a:srgbClr val="0070C0"/>
                </a:solidFill>
                <a:latin typeface="Lucida Handwriting" panose="03010101010101010101" pitchFamily="66" charset="0"/>
              </a:rPr>
              <a:t>Mr </a:t>
            </a:r>
            <a:r>
              <a:rPr lang="en-GB" sz="2400" b="1" dirty="0" err="1">
                <a:solidFill>
                  <a:srgbClr val="0070C0"/>
                </a:solidFill>
                <a:latin typeface="Lucida Handwriting" panose="03010101010101010101" pitchFamily="66" charset="0"/>
              </a:rPr>
              <a:t>Tennuci</a:t>
            </a:r>
            <a:r>
              <a:rPr lang="en-GB" sz="2400" b="1" dirty="0">
                <a:solidFill>
                  <a:srgbClr val="0070C0"/>
                </a:solidFill>
                <a:latin typeface="Lucida Handwriting" panose="03010101010101010101" pitchFamily="66" charset="0"/>
              </a:rPr>
              <a:t>                                  18.11.22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663089"/>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3600" b="1" dirty="0">
                <a:solidFill>
                  <a:srgbClr val="0070C0"/>
                </a:solidFill>
                <a:latin typeface="Lucida Handwriting" panose="03010101010101010101" pitchFamily="66" charset="0"/>
              </a:rPr>
              <a:t>Alex Leonard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demonstrating an excellent attitude to  all areas of school life. Superstar!</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Miss Harvey and Miss Volante 18.11.2022</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355312"/>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3600" dirty="0">
              <a:latin typeface="CCW Cursive Writing 33" panose="03050602040000000000" pitchFamily="66" charset="0"/>
            </a:endParaRPr>
          </a:p>
          <a:p>
            <a:pPr algn="ctr"/>
            <a:r>
              <a:rPr lang="en-GB" sz="3600" b="1" dirty="0">
                <a:solidFill>
                  <a:srgbClr val="7030A0"/>
                </a:solidFill>
                <a:latin typeface="Bradley Hand ITC" panose="03070402050302030203" pitchFamily="66" charset="0"/>
              </a:rPr>
              <a:t>Alyssa &amp; Freya</a:t>
            </a:r>
          </a:p>
          <a:p>
            <a:pPr algn="ctr"/>
            <a:endParaRPr lang="en-GB" sz="3600" b="1" dirty="0">
              <a:solidFill>
                <a:srgbClr val="7030A0"/>
              </a:solidFill>
              <a:latin typeface="Bradley Hand ITC" panose="03070402050302030203" pitchFamily="66" charset="0"/>
            </a:endParaRPr>
          </a:p>
          <a:p>
            <a:pPr algn="ctr"/>
            <a:r>
              <a:rPr lang="en-GB" sz="3600" dirty="0">
                <a:latin typeface="Comic Sans MS" panose="030F0702030302020204" pitchFamily="66" charset="0"/>
              </a:rPr>
              <a:t>Amazing dance skills, </a:t>
            </a:r>
          </a:p>
          <a:p>
            <a:pPr algn="ctr"/>
            <a:r>
              <a:rPr lang="en-GB" sz="3600" dirty="0">
                <a:latin typeface="Comic Sans MS" panose="030F0702030302020204" pitchFamily="66" charset="0"/>
              </a:rPr>
              <a:t>dancing the Lindy-Hop.</a:t>
            </a: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18.11.2022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424316345"/>
              </p:ext>
            </p:extLst>
          </p:nvPr>
        </p:nvGraphicFramePr>
        <p:xfrm>
          <a:off x="1465178" y="2497564"/>
          <a:ext cx="9261644" cy="2630751"/>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398575">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315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313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304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00651"/>
            <a:ext cx="6853690" cy="12191998"/>
          </a:xfrm>
          <a:prstGeom prst="rect">
            <a:avLst/>
          </a:prstGeom>
        </p:spPr>
      </p:pic>
      <p:sp>
        <p:nvSpPr>
          <p:cNvPr id="3" name="TextBox 2"/>
          <p:cNvSpPr txBox="1"/>
          <p:nvPr/>
        </p:nvSpPr>
        <p:spPr>
          <a:xfrm>
            <a:off x="483179" y="966603"/>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211838" y="1827032"/>
            <a:ext cx="3928724" cy="1323439"/>
          </a:xfrm>
          <a:prstGeom prst="rect">
            <a:avLst/>
          </a:prstGeom>
          <a:noFill/>
        </p:spPr>
        <p:txBody>
          <a:bodyPr wrap="square" rtlCol="0">
            <a:spAutoFit/>
          </a:bodyPr>
          <a:lstStyle/>
          <a:p>
            <a:r>
              <a:rPr lang="en-GB" sz="4000" dirty="0">
                <a:latin typeface="Comic Sans MS" panose="030F0702030302020204" pitchFamily="66" charset="0"/>
              </a:rPr>
              <a:t>Oak –</a:t>
            </a:r>
          </a:p>
          <a:p>
            <a:r>
              <a:rPr lang="en-GB" sz="4000" dirty="0">
                <a:latin typeface="Comic Sans MS" panose="030F0702030302020204" pitchFamily="66" charset="0"/>
              </a:rPr>
              <a:t>Ash –  </a:t>
            </a: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6599271" y="1680845"/>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a:t>
            </a:r>
            <a:r>
              <a:rPr lang="en-GB" sz="4000">
                <a:solidFill>
                  <a:prstClr val="black"/>
                </a:solidFill>
                <a:latin typeface="Comic Sans MS" panose="030F0702030302020204" pitchFamily="66" charset="0"/>
              </a:rPr>
              <a:t>– Casper</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a:t>
            </a:r>
          </a:p>
          <a:p>
            <a:pPr lvl="0"/>
            <a:r>
              <a:rPr lang="en-GB" sz="4000" dirty="0">
                <a:solidFill>
                  <a:prstClr val="black"/>
                </a:solidFill>
                <a:latin typeface="Comic Sans MS" panose="030F0702030302020204" pitchFamily="66" charset="0"/>
              </a:rPr>
              <a:t>Elm – Noel</a:t>
            </a:r>
            <a:endParaRPr lang="en-GB" sz="4000" dirty="0">
              <a:solidFill>
                <a:prstClr val="black"/>
              </a:solidFill>
            </a:endParaRPr>
          </a:p>
        </p:txBody>
      </p:sp>
      <p:sp>
        <p:nvSpPr>
          <p:cNvPr id="8" name="Rectangle 7"/>
          <p:cNvSpPr/>
          <p:nvPr/>
        </p:nvSpPr>
        <p:spPr>
          <a:xfrm>
            <a:off x="6623190" y="3674808"/>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Phoebe </a:t>
            </a:r>
          </a:p>
          <a:p>
            <a:pPr lvl="0"/>
            <a:r>
              <a:rPr lang="en-GB" sz="4000" dirty="0">
                <a:solidFill>
                  <a:prstClr val="black"/>
                </a:solidFill>
                <a:latin typeface="Comic Sans MS" panose="030F0702030302020204" pitchFamily="66" charset="0"/>
              </a:rPr>
              <a:t>Aspen-</a:t>
            </a:r>
            <a:endParaRPr lang="en-GB" sz="4000" dirty="0">
              <a:solidFill>
                <a:prstClr val="black"/>
              </a:solidFill>
            </a:endParaRPr>
          </a:p>
        </p:txBody>
      </p:sp>
      <p:sp>
        <p:nvSpPr>
          <p:cNvPr id="9" name="Rectangle 8"/>
          <p:cNvSpPr/>
          <p:nvPr/>
        </p:nvSpPr>
        <p:spPr>
          <a:xfrm>
            <a:off x="1211838" y="3395348"/>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Jacob</a:t>
            </a:r>
          </a:p>
          <a:p>
            <a:pPr lvl="0"/>
            <a:r>
              <a:rPr lang="en-GB" sz="4000" dirty="0">
                <a:solidFill>
                  <a:prstClr val="black"/>
                </a:solidFill>
                <a:latin typeface="Comic Sans MS" panose="030F0702030302020204" pitchFamily="66" charset="0"/>
              </a:rPr>
              <a:t>Spruce – </a:t>
            </a:r>
            <a:r>
              <a:rPr lang="en-GB" sz="4000" dirty="0" err="1">
                <a:solidFill>
                  <a:prstClr val="black"/>
                </a:solidFill>
                <a:latin typeface="Comic Sans MS" panose="030F0702030302020204" pitchFamily="66" charset="0"/>
              </a:rPr>
              <a:t>Iyla</a:t>
            </a:r>
            <a:r>
              <a:rPr lang="en-GB" sz="4000" dirty="0">
                <a:solidFill>
                  <a:prstClr val="black"/>
                </a:solidFill>
                <a:latin typeface="Comic Sans MS" panose="030F0702030302020204" pitchFamily="66" charset="0"/>
              </a:rPr>
              <a:t> </a:t>
            </a:r>
            <a:r>
              <a:rPr lang="en-GB" sz="3200" dirty="0">
                <a:solidFill>
                  <a:prstClr val="black"/>
                </a:solidFill>
                <a:latin typeface="Comic Sans MS" panose="030F0702030302020204" pitchFamily="66" charset="0"/>
              </a:rPr>
              <a:t> </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Maple – Ollie</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35131" y="1873032"/>
            <a:ext cx="101521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Redwood – Leo</a:t>
            </a:r>
          </a:p>
          <a:p>
            <a:r>
              <a:rPr lang="en-GB" dirty="0">
                <a:solidFill>
                  <a:schemeClr val="tx1"/>
                </a:solidFill>
              </a:rPr>
              <a:t>Redwood - Ellie-Mae</a:t>
            </a:r>
          </a:p>
          <a:p>
            <a:r>
              <a:rPr lang="en-GB" dirty="0">
                <a:solidFill>
                  <a:schemeClr val="tx1"/>
                </a:solidFill>
              </a:rPr>
              <a:t>Spruce – Harrison</a:t>
            </a:r>
          </a:p>
          <a:p>
            <a:r>
              <a:rPr lang="en-GB" dirty="0">
                <a:solidFill>
                  <a:schemeClr val="tx1"/>
                </a:solidFill>
              </a:rPr>
              <a:t>Spruce – Daisy</a:t>
            </a:r>
          </a:p>
          <a:p>
            <a:r>
              <a:rPr lang="en-GB" dirty="0">
                <a:solidFill>
                  <a:schemeClr val="tx1"/>
                </a:solidFill>
              </a:rPr>
              <a:t>Spruce – Seth</a:t>
            </a:r>
          </a:p>
          <a:p>
            <a:r>
              <a:rPr lang="en-GB" dirty="0">
                <a:solidFill>
                  <a:schemeClr val="tx1"/>
                </a:solidFill>
              </a:rPr>
              <a:t>Spruce – </a:t>
            </a:r>
            <a:r>
              <a:rPr lang="en-GB" dirty="0" err="1">
                <a:solidFill>
                  <a:schemeClr val="tx1"/>
                </a:solidFill>
              </a:rPr>
              <a:t>Iyla</a:t>
            </a:r>
            <a:endParaRPr lang="en-GB" dirty="0">
              <a:solidFill>
                <a:schemeClr val="tx1"/>
              </a:solidFill>
            </a:endParaRPr>
          </a:p>
          <a:p>
            <a:r>
              <a:rPr lang="en-GB" dirty="0">
                <a:solidFill>
                  <a:schemeClr val="tx1"/>
                </a:solidFill>
              </a:rPr>
              <a:t>Elm – Bethany</a:t>
            </a:r>
          </a:p>
          <a:p>
            <a:r>
              <a:rPr lang="en-GB" dirty="0">
                <a:solidFill>
                  <a:schemeClr val="tx1"/>
                </a:solidFill>
              </a:rPr>
              <a:t>Birch – Lincoln</a:t>
            </a:r>
          </a:p>
          <a:p>
            <a:r>
              <a:rPr lang="en-GB" dirty="0">
                <a:solidFill>
                  <a:schemeClr val="tx1"/>
                </a:solidFill>
              </a:rPr>
              <a:t>Birch - Lexie</a:t>
            </a:r>
          </a:p>
        </p:txBody>
      </p:sp>
      <p:sp>
        <p:nvSpPr>
          <p:cNvPr id="5" name="TextBox 4"/>
          <p:cNvSpPr txBox="1"/>
          <p:nvPr/>
        </p:nvSpPr>
        <p:spPr>
          <a:xfrm>
            <a:off x="5271910" y="3095424"/>
            <a:ext cx="3781778" cy="2031325"/>
          </a:xfrm>
          <a:prstGeom prst="rect">
            <a:avLst/>
          </a:prstGeom>
          <a:noFill/>
        </p:spPr>
        <p:txBody>
          <a:bodyPr wrap="square" rtlCol="0">
            <a:spAutoFit/>
          </a:bodyPr>
          <a:lstStyle/>
          <a:p>
            <a:r>
              <a:rPr lang="en-GB" dirty="0"/>
              <a:t>Chestnut – Evie</a:t>
            </a:r>
          </a:p>
          <a:p>
            <a:r>
              <a:rPr lang="en-GB" dirty="0"/>
              <a:t>Chestnut – </a:t>
            </a:r>
            <a:r>
              <a:rPr lang="en-GB" dirty="0" err="1"/>
              <a:t>Kade</a:t>
            </a:r>
            <a:endParaRPr lang="en-GB" dirty="0"/>
          </a:p>
          <a:p>
            <a:r>
              <a:rPr lang="en-GB" dirty="0"/>
              <a:t>Chestnut – </a:t>
            </a:r>
            <a:r>
              <a:rPr lang="en-GB" dirty="0" err="1"/>
              <a:t>Eydie</a:t>
            </a:r>
            <a:endParaRPr lang="en-GB" dirty="0"/>
          </a:p>
          <a:p>
            <a:r>
              <a:rPr lang="en-GB" dirty="0"/>
              <a:t>Chestnut – </a:t>
            </a:r>
            <a:r>
              <a:rPr lang="en-GB" dirty="0" err="1"/>
              <a:t>Kacper</a:t>
            </a:r>
            <a:endParaRPr lang="en-GB" dirty="0"/>
          </a:p>
          <a:p>
            <a:r>
              <a:rPr lang="en-GB" dirty="0"/>
              <a:t>Chestnut – Millie</a:t>
            </a:r>
          </a:p>
          <a:p>
            <a:r>
              <a:rPr lang="en-GB" dirty="0"/>
              <a:t>Willow - Felicity</a:t>
            </a:r>
          </a:p>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Mina</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showing a positive attitude to all aspects of learning and showing excellence in her </a:t>
            </a:r>
            <a:r>
              <a:rPr lang="en-GB" sz="2400">
                <a:latin typeface="Comic Sans MS" panose="030F0702030302020204" pitchFamily="66" charset="0"/>
              </a:rPr>
              <a:t>learning behaviour.</a:t>
            </a: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18.11.2022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Elm </a:t>
            </a:r>
          </a:p>
          <a:p>
            <a:pPr algn="ctr"/>
            <a:r>
              <a:rPr lang="en-GB" sz="6600" dirty="0">
                <a:solidFill>
                  <a:srgbClr val="CC0099"/>
                </a:solidFill>
                <a:latin typeface="Comic Sans MS" panose="030F0702030302020204" pitchFamily="66" charset="0"/>
              </a:rPr>
              <a:t>Halle</a:t>
            </a:r>
            <a:endParaRPr lang="en-GB" sz="2400" dirty="0">
              <a:solidFill>
                <a:srgbClr val="CC0099"/>
              </a:solidFill>
              <a:latin typeface="Comic Sans MS" panose="030F0702030302020204" pitchFamily="66" charset="0"/>
            </a:endParaRPr>
          </a:p>
          <a:p>
            <a:pPr algn="ctr"/>
            <a:endParaRPr lang="en-GB" sz="2400">
              <a:latin typeface="Comic Sans MS" panose="030F0702030302020204" pitchFamily="66" charset="0"/>
            </a:endParaRPr>
          </a:p>
          <a:p>
            <a:pPr algn="ctr"/>
            <a:r>
              <a:rPr lang="en-GB" sz="2400">
                <a:latin typeface="Comic Sans MS" panose="030F0702030302020204" pitchFamily="66" charset="0"/>
              </a:rPr>
              <a:t>For </a:t>
            </a:r>
            <a:r>
              <a:rPr lang="en-GB" sz="2400" dirty="0">
                <a:latin typeface="Comic Sans MS" panose="030F0702030302020204" pitchFamily="66" charset="0"/>
              </a:rPr>
              <a:t>working systematically to partition numbers to 10. Halle was able to use lots of different resources to show two parts and was able to read a number sentence identifying the parts and wholes. Well done Halle </a:t>
            </a:r>
            <a:r>
              <a:rPr lang="en-GB" sz="2400" dirty="0">
                <a:latin typeface="Comic Sans MS" panose="030F0702030302020204" pitchFamily="66" charset="0"/>
                <a:sym typeface="Wingdings" panose="05000000000000000000" pitchFamily="2" charset="2"/>
              </a:rPr>
              <a:t></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18.11.2022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431983"/>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2400" b="1" dirty="0">
              <a:solidFill>
                <a:srgbClr val="0070C0"/>
              </a:solidFill>
              <a:latin typeface="Lucida Handwriting" panose="03010101010101010101" pitchFamily="66" charset="0"/>
            </a:endParaRPr>
          </a:p>
          <a:p>
            <a:pPr algn="ctr"/>
            <a:r>
              <a:rPr lang="en-GB" sz="4800" b="1" dirty="0">
                <a:solidFill>
                  <a:srgbClr val="CC0099"/>
                </a:solidFill>
                <a:latin typeface="Comic Sans MS" panose="030F0702030302020204" pitchFamily="66" charset="0"/>
              </a:rPr>
              <a:t>Lexie</a:t>
            </a:r>
          </a:p>
          <a:p>
            <a:pPr algn="ctr"/>
            <a:r>
              <a:rPr lang="en-GB" sz="2400" b="1" dirty="0">
                <a:latin typeface="Comic Sans MS" panose="030F0702030302020204" pitchFamily="66" charset="0"/>
              </a:rPr>
              <a:t>For a great attitude towards learning this week. Lexie has created some amazing work this week, especially in English. Keep up the good work Lexie!</a:t>
            </a:r>
            <a:endParaRPr lang="en-GB" sz="4800" b="1" dirty="0">
              <a:solidFill>
                <a:srgbClr val="CC0099"/>
              </a:solidFill>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18.11.2022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355312"/>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Travis</a:t>
            </a:r>
          </a:p>
          <a:p>
            <a:pPr algn="ctr"/>
            <a:endParaRPr lang="en-GB" sz="2400" dirty="0">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Travis showed superb effort and excellence throughout Maths all week this week. He was so confident in identifying coins, comparing coins and adding coins to find a total.</a:t>
            </a:r>
          </a:p>
          <a:p>
            <a:pPr algn="ctr"/>
            <a:r>
              <a:rPr lang="en-GB" sz="2400" dirty="0">
                <a:solidFill>
                  <a:schemeClr val="bg2">
                    <a:lumMod val="10000"/>
                  </a:schemeClr>
                </a:solidFill>
                <a:latin typeface="Comic Sans MS" panose="030F0702030302020204" pitchFamily="66" charset="0"/>
                <a:sym typeface="Wingdings" panose="05000000000000000000" pitchFamily="2" charset="2"/>
              </a:rPr>
              <a:t>Well done Travis!</a:t>
            </a: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Barley			18.11.2022</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70427"/>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Jacob </a:t>
            </a:r>
          </a:p>
          <a:p>
            <a:pPr algn="ctr"/>
            <a:r>
              <a:rPr lang="en-GB" sz="2400" dirty="0">
                <a:latin typeface="Comic Sans MS" panose="030F0702030302020204" pitchFamily="66" charset="0"/>
              </a:rPr>
              <a:t>For thoughtful responses during our lesson on Religion and World Views.  Jacob listened carefully throughout the Christmas story and explained that he thought that Mary would be excited about the birth of </a:t>
            </a:r>
            <a:r>
              <a:rPr lang="en-GB" sz="2400">
                <a:latin typeface="Comic Sans MS" panose="030F0702030302020204" pitchFamily="66" charset="0"/>
              </a:rPr>
              <a:t>baby Jesus because </a:t>
            </a:r>
            <a:r>
              <a:rPr lang="en-GB" sz="2400" dirty="0">
                <a:latin typeface="Comic Sans MS" panose="030F0702030302020204" pitchFamily="66" charset="0"/>
              </a:rPr>
              <a:t>she had been blessed by God.</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18.11.2022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1719</TotalTime>
  <Words>438</Words>
  <Application>Microsoft Office PowerPoint</Application>
  <PresentationFormat>Widescreen</PresentationFormat>
  <Paragraphs>112</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Bradley Hand ITC</vt:lpstr>
      <vt:lpstr>Calibri</vt:lpstr>
      <vt:lpstr>Calibri Light</vt:lpstr>
      <vt:lpstr>CCW Cursive Writing 33</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Chloe Smart</cp:lastModifiedBy>
  <cp:revision>332</cp:revision>
  <cp:lastPrinted>2022-11-18T07:44:11Z</cp:lastPrinted>
  <dcterms:created xsi:type="dcterms:W3CDTF">2020-05-30T07:30:34Z</dcterms:created>
  <dcterms:modified xsi:type="dcterms:W3CDTF">2022-11-18T08:10:53Z</dcterms:modified>
</cp:coreProperties>
</file>