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81" r:id="rId7"/>
    <p:sldId id="282" r:id="rId8"/>
    <p:sldId id="283" r:id="rId9"/>
    <p:sldId id="284" r:id="rId10"/>
    <p:sldId id="286" r:id="rId11"/>
    <p:sldId id="288" r:id="rId12"/>
    <p:sldId id="290" r:id="rId13"/>
    <p:sldId id="292" r:id="rId14"/>
    <p:sldId id="294" r:id="rId15"/>
    <p:sldId id="296" r:id="rId16"/>
    <p:sldId id="298" r:id="rId17"/>
    <p:sldId id="301" r:id="rId18"/>
    <p:sldId id="300" r:id="rId19"/>
    <p:sldId id="302"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3C4"/>
    <a:srgbClr val="CC0099"/>
    <a:srgbClr val="990033"/>
    <a:srgbClr val="FF00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114" d="100"/>
          <a:sy n="114"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26/11/2021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26/11/2021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26/11/2021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26/11/2021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26/11/2021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26/11/2021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r>
              <a:rPr lang="en-GB" sz="4800" dirty="0">
                <a:latin typeface="Comic Sans MS" panose="030F0702030302020204" pitchFamily="66" charset="0"/>
              </a:rPr>
              <a:t>Friday 26</a:t>
            </a:r>
            <a:r>
              <a:rPr lang="en-GB" sz="4800" baseline="30000" dirty="0">
                <a:latin typeface="Comic Sans MS" panose="030F0702030302020204" pitchFamily="66" charset="0"/>
              </a:rPr>
              <a:t>th</a:t>
            </a:r>
            <a:r>
              <a:rPr lang="en-GB" sz="4800" dirty="0">
                <a:latin typeface="Comic Sans MS" panose="030F0702030302020204" pitchFamily="66" charset="0"/>
              </a:rPr>
              <a:t> November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39869"/>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5400" dirty="0">
                <a:latin typeface="Comic Sans MS" panose="030F0702030302020204" pitchFamily="66" charset="0"/>
              </a:rPr>
              <a:t>Poppy</a:t>
            </a:r>
          </a:p>
          <a:p>
            <a:pPr algn="ctr"/>
            <a:r>
              <a:rPr lang="en-GB" sz="2400" dirty="0">
                <a:latin typeface="Comic Sans MS" panose="030F0702030302020204" pitchFamily="66" charset="0"/>
              </a:rPr>
              <a:t>For having a fantastic attitude to learning her nativity lines and pushing herself out of her comfort zone to sing a </a:t>
            </a:r>
            <a:r>
              <a:rPr lang="en-GB" sz="2400">
                <a:latin typeface="Comic Sans MS" panose="030F0702030302020204" pitchFamily="66" charset="0"/>
              </a:rPr>
              <a:t>solo performance. </a:t>
            </a:r>
            <a:r>
              <a:rPr lang="en-GB" sz="2400">
                <a:latin typeface="Comic Sans MS" panose="030F0702030302020204" pitchFamily="66" charset="0"/>
                <a:sym typeface="Wingdings" panose="05000000000000000000" pitchFamily="2" charset="2"/>
              </a:rPr>
              <a:t></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Hewitt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401205"/>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endParaRPr lang="en-GB" sz="1600" dirty="0">
              <a:latin typeface="Comic Sans MS" panose="030F0702030302020204" pitchFamily="66" charset="0"/>
            </a:endParaRPr>
          </a:p>
          <a:p>
            <a:pPr algn="ctr"/>
            <a:r>
              <a:rPr lang="en-GB" sz="6600" b="1" dirty="0">
                <a:solidFill>
                  <a:srgbClr val="FF0066"/>
                </a:solidFill>
                <a:latin typeface="Comic Sans MS" panose="030F0702030302020204" pitchFamily="66" charset="0"/>
              </a:rPr>
              <a:t>Harley</a:t>
            </a:r>
          </a:p>
          <a:p>
            <a:pPr algn="ctr"/>
            <a:r>
              <a:rPr lang="en-GB" sz="2000" b="1" dirty="0">
                <a:latin typeface="Comic Sans MS" panose="030F0702030302020204" pitchFamily="66" charset="0"/>
              </a:rPr>
              <a:t>For using excellence in word reading knowledge. Harley read all year one common exception words and nearly all of year two common exception words! Harley is in year one. So proud!</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16648"/>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r>
              <a:rPr lang="en-GB" sz="4800" b="1" dirty="0">
                <a:solidFill>
                  <a:srgbClr val="D303C4"/>
                </a:solidFill>
                <a:latin typeface="Lucida Handwriting" panose="03010101010101010101" pitchFamily="66" charset="0"/>
              </a:rPr>
              <a:t>Alyssa</a:t>
            </a:r>
          </a:p>
          <a:p>
            <a:pPr algn="ctr"/>
            <a:r>
              <a:rPr lang="en-GB" sz="2800" b="1" dirty="0">
                <a:solidFill>
                  <a:srgbClr val="0070C0"/>
                </a:solidFill>
                <a:latin typeface="Lucida Handwriting" panose="03010101010101010101" pitchFamily="66" charset="0"/>
              </a:rPr>
              <a:t>For working extremely hard in maths and showing resilience when faced with difficult problems.</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26.11.2021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862870"/>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r>
              <a:rPr lang="en-GB" sz="3200" b="1" dirty="0">
                <a:solidFill>
                  <a:srgbClr val="D303C4"/>
                </a:solidFill>
                <a:latin typeface="Lucida Handwriting" panose="03010101010101010101" pitchFamily="66" charset="0"/>
              </a:rPr>
              <a:t>Roux</a:t>
            </a:r>
          </a:p>
          <a:p>
            <a:pPr algn="ctr"/>
            <a:endParaRPr lang="en-GB" sz="3200" b="1" dirty="0">
              <a:solidFill>
                <a:srgbClr val="D303C4"/>
              </a:solidFill>
              <a:latin typeface="Lucida Handwriting" panose="03010101010101010101" pitchFamily="66" charset="0"/>
            </a:endParaRPr>
          </a:p>
          <a:p>
            <a:pPr algn="ctr"/>
            <a:r>
              <a:rPr lang="en-GB" sz="3200" b="1" dirty="0">
                <a:solidFill>
                  <a:srgbClr val="0070C0"/>
                </a:solidFill>
                <a:latin typeface="Lucida Handwriting" panose="03010101010101010101" pitchFamily="66" charset="0"/>
              </a:rPr>
              <a:t>For persevering with his maths and always trying his best.</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Fisher                                    26.11.2021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50993"/>
            <a:ext cx="9744502" cy="5170646"/>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XCCW Joined 33a" panose="03050602040000000000" pitchFamily="66" charset="0"/>
              </a:rPr>
              <a:t>Kia E</a:t>
            </a:r>
          </a:p>
          <a:p>
            <a:pPr algn="ctr"/>
            <a:endParaRPr lang="en-GB" sz="2400" b="1" dirty="0">
              <a:solidFill>
                <a:srgbClr val="0070C0"/>
              </a:solidFill>
              <a:latin typeface="XCCW Joined 33a" panose="03050602040000000000" pitchFamily="66" charset="0"/>
            </a:endParaRPr>
          </a:p>
          <a:p>
            <a:pPr algn="ctr"/>
            <a:r>
              <a:rPr lang="en-GB" sz="2400" dirty="0">
                <a:solidFill>
                  <a:srgbClr val="0070C0"/>
                </a:solidFill>
                <a:latin typeface="XCCW Joined 33a" panose="03050602040000000000" pitchFamily="66" charset="0"/>
              </a:rPr>
              <a:t>For brilliant reasoning and perseverance in maths, striving for excellence with each step of your learning.</a:t>
            </a:r>
            <a:r>
              <a:rPr lang="en-GB" sz="2400" b="1" dirty="0">
                <a:solidFill>
                  <a:srgbClr val="0070C0"/>
                </a:solidFill>
                <a:latin typeface="Lucida Handwriting" panose="03010101010101010101" pitchFamily="66" charset="0"/>
              </a:rPr>
              <a:t> </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Draper                                            26.11.2021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416868"/>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endParaRPr lang="en-GB" sz="2400" b="1" dirty="0">
              <a:solidFill>
                <a:srgbClr val="0070C0"/>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Charlie D.  </a:t>
            </a:r>
          </a:p>
          <a:p>
            <a:pPr algn="ctr"/>
            <a:endParaRPr lang="en-GB" sz="32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His written work has developed very well over the last few weeks and with different styles of writing as well. This week, he has worked hard to make better and interesting choices with his vocabulary, to engage his reader, with his use of personification to describe a setting.</a:t>
            </a:r>
          </a:p>
          <a:p>
            <a:pPr algn="ctr"/>
            <a:r>
              <a:rPr lang="en-GB" sz="2400" b="1" dirty="0">
                <a:solidFill>
                  <a:srgbClr val="0070C0"/>
                </a:solidFill>
                <a:latin typeface="Lucida Handwriting" panose="03010101010101010101" pitchFamily="66" charset="0"/>
              </a:rPr>
              <a:t>Mr </a:t>
            </a:r>
            <a:r>
              <a:rPr lang="en-GB" sz="2400" b="1" dirty="0" err="1">
                <a:solidFill>
                  <a:srgbClr val="0070C0"/>
                </a:solidFill>
                <a:latin typeface="Lucida Handwriting" panose="03010101010101010101" pitchFamily="66" charset="0"/>
              </a:rPr>
              <a:t>Tennuci</a:t>
            </a:r>
            <a:r>
              <a:rPr lang="en-GB" sz="2400" b="1" dirty="0">
                <a:solidFill>
                  <a:srgbClr val="0070C0"/>
                </a:solidFill>
                <a:latin typeface="Lucida Handwriting" panose="03010101010101010101" pitchFamily="66" charset="0"/>
              </a:rPr>
              <a:t>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70646"/>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endParaRPr lang="en-GB" sz="2400" b="1" dirty="0">
              <a:solidFill>
                <a:srgbClr val="0070C0"/>
              </a:solidFill>
              <a:latin typeface="Lucida Handwriting" panose="03010101010101010101" pitchFamily="66" charset="0"/>
            </a:endParaRPr>
          </a:p>
          <a:p>
            <a:pPr algn="ctr"/>
            <a:r>
              <a:rPr lang="en-GB" sz="3600" b="1" dirty="0">
                <a:solidFill>
                  <a:srgbClr val="FF0066"/>
                </a:solidFill>
                <a:latin typeface="Lucida Handwriting" panose="03010101010101010101" pitchFamily="66" charset="0"/>
              </a:rPr>
              <a:t>Sophia G</a:t>
            </a:r>
          </a:p>
          <a:p>
            <a:pPr algn="ctr"/>
            <a:endParaRPr lang="en-GB" sz="3600" b="1" dirty="0">
              <a:solidFill>
                <a:srgbClr val="FF0066"/>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pushing herself to include varied sentence structures and punctuation in our Guided Reading vocabulary lesson this week. Keep it up! </a:t>
            </a:r>
            <a:r>
              <a:rPr lang="en-GB" sz="2400" b="1" dirty="0">
                <a:solidFill>
                  <a:srgbClr val="0070C0"/>
                </a:solidFill>
                <a:latin typeface="Lucida Handwriting" panose="03010101010101010101" pitchFamily="66" charset="0"/>
                <a:sym typeface="Wingdings" panose="05000000000000000000" pitchFamily="2" charset="2"/>
              </a:rPr>
              <a:t></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Read &amp; Mrs Cox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1308050"/>
          </a:xfrm>
          <a:prstGeom prst="rect">
            <a:avLst/>
          </a:prstGeom>
          <a:noFill/>
        </p:spPr>
        <p:txBody>
          <a:bodyPr wrap="square" rtlCol="0">
            <a:spAutoFit/>
          </a:bodyPr>
          <a:lstStyle/>
          <a:p>
            <a:pPr algn="ctr"/>
            <a:r>
              <a:rPr lang="en-GB" sz="5500" dirty="0">
                <a:latin typeface="Comic Sans MS" panose="030F0702030302020204" pitchFamily="66" charset="0"/>
              </a:rPr>
              <a:t>Aspen Wow Work</a:t>
            </a:r>
          </a:p>
          <a:p>
            <a:pPr algn="ctr"/>
            <a:endParaRPr lang="en-GB" sz="2400" b="1" dirty="0">
              <a:solidFill>
                <a:srgbClr val="0070C0"/>
              </a:solidFill>
              <a:latin typeface="Lucida Handwriting" panose="03010101010101010101"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3277458" y="1940543"/>
            <a:ext cx="5455114" cy="3801398"/>
          </a:xfrm>
          <a:prstGeom prst="rect">
            <a:avLst/>
          </a:prstGeom>
        </p:spPr>
      </p:pic>
    </p:spTree>
    <p:extLst>
      <p:ext uri="{BB962C8B-B14F-4D97-AF65-F5344CB8AC3E}">
        <p14:creationId xmlns:p14="http://schemas.microsoft.com/office/powerpoint/2010/main" val="371309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85980"/>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r>
              <a:rPr lang="en-GB" sz="6000" dirty="0">
                <a:solidFill>
                  <a:srgbClr val="CC0099"/>
                </a:solidFill>
                <a:latin typeface="Comic Sans MS" panose="030F0702030302020204" pitchFamily="66" charset="0"/>
              </a:rPr>
              <a:t>Millie L</a:t>
            </a: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fantastic teamwork and communication skills during our Science practical – making a model of human blood</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33,988 BEST Wow IMAGES, STOCK PHOTOS &amp;amp; VECTORS | Adobe Stock">
            <a:extLst>
              <a:ext uri="{FF2B5EF4-FFF2-40B4-BE49-F238E27FC236}">
                <a16:creationId xmlns:a16="http://schemas.microsoft.com/office/drawing/2014/main" id="{75B325BA-58BD-412A-A508-5D59378EFB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826" r="4474"/>
          <a:stretch/>
        </p:blipFill>
        <p:spPr bwMode="auto">
          <a:xfrm rot="1427912">
            <a:off x="7474994" y="2750646"/>
            <a:ext cx="3384047" cy="2262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33,988 BEST Wow IMAGES, STOCK PHOTOS &amp;amp; VECTORS | Adobe Stock">
            <a:extLst>
              <a:ext uri="{FF2B5EF4-FFF2-40B4-BE49-F238E27FC236}">
                <a16:creationId xmlns:a16="http://schemas.microsoft.com/office/drawing/2014/main" id="{9B08D017-4B66-43EF-A18B-A6F3C7C1AB7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580" t="8390"/>
          <a:stretch/>
        </p:blipFill>
        <p:spPr bwMode="auto">
          <a:xfrm rot="19659718">
            <a:off x="1293246" y="3653365"/>
            <a:ext cx="2666991" cy="1793359"/>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132764" y="2509697"/>
            <a:ext cx="2325188" cy="1038078"/>
          </a:xfrm>
          <a:prstGeom prst="wedgeEllipseCallout">
            <a:avLst>
              <a:gd name="adj1" fmla="val 48032"/>
              <a:gd name="adj2" fmla="val -9616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Wonderful sharing of ideas</a:t>
            </a:r>
          </a:p>
        </p:txBody>
      </p:sp>
      <p:sp>
        <p:nvSpPr>
          <p:cNvPr id="9" name="Oval Callout 8"/>
          <p:cNvSpPr/>
          <p:nvPr/>
        </p:nvSpPr>
        <p:spPr>
          <a:xfrm>
            <a:off x="7958935" y="4841067"/>
            <a:ext cx="2325188" cy="894386"/>
          </a:xfrm>
          <a:prstGeom prst="wedgeEllipseCallout">
            <a:avLst>
              <a:gd name="adj1" fmla="val -56381"/>
              <a:gd name="adj2" fmla="val -6175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Excellent discussion</a:t>
            </a:r>
          </a:p>
        </p:txBody>
      </p:sp>
      <p:sp>
        <p:nvSpPr>
          <p:cNvPr id="10" name="Oval Callout 9"/>
          <p:cNvSpPr/>
          <p:nvPr/>
        </p:nvSpPr>
        <p:spPr>
          <a:xfrm>
            <a:off x="7855258" y="801347"/>
            <a:ext cx="2440446" cy="894386"/>
          </a:xfrm>
          <a:prstGeom prst="wedgeEllipseCallout">
            <a:avLst>
              <a:gd name="adj1" fmla="val -65052"/>
              <a:gd name="adj2" fmla="val 652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Super encouragement of others</a:t>
            </a:r>
          </a:p>
        </p:txBody>
      </p:sp>
      <p:pic>
        <p:nvPicPr>
          <p:cNvPr id="8" name="Picture 7">
            <a:extLst>
              <a:ext uri="{FF2B5EF4-FFF2-40B4-BE49-F238E27FC236}">
                <a16:creationId xmlns:a16="http://schemas.microsoft.com/office/drawing/2014/main" id="{94CFF513-675A-4E2B-9736-23B7F5FCF105}"/>
              </a:ext>
            </a:extLst>
          </p:cNvPr>
          <p:cNvPicPr>
            <a:picLocks noChangeAspect="1"/>
          </p:cNvPicPr>
          <p:nvPr/>
        </p:nvPicPr>
        <p:blipFill rotWithShape="1">
          <a:blip r:embed="rId7">
            <a:extLst>
              <a:ext uri="{28A0092B-C50C-407E-A947-70E740481C1C}">
                <a14:useLocalDpi xmlns:a14="http://schemas.microsoft.com/office/drawing/2010/main" val="0"/>
              </a:ext>
            </a:extLst>
          </a:blip>
          <a:srcRect l="8167" r="7377"/>
          <a:stretch/>
        </p:blipFill>
        <p:spPr>
          <a:xfrm rot="5400000">
            <a:off x="3353947" y="1262378"/>
            <a:ext cx="4608226" cy="4092267"/>
          </a:xfrm>
          <a:prstGeom prst="rect">
            <a:avLst/>
          </a:prstGeom>
        </p:spPr>
      </p:pic>
    </p:spTree>
    <p:extLst>
      <p:ext uri="{BB962C8B-B14F-4D97-AF65-F5344CB8AC3E}">
        <p14:creationId xmlns:p14="http://schemas.microsoft.com/office/powerpoint/2010/main" val="122354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241946" y="2015313"/>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5" name="TextBox 4"/>
          <p:cNvSpPr txBox="1"/>
          <p:nvPr/>
        </p:nvSpPr>
        <p:spPr>
          <a:xfrm>
            <a:off x="1985554" y="2207623"/>
            <a:ext cx="7913820" cy="3108543"/>
          </a:xfrm>
          <a:prstGeom prst="rect">
            <a:avLst/>
          </a:prstGeom>
          <a:noFill/>
        </p:spPr>
        <p:txBody>
          <a:bodyPr wrap="square" rtlCol="0">
            <a:spAutoFit/>
          </a:bodyPr>
          <a:lstStyle/>
          <a:p>
            <a:r>
              <a:rPr lang="en-GB" sz="2800" dirty="0">
                <a:latin typeface="Comic Sans MS" panose="030F0702030302020204" pitchFamily="66" charset="0"/>
              </a:rPr>
              <a:t>Kade – Aspen			Maple - Brandon</a:t>
            </a:r>
          </a:p>
          <a:p>
            <a:r>
              <a:rPr lang="en-GB" sz="2800" dirty="0">
                <a:latin typeface="Comic Sans MS" panose="030F0702030302020204" pitchFamily="66" charset="0"/>
              </a:rPr>
              <a:t>Amelia B – Chestnut		Maple - Oscar</a:t>
            </a:r>
          </a:p>
          <a:p>
            <a:r>
              <a:rPr lang="en-GB" sz="2800" dirty="0">
                <a:latin typeface="Comic Sans MS" panose="030F0702030302020204" pitchFamily="66" charset="0"/>
              </a:rPr>
              <a:t>Charlie D – Chestnut</a:t>
            </a:r>
          </a:p>
          <a:p>
            <a:r>
              <a:rPr lang="en-GB" sz="2800" dirty="0">
                <a:latin typeface="Comic Sans MS" panose="030F0702030302020204" pitchFamily="66" charset="0"/>
              </a:rPr>
              <a:t>Redwood – Millie</a:t>
            </a:r>
          </a:p>
          <a:p>
            <a:r>
              <a:rPr lang="en-GB" sz="2800" dirty="0">
                <a:latin typeface="Comic Sans MS" panose="030F0702030302020204" pitchFamily="66" charset="0"/>
              </a:rPr>
              <a:t>Maple – David</a:t>
            </a:r>
          </a:p>
          <a:p>
            <a:r>
              <a:rPr lang="en-GB" sz="2800" dirty="0">
                <a:latin typeface="Comic Sans MS" panose="030F0702030302020204" pitchFamily="66" charset="0"/>
              </a:rPr>
              <a:t>Maple – Phoebe</a:t>
            </a:r>
          </a:p>
          <a:p>
            <a:r>
              <a:rPr lang="en-GB" sz="2800" dirty="0">
                <a:latin typeface="Comic Sans MS" panose="030F0702030302020204" pitchFamily="66" charset="0"/>
              </a:rPr>
              <a:t>Maple - </a:t>
            </a:r>
            <a:r>
              <a:rPr lang="en-GB" sz="2800" dirty="0" err="1">
                <a:latin typeface="Comic Sans MS" panose="030F0702030302020204" pitchFamily="66" charset="0"/>
              </a:rPr>
              <a:t>Eppie</a:t>
            </a:r>
            <a:endParaRPr lang="en-GB" sz="2800" dirty="0">
              <a:latin typeface="Comic Sans MS" panose="030F0702030302020204" pitchFamily="66" charset="0"/>
            </a:endParaRPr>
          </a:p>
        </p:txBody>
      </p:sp>
    </p:spTree>
    <p:extLst>
      <p:ext uri="{BB962C8B-B14F-4D97-AF65-F5344CB8AC3E}">
        <p14:creationId xmlns:p14="http://schemas.microsoft.com/office/powerpoint/2010/main" val="360998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a:t>
            </a:r>
          </a:p>
          <a:p>
            <a:r>
              <a:rPr lang="en-GB" sz="4000" dirty="0">
                <a:latin typeface="Comic Sans MS" panose="030F0702030302020204" pitchFamily="66" charset="0"/>
              </a:rPr>
              <a:t>Ash –  </a:t>
            </a: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Callum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Freddie. C</a:t>
            </a:r>
          </a:p>
          <a:p>
            <a:pPr lvl="0"/>
            <a:r>
              <a:rPr lang="en-GB" sz="4000" dirty="0">
                <a:solidFill>
                  <a:prstClr val="black"/>
                </a:solidFill>
                <a:latin typeface="Comic Sans MS" panose="030F0702030302020204" pitchFamily="66" charset="0"/>
              </a:rPr>
              <a:t>Elm –  Daisy</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Jay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 Zac </a:t>
            </a:r>
          </a:p>
          <a:p>
            <a:pPr lvl="0"/>
            <a:r>
              <a:rPr lang="en-GB" sz="4000" dirty="0">
                <a:solidFill>
                  <a:prstClr val="black"/>
                </a:solidFill>
                <a:latin typeface="Comic Sans MS" panose="030F0702030302020204" pitchFamily="66" charset="0"/>
              </a:rPr>
              <a:t>Aspen- Jake</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a:t>
            </a:r>
            <a:r>
              <a:rPr lang="en-GB" sz="4000" dirty="0" err="1">
                <a:solidFill>
                  <a:prstClr val="black"/>
                </a:solidFill>
                <a:latin typeface="Comic Sans MS" panose="030F0702030302020204" pitchFamily="66" charset="0"/>
              </a:rPr>
              <a:t>Kody</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Tobias</a:t>
            </a:r>
          </a:p>
          <a:p>
            <a:pPr lvl="0"/>
            <a:r>
              <a:rPr lang="en-GB" sz="4000" dirty="0">
                <a:solidFill>
                  <a:prstClr val="black"/>
                </a:solidFill>
                <a:latin typeface="Comic Sans MS" panose="030F0702030302020204" pitchFamily="66" charset="0"/>
              </a:rPr>
              <a:t>Maple – Dexter</a:t>
            </a: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99025526"/>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298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322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353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3</a:t>
                      </a:r>
                      <a:r>
                        <a:rPr lang="en-GB">
                          <a:solidFill>
                            <a:schemeClr val="tx1"/>
                          </a:solidFill>
                          <a:latin typeface="Comic Sans MS" panose="030F0702030302020204" pitchFamily="66" charset="0"/>
                        </a:rPr>
                        <a:t>50</a:t>
                      </a: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Tree>
    <p:extLst>
      <p:ext uri="{BB962C8B-B14F-4D97-AF65-F5344CB8AC3E}">
        <p14:creationId xmlns:p14="http://schemas.microsoft.com/office/powerpoint/2010/main" val="403111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Alice</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b="1" dirty="0">
                <a:solidFill>
                  <a:srgbClr val="0070C0"/>
                </a:solidFill>
                <a:latin typeface="Lucida Handwriting" panose="03010101010101010101" pitchFamily="66" charset="0"/>
              </a:rPr>
              <a:t>Writing a fantastic letter to Santa.</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132764"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Oak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0FBA2FE-5C1D-4E78-9EF9-02D96756B451}"/>
              </a:ext>
            </a:extLst>
          </p:cNvPr>
          <p:cNvPicPr>
            <a:picLocks noChangeAspect="1"/>
          </p:cNvPicPr>
          <p:nvPr/>
        </p:nvPicPr>
        <p:blipFill>
          <a:blip r:embed="rId6"/>
          <a:stretch>
            <a:fillRect/>
          </a:stretch>
        </p:blipFill>
        <p:spPr>
          <a:xfrm>
            <a:off x="4434064" y="1682247"/>
            <a:ext cx="2971447" cy="4328961"/>
          </a:xfrm>
          <a:prstGeom prst="rect">
            <a:avLst/>
          </a:prstGeom>
        </p:spPr>
      </p:pic>
    </p:spTree>
    <p:extLst>
      <p:ext uri="{BB962C8B-B14F-4D97-AF65-F5344CB8AC3E}">
        <p14:creationId xmlns:p14="http://schemas.microsoft.com/office/powerpoint/2010/main" val="142401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George </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showing resilience in the face of a challenge when the building blocks kept falling. He found other ways to balance the blocks and created a robot successfully by thinking about the shape of the blocks and how they would balance.</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and Mrs Salt                               26.11.21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7143" r="3619"/>
          <a:stretch/>
        </p:blipFill>
        <p:spPr>
          <a:xfrm rot="5400000">
            <a:off x="3953689" y="1805175"/>
            <a:ext cx="4284616" cy="4038761"/>
          </a:xfrm>
          <a:prstGeom prst="rect">
            <a:avLst/>
          </a:prstGeom>
        </p:spPr>
      </p:pic>
    </p:spTree>
    <p:extLst>
      <p:ext uri="{BB962C8B-B14F-4D97-AF65-F5344CB8AC3E}">
        <p14:creationId xmlns:p14="http://schemas.microsoft.com/office/powerpoint/2010/main" val="236636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678204"/>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r>
              <a:rPr lang="en-GB" sz="4000" b="1" dirty="0">
                <a:solidFill>
                  <a:srgbClr val="0070C0"/>
                </a:solidFill>
                <a:latin typeface="Lucida Handwriting" panose="03010101010101010101" pitchFamily="66" charset="0"/>
              </a:rPr>
              <a:t>Jaeden</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showing resilience in PE.  Jaeden was able to use the inside of his foot when dribbling.  Well done.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Grice                                    26.11.2021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1248</TotalTime>
  <Words>454</Words>
  <Application>Microsoft Office PowerPoint</Application>
  <PresentationFormat>Widescreen</PresentationFormat>
  <Paragraphs>122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Comic Sans MS</vt:lpstr>
      <vt:lpstr>Lucida Handwriting</vt:lpstr>
      <vt:lpstr>Wingdings</vt:lpstr>
      <vt:lpstr>XCCW Joined 33a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Jon Baker</cp:lastModifiedBy>
  <cp:revision>209</cp:revision>
  <cp:lastPrinted>2021-11-26T07:19:43Z</cp:lastPrinted>
  <dcterms:created xsi:type="dcterms:W3CDTF">2020-05-30T07:30:34Z</dcterms:created>
  <dcterms:modified xsi:type="dcterms:W3CDTF">2021-11-26T10:28:45Z</dcterms:modified>
</cp:coreProperties>
</file>