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7" r:id="rId3"/>
    <p:sldId id="259" r:id="rId4"/>
    <p:sldId id="260" r:id="rId5"/>
    <p:sldId id="261" r:id="rId6"/>
    <p:sldId id="262" r:id="rId7"/>
    <p:sldId id="282" r:id="rId8"/>
    <p:sldId id="283" r:id="rId9"/>
    <p:sldId id="284" r:id="rId10"/>
    <p:sldId id="286" r:id="rId11"/>
    <p:sldId id="288" r:id="rId12"/>
    <p:sldId id="290" r:id="rId13"/>
    <p:sldId id="292" r:id="rId14"/>
    <p:sldId id="293" r:id="rId15"/>
    <p:sldId id="294" r:id="rId16"/>
    <p:sldId id="296" r:id="rId17"/>
    <p:sldId id="297" r:id="rId18"/>
    <p:sldId id="298" r:id="rId19"/>
    <p:sldId id="300" r:id="rId20"/>
    <p:sldId id="278"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99"/>
    <a:srgbClr val="99FF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4718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7136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17609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43219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22419-D1C5-4E1E-9D0C-85AE180312A5}"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61866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822419-D1C5-4E1E-9D0C-85AE180312A5}" type="datetimeFigureOut">
              <a:rPr lang="en-GB" smtClean="0"/>
              <a:t>11/06/2021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195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822419-D1C5-4E1E-9D0C-85AE180312A5}" type="datetimeFigureOut">
              <a:rPr lang="en-GB" smtClean="0"/>
              <a:t>11/06/2021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16076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822419-D1C5-4E1E-9D0C-85AE180312A5}" type="datetimeFigureOut">
              <a:rPr lang="en-GB" smtClean="0"/>
              <a:t>11/06/2021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6043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2419-D1C5-4E1E-9D0C-85AE180312A5}" type="datetimeFigureOut">
              <a:rPr lang="en-GB" smtClean="0"/>
              <a:t>11/06/2021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079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11/06/2021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6719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11/06/2021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8565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22419-D1C5-4E1E-9D0C-85AE180312A5}" type="datetimeFigureOut">
              <a:rPr lang="en-GB" smtClean="0"/>
              <a:t>11/06/2021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13E00-8734-474C-B957-321D8720DE3D}" type="slidenum">
              <a:rPr lang="en-GB" smtClean="0"/>
              <a:t>‹#›</a:t>
            </a:fld>
            <a:endParaRPr lang="en-GB"/>
          </a:p>
        </p:txBody>
      </p:sp>
    </p:spTree>
    <p:extLst>
      <p:ext uri="{BB962C8B-B14F-4D97-AF65-F5344CB8AC3E}">
        <p14:creationId xmlns:p14="http://schemas.microsoft.com/office/powerpoint/2010/main" val="194081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1043216"/>
            <a:ext cx="6645032" cy="2862322"/>
          </a:xfrm>
          <a:prstGeom prst="rect">
            <a:avLst/>
          </a:prstGeom>
          <a:noFill/>
        </p:spPr>
        <p:txBody>
          <a:bodyPr wrap="square" rtlCol="0">
            <a:spAutoFit/>
          </a:bodyPr>
          <a:lstStyle/>
          <a:p>
            <a:pPr algn="ctr"/>
            <a:r>
              <a:rPr lang="en-GB" sz="6600" dirty="0">
                <a:solidFill>
                  <a:srgbClr val="FF0000"/>
                </a:solidFill>
                <a:latin typeface="Comic Sans MS" panose="030F0702030302020204" pitchFamily="66" charset="0"/>
              </a:rPr>
              <a:t>Wow Assembly:</a:t>
            </a:r>
          </a:p>
          <a:p>
            <a:pPr algn="ctr"/>
            <a:r>
              <a:rPr lang="en-GB" sz="4800" dirty="0">
                <a:latin typeface="Comic Sans MS" panose="030F0702030302020204" pitchFamily="66" charset="0"/>
              </a:rPr>
              <a:t>Friday 11</a:t>
            </a:r>
            <a:r>
              <a:rPr lang="en-GB" sz="4800" baseline="30000" dirty="0">
                <a:latin typeface="Comic Sans MS" panose="030F0702030302020204" pitchFamily="66" charset="0"/>
              </a:rPr>
              <a:t>th</a:t>
            </a:r>
            <a:r>
              <a:rPr lang="en-GB" sz="4800" dirty="0">
                <a:latin typeface="Comic Sans MS" panose="030F0702030302020204" pitchFamily="66" charset="0"/>
              </a:rPr>
              <a:t> June </a:t>
            </a:r>
          </a:p>
          <a:p>
            <a:endParaRPr lang="en-GB" sz="6600" dirty="0">
              <a:latin typeface="Comic Sans MS" panose="030F0702030302020204" pitchFamily="66" charset="0"/>
            </a:endParaRPr>
          </a:p>
        </p:txBody>
      </p:sp>
      <p:pic>
        <p:nvPicPr>
          <p:cNvPr id="4" name="Picture 6" descr="Image result for the woodlands community primary school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811" y="3212789"/>
            <a:ext cx="2686390" cy="250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58145" y="4304374"/>
            <a:ext cx="1657350" cy="1743075"/>
          </a:xfrm>
          <a:prstGeom prst="rect">
            <a:avLst/>
          </a:prstGeom>
        </p:spPr>
      </p:pic>
      <p:pic>
        <p:nvPicPr>
          <p:cNvPr id="6" name="Picture 5"/>
          <p:cNvPicPr>
            <a:picLocks noChangeAspect="1"/>
          </p:cNvPicPr>
          <p:nvPr/>
        </p:nvPicPr>
        <p:blipFill>
          <a:blip r:embed="rId5"/>
          <a:stretch>
            <a:fillRect/>
          </a:stretch>
        </p:blipFill>
        <p:spPr>
          <a:xfrm>
            <a:off x="9484484" y="4304375"/>
            <a:ext cx="1657350" cy="1743075"/>
          </a:xfrm>
          <a:prstGeom prst="rect">
            <a:avLst/>
          </a:prstGeom>
        </p:spPr>
      </p:pic>
    </p:spTree>
    <p:extLst>
      <p:ext uri="{BB962C8B-B14F-4D97-AF65-F5344CB8AC3E}">
        <p14:creationId xmlns:p14="http://schemas.microsoft.com/office/powerpoint/2010/main" val="408078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1132764" y="1011236"/>
            <a:ext cx="9744502" cy="4985980"/>
          </a:xfrm>
          <a:prstGeom prst="rect">
            <a:avLst/>
          </a:prstGeom>
          <a:noFill/>
        </p:spPr>
        <p:txBody>
          <a:bodyPr wrap="square" rtlCol="0">
            <a:spAutoFit/>
          </a:bodyPr>
          <a:lstStyle/>
          <a:p>
            <a:pPr algn="ctr"/>
            <a:r>
              <a:rPr lang="en-GB" sz="6600" dirty="0">
                <a:latin typeface="Comic Sans MS" panose="030F0702030302020204" pitchFamily="66" charset="0"/>
              </a:rPr>
              <a:t>Birch</a:t>
            </a:r>
          </a:p>
          <a:p>
            <a:pPr algn="ctr"/>
            <a:r>
              <a:rPr lang="en-GB" sz="4400" dirty="0">
                <a:solidFill>
                  <a:srgbClr val="CC0099"/>
                </a:solidFill>
                <a:latin typeface="Comic Sans MS" panose="030F0702030302020204" pitchFamily="66" charset="0"/>
              </a:rPr>
              <a:t>Lucy G</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a:t>
            </a:r>
          </a:p>
          <a:p>
            <a:pPr algn="ctr"/>
            <a:r>
              <a:rPr lang="en-GB" sz="2400" dirty="0">
                <a:latin typeface="Comic Sans MS" panose="030F0702030302020204" pitchFamily="66" charset="0"/>
              </a:rPr>
              <a:t>Showing resilience and problem solving skills to create 3D shapes using paper straws and pipe cleaners during our STEM challenge starter. Lucy made a fantastic cube and went on to help others demonstrating super communication skills. Well done </a:t>
            </a:r>
            <a:r>
              <a:rPr lang="en-GB" sz="2400" dirty="0" err="1">
                <a:latin typeface="Comic Sans MS" panose="030F0702030302020204" pitchFamily="66" charset="0"/>
              </a:rPr>
              <a:t>Luce</a:t>
            </a:r>
            <a:r>
              <a:rPr lang="en-GB" sz="2400" dirty="0">
                <a:latin typeface="Comic Sans MS" panose="030F0702030302020204" pitchFamily="66" charset="0"/>
              </a:rPr>
              <a:t>!</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Hewitt                                  11.06.21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1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585871"/>
          </a:xfrm>
          <a:prstGeom prst="rect">
            <a:avLst/>
          </a:prstGeom>
          <a:noFill/>
        </p:spPr>
        <p:txBody>
          <a:bodyPr wrap="square" rtlCol="0">
            <a:spAutoFit/>
          </a:bodyPr>
          <a:lstStyle/>
          <a:p>
            <a:pPr algn="ctr"/>
            <a:r>
              <a:rPr lang="en-GB" sz="6600" dirty="0">
                <a:latin typeface="Comic Sans MS" panose="030F0702030302020204" pitchFamily="66" charset="0"/>
              </a:rPr>
              <a:t>Pine</a:t>
            </a:r>
          </a:p>
          <a:p>
            <a:pPr algn="ctr"/>
            <a:r>
              <a:rPr lang="en-GB" sz="6600" dirty="0">
                <a:solidFill>
                  <a:srgbClr val="CC0099"/>
                </a:solidFill>
                <a:latin typeface="Comic Sans MS" panose="030F0702030302020204" pitchFamily="66" charset="0"/>
              </a:rPr>
              <a:t>Darci</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 using excellent communication skills to help friendships </a:t>
            </a:r>
            <a:r>
              <a:rPr lang="en-GB" sz="2400">
                <a:latin typeface="Comic Sans MS" panose="030F0702030302020204" pitchFamily="66" charset="0"/>
              </a:rPr>
              <a:t>at playtimes. </a:t>
            </a:r>
            <a:endParaRPr lang="en-GB" sz="2400" dirty="0">
              <a:latin typeface="Comic Sans MS" panose="030F0702030302020204"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Leedham-Hawkes                                    11.06.21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23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585871"/>
          </a:xfrm>
          <a:prstGeom prst="rect">
            <a:avLst/>
          </a:prstGeom>
          <a:noFill/>
        </p:spPr>
        <p:txBody>
          <a:bodyPr wrap="square" rtlCol="0">
            <a:spAutoFit/>
          </a:bodyPr>
          <a:lstStyle/>
          <a:p>
            <a:pPr algn="ctr"/>
            <a:r>
              <a:rPr lang="en-GB" sz="6600" dirty="0">
                <a:latin typeface="Comic Sans MS" panose="030F0702030302020204" pitchFamily="66" charset="0"/>
              </a:rPr>
              <a:t>Maple</a:t>
            </a:r>
          </a:p>
          <a:p>
            <a:pPr algn="ctr"/>
            <a:r>
              <a:rPr lang="en-GB" sz="6600" dirty="0">
                <a:solidFill>
                  <a:srgbClr val="CC0099"/>
                </a:solidFill>
                <a:latin typeface="Comic Sans MS" panose="030F0702030302020204" pitchFamily="66" charset="0"/>
              </a:rPr>
              <a:t>Oliver A</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 making careful observations in Science and using specific vocabulary to describe the features of rocks.</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Dawson                                  11.06.2021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262979"/>
          </a:xfrm>
          <a:prstGeom prst="rect">
            <a:avLst/>
          </a:prstGeom>
          <a:noFill/>
        </p:spPr>
        <p:txBody>
          <a:bodyPr wrap="square" rtlCol="0">
            <a:spAutoFit/>
          </a:bodyPr>
          <a:lstStyle/>
          <a:p>
            <a:pPr algn="ctr"/>
            <a:r>
              <a:rPr lang="en-GB" sz="6600" dirty="0">
                <a:latin typeface="Comic Sans MS" panose="030F0702030302020204" pitchFamily="66" charset="0"/>
              </a:rPr>
              <a:t>Willow</a:t>
            </a:r>
          </a:p>
          <a:p>
            <a:pPr algn="ctr"/>
            <a:r>
              <a:rPr lang="en-GB" sz="6600" dirty="0">
                <a:solidFill>
                  <a:srgbClr val="CC0099"/>
                </a:solidFill>
                <a:latin typeface="Comic Sans MS" panose="030F0702030302020204" pitchFamily="66" charset="0"/>
              </a:rPr>
              <a:t> Kyron</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 his super effort in English this week. </a:t>
            </a:r>
          </a:p>
          <a:p>
            <a:pPr algn="ctr"/>
            <a:r>
              <a:rPr lang="en-GB" sz="2400" dirty="0">
                <a:latin typeface="Comic Sans MS" panose="030F0702030302020204" pitchFamily="66" charset="0"/>
              </a:rPr>
              <a:t>Building up to his poem he has worked really hard to think of some effective similes, metaphors and expanded noun phrases.</a:t>
            </a:r>
          </a:p>
          <a:p>
            <a:pPr algn="ctr"/>
            <a:r>
              <a:rPr lang="en-GB" sz="2400" dirty="0">
                <a:latin typeface="Comic Sans MS" panose="030F0702030302020204" pitchFamily="66" charset="0"/>
              </a:rPr>
              <a:t>Brilliant all round effort, really proud of you Kyron </a:t>
            </a:r>
            <a:r>
              <a:rPr lang="en-GB" sz="2400" dirty="0">
                <a:latin typeface="Comic Sans MS" panose="030F0702030302020204" pitchFamily="66" charset="0"/>
                <a:sym typeface="Wingdings" panose="05000000000000000000" pitchFamily="2" charset="2"/>
              </a:rPr>
              <a:t> Well done!</a:t>
            </a:r>
            <a:endParaRPr lang="en-GB" sz="2400" dirty="0">
              <a:latin typeface="Comic Sans MS" panose="030F0702030302020204"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Mrs Read and Miss Higgins                                    11.06.21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8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err="1">
                <a:latin typeface="Comic Sans MS" panose="030F0702030302020204" pitchFamily="66" charset="0"/>
              </a:rPr>
              <a:t>WillowWow</a:t>
            </a:r>
            <a:r>
              <a:rPr lang="en-GB" sz="4800" u="sng" dirty="0">
                <a:latin typeface="Comic Sans MS" panose="030F0702030302020204" pitchFamily="66" charset="0"/>
              </a:rPr>
              <a:t>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tachments.office.net/owa/S.Higgins%40woodlands.staffs.sch.uk/service.svc/s/GetAttachmentThumbnail?id=AAMkAGY5ZGU3ZmNmLTNjMDMtNDYxMS05MzYwLWFiMzc5Y2FiMDExMABGAAAAAADjfQmuH6GST7HnsZCP2ltrBwAUBD0Bw40sSrQustqwWGj4AAAAAAEMAAAUBD0Bw40sSrQustqwWGj4AAZHMH%2BpAAABEgAQAKjr2q%2FUpptOuRT1glAgDes%3D&amp;thumbnailType=2&amp;token=eyJhbGciOiJSUzI1NiIsImtpZCI6IjMwODE3OUNFNUY0QjUyRTc4QjJEQjg5NjZCQUY0RUNDMzcyN0FFRUUiLCJ0eXAiOiJKV1QiLCJ4NXQiOiJNSUY1emw5TFV1ZUxMYmlXYTY5T3pEY25ydTQifQ.eyJvcmlnaW4iOiJodHRwczovL291dGxvb2sub2ZmaWNlLmNvbSIsInVjIjoiYzBjYTA5YzMxNTdkNGYyYjk0M2Q2ZjE5Y2JhYzk0ZTMiLCJzaWduaW5fc3RhdGUiOiJbXCJrbXNpXCJdIiwidmVyIjoiRXhjaGFuZ2UuQ2FsbGJhY2suVjEiLCJhcHBjdHhzZW5kZXIiOiJPd2FEb3dubG9hZEBmNGU4MmRhZi0yYzZmLTQ4ZWUtODg2OC0xNGExNGM1NGEzNmEiLCJpc3NyaW5nIjoiV1ciLCJhcHBjdHgiOiJ7XCJtc2V4Y2hwcm90XCI6XCJvd2FcIixcInB1aWRcIjpcIjExNTM3NjU5MzE4NjcyNzM5NTNcIixcInNjb3BlXCI6XCJPd2FEb3dubG9hZFwiLFwib2lkXCI6XCIxZTRkYWNhMy05OTYxLTQwZTAtYjBiZS0yNTJiZDk4YWIyNWRcIixcInByaW1hcnlzaWRcIjpcIlMtMS01LTIxLTczNDA2ODkyOC0zOTkxNjAxMDUxLTMwMzcxOTY4MDItMzA5ODE0NVwifSIsIm5iZiI6MTYyMzMxMDc2OSwiZXhwIjoxNjIzMzExMzY5LCJpc3MiOiIwMDAwMDAwMi0wMDAwLTBmZjEtY2UwMC0wMDAwMDAwMDAwMDBAZjRlODJkYWYtMmM2Zi00OGVlLTg4NjgtMTRhMTRjNTRhMzZhIiwiYXVkIjoiMDAwMDAwMDItMDAwMC0wZmYxLWNlMDAtMDAwMDAwMDAwMDAwL2F0dGFjaG1lbnRzLm9mZmljZS5uZXRAZjRlODJkYWYtMmM2Zi00OGVlLTg4NjgtMTRhMTRjNTRhMzZhIiwiaGFwcCI6Im93YSJ9.i1pLciBowlsEkcOITAmXARZ2Rkvxw3xo9j5Ngw8FHx5r_nOPAWioM8dDWrvwPfMgUW-ZUuN1n1yj3vyAoKrU-4JsPBOxkR9xLZ-rpYMlVy-danpk3KVfF4PpfeHEaLO9JyxHH0dY2G8SxDvLTD8HQ6vojK-dE1S690T_Y6sue8yPEn014mBRQ_r8b22Eww4fGaFn42TuNusJgE4b8JJpCmYbF9SAeEbSUtuA_MA92FM6Id300hi_1_BdWFwR-_vscRXcd-s_oLBN7d93wTdIQwaRnNT8mkSr-QRn9R7DUXoyiv9xGUEJ7qmCLYbeEM9OChPSrhr4hkKHQh1shjn9og&amp;X-OWA-CANARY=Uzq5eFtuMEG11vqPNduvziAmljzjK9kYTDyUeAj3HMtpraVFXjp8m3IsEesAObhI6GC8EJ2D3H8.&amp;owa=outlook.office.com&amp;scriptVer=20210517003.13&amp;animation=true">
            <a:extLst>
              <a:ext uri="{FF2B5EF4-FFF2-40B4-BE49-F238E27FC236}">
                <a16:creationId xmlns:a16="http://schemas.microsoft.com/office/drawing/2014/main" id="{1C4A3EE9-3941-4F55-8A92-A3EBAD9F426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1002"/>
          <a:stretch/>
        </p:blipFill>
        <p:spPr bwMode="auto">
          <a:xfrm rot="5400000">
            <a:off x="1767179" y="2403407"/>
            <a:ext cx="4595191" cy="30672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attachments.office.net/owa/S.Higgins%40woodlands.staffs.sch.uk/service.svc/s/GetAttachmentThumbnail?id=AAMkAGY5ZGU3ZmNmLTNjMDMtNDYxMS05MzYwLWFiMzc5Y2FiMDExMABGAAAAAADjfQmuH6GST7HnsZCP2ltrBwAUBD0Bw40sSrQustqwWGj4AAAAAAEMAAAUBD0Bw40sSrQustqwWGj4AAZHMH%2BpAAABEgAQAJK1TKmzjhBLhL%2BjKpjDRuE%3D&amp;thumbnailType=2&amp;token=eyJhbGciOiJSUzI1NiIsImtpZCI6IjMwODE3OUNFNUY0QjUyRTc4QjJEQjg5NjZCQUY0RUNDMzcyN0FFRUUiLCJ0eXAiOiJKV1QiLCJ4NXQiOiJNSUY1emw5TFV1ZUxMYmlXYTY5T3pEY25ydTQifQ.eyJvcmlnaW4iOiJodHRwczovL291dGxvb2sub2ZmaWNlLmNvbSIsInVjIjoiYzBjYTA5YzMxNTdkNGYyYjk0M2Q2ZjE5Y2JhYzk0ZTMiLCJzaWduaW5fc3RhdGUiOiJbXCJrbXNpXCJdIiwidmVyIjoiRXhjaGFuZ2UuQ2FsbGJhY2suVjEiLCJhcHBjdHhzZW5kZXIiOiJPd2FEb3dubG9hZEBmNGU4MmRhZi0yYzZmLTQ4ZWUtODg2OC0xNGExNGM1NGEzNmEiLCJpc3NyaW5nIjoiV1ciLCJhcHBjdHgiOiJ7XCJtc2V4Y2hwcm90XCI6XCJvd2FcIixcInB1aWRcIjpcIjExNTM3NjU5MzE4NjcyNzM5NTNcIixcInNjb3BlXCI6XCJPd2FEb3dubG9hZFwiLFwib2lkXCI6XCIxZTRkYWNhMy05OTYxLTQwZTAtYjBiZS0yNTJiZDk4YWIyNWRcIixcInByaW1hcnlzaWRcIjpcIlMtMS01LTIxLTczNDA2ODkyOC0zOTkxNjAxMDUxLTMwMzcxOTY4MDItMzA5ODE0NVwifSIsIm5iZiI6MTYyMzMxMDc2OSwiZXhwIjoxNjIzMzExMzY5LCJpc3MiOiIwMDAwMDAwMi0wMDAwLTBmZjEtY2UwMC0wMDAwMDAwMDAwMDBAZjRlODJkYWYtMmM2Zi00OGVlLTg4NjgtMTRhMTRjNTRhMzZhIiwiYXVkIjoiMDAwMDAwMDItMDAwMC0wZmYxLWNlMDAtMDAwMDAwMDAwMDAwL2F0dGFjaG1lbnRzLm9mZmljZS5uZXRAZjRlODJkYWYtMmM2Zi00OGVlLTg4NjgtMTRhMTRjNTRhMzZhIiwiaGFwcCI6Im93YSJ9.i1pLciBowlsEkcOITAmXARZ2Rkvxw3xo9j5Ngw8FHx5r_nOPAWioM8dDWrvwPfMgUW-ZUuN1n1yj3vyAoKrU-4JsPBOxkR9xLZ-rpYMlVy-danpk3KVfF4PpfeHEaLO9JyxHH0dY2G8SxDvLTD8HQ6vojK-dE1S690T_Y6sue8yPEn014mBRQ_r8b22Eww4fGaFn42TuNusJgE4b8JJpCmYbF9SAeEbSUtuA_MA92FM6Id300hi_1_BdWFwR-_vscRXcd-s_oLBN7d93wTdIQwaRnNT8mkSr-QRn9R7DUXoyiv9xGUEJ7qmCLYbeEM9OChPSrhr4hkKHQh1shjn9og&amp;X-OWA-CANARY=Uzq5eFtuMEG11vqPNduvziAmljzjK9kYTDyUeAj3HMtpraVFXjp8m3IsEesAObhI6GC8EJ2D3H8.&amp;owa=outlook.office.com&amp;scriptVer=20210517003.13&amp;animation=true">
            <a:extLst>
              <a:ext uri="{FF2B5EF4-FFF2-40B4-BE49-F238E27FC236}">
                <a16:creationId xmlns:a16="http://schemas.microsoft.com/office/drawing/2014/main" id="{CF3CF5C9-13D6-4FDF-82B9-C8A1098F89A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445" t="6521" r="24619" b="2464"/>
          <a:stretch/>
        </p:blipFill>
        <p:spPr bwMode="auto">
          <a:xfrm rot="5400000">
            <a:off x="6211297" y="1706216"/>
            <a:ext cx="3836505" cy="416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86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955203"/>
          </a:xfrm>
          <a:prstGeom prst="rect">
            <a:avLst/>
          </a:prstGeom>
          <a:noFill/>
        </p:spPr>
        <p:txBody>
          <a:bodyPr wrap="square" rtlCol="0">
            <a:spAutoFit/>
          </a:bodyPr>
          <a:lstStyle/>
          <a:p>
            <a:pPr algn="ctr"/>
            <a:r>
              <a:rPr lang="en-GB" sz="6600" dirty="0">
                <a:latin typeface="Comic Sans MS" panose="030F0702030302020204" pitchFamily="66" charset="0"/>
              </a:rPr>
              <a:t>Spruce</a:t>
            </a:r>
          </a:p>
          <a:p>
            <a:pPr algn="ctr"/>
            <a:r>
              <a:rPr lang="en-GB" sz="6600" dirty="0">
                <a:solidFill>
                  <a:srgbClr val="CC0099"/>
                </a:solidFill>
                <a:latin typeface="Comic Sans MS" panose="030F0702030302020204" pitchFamily="66" charset="0"/>
              </a:rPr>
              <a:t>Amber </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 her excellent poetry this week. She has made some thoughtful choices with the vocabulary and features she has learnt and begun to produce an excellent final piece of poetry. </a:t>
            </a:r>
          </a:p>
          <a:p>
            <a:pPr algn="ctr"/>
            <a:r>
              <a:rPr lang="en-GB" sz="2400" dirty="0">
                <a:latin typeface="Comic Sans MS" panose="030F0702030302020204" pitchFamily="66" charset="0"/>
              </a:rPr>
              <a:t>Well done Amber!</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Tennuci                                            11.06.21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7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324535"/>
          </a:xfrm>
          <a:prstGeom prst="rect">
            <a:avLst/>
          </a:prstGeom>
          <a:noFill/>
        </p:spPr>
        <p:txBody>
          <a:bodyPr wrap="square" rtlCol="0">
            <a:spAutoFit/>
          </a:bodyPr>
          <a:lstStyle/>
          <a:p>
            <a:pPr algn="ctr"/>
            <a:r>
              <a:rPr lang="en-GB" sz="6600" dirty="0">
                <a:latin typeface="Comic Sans MS" panose="030F0702030302020204" pitchFamily="66" charset="0"/>
              </a:rPr>
              <a:t>Chestnut</a:t>
            </a:r>
          </a:p>
          <a:p>
            <a:pPr algn="ctr"/>
            <a:r>
              <a:rPr lang="en-GB" sz="6600" dirty="0">
                <a:solidFill>
                  <a:srgbClr val="CC0099"/>
                </a:solidFill>
                <a:latin typeface="Comic Sans MS" panose="030F0702030302020204" pitchFamily="66" charset="0"/>
              </a:rPr>
              <a:t>Amelia M </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 her fantastic work in Maths. Amelia persevered and was resilient when completing work using the four operations and was able to draw on her previously learnt knowledge to help her. Keep up the super work Amelia!</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Fisher                                   11.06.21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5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a:latin typeface="Comic Sans MS" panose="030F0702030302020204" pitchFamily="66" charset="0"/>
              </a:rPr>
              <a:t>Chestnut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4716847" y="1682247"/>
            <a:ext cx="2758301" cy="3898311"/>
          </a:xfrm>
          <a:prstGeom prst="rect">
            <a:avLst/>
          </a:prstGeom>
        </p:spPr>
      </p:pic>
    </p:spTree>
    <p:extLst>
      <p:ext uri="{BB962C8B-B14F-4D97-AF65-F5344CB8AC3E}">
        <p14:creationId xmlns:p14="http://schemas.microsoft.com/office/powerpoint/2010/main" val="1223697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955203"/>
          </a:xfrm>
          <a:prstGeom prst="rect">
            <a:avLst/>
          </a:prstGeom>
          <a:noFill/>
        </p:spPr>
        <p:txBody>
          <a:bodyPr wrap="square" rtlCol="0">
            <a:spAutoFit/>
          </a:bodyPr>
          <a:lstStyle/>
          <a:p>
            <a:pPr algn="ctr"/>
            <a:r>
              <a:rPr lang="en-GB" sz="6600" dirty="0">
                <a:latin typeface="Comic Sans MS" panose="030F0702030302020204" pitchFamily="66" charset="0"/>
              </a:rPr>
              <a:t>Aspen</a:t>
            </a:r>
          </a:p>
          <a:p>
            <a:pPr algn="ctr"/>
            <a:r>
              <a:rPr lang="en-GB" sz="6600" dirty="0">
                <a:solidFill>
                  <a:srgbClr val="CC0099"/>
                </a:solidFill>
                <a:latin typeface="Comic Sans MS" panose="030F0702030302020204" pitchFamily="66" charset="0"/>
              </a:rPr>
              <a:t>Miley V</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 a fantastic effort in maths.  Miley has been able to solve problems involving algebra and has showed resilience when faced with difficult challenges.</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Volante                                                 10.06.2021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4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585871"/>
          </a:xfrm>
          <a:prstGeom prst="rect">
            <a:avLst/>
          </a:prstGeom>
          <a:noFill/>
        </p:spPr>
        <p:txBody>
          <a:bodyPr wrap="square" rtlCol="0">
            <a:spAutoFit/>
          </a:bodyPr>
          <a:lstStyle/>
          <a:p>
            <a:pPr algn="ctr"/>
            <a:r>
              <a:rPr lang="en-GB" sz="6600" dirty="0">
                <a:latin typeface="Comic Sans MS" panose="030F0702030302020204" pitchFamily="66" charset="0"/>
              </a:rPr>
              <a:t>Redwood</a:t>
            </a:r>
          </a:p>
          <a:p>
            <a:pPr algn="ctr"/>
            <a:r>
              <a:rPr lang="en-GB" sz="6600" dirty="0">
                <a:solidFill>
                  <a:srgbClr val="CC0099"/>
                </a:solidFill>
                <a:latin typeface="Comic Sans MS" panose="030F0702030302020204" pitchFamily="66" charset="0"/>
              </a:rPr>
              <a:t>Aimee J.</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 outstanding effort and self-awareness in PE! Keep up the fantastic work</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Shipley                                   10.06.21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1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5" name="Rectangle 4"/>
          <p:cNvSpPr/>
          <p:nvPr/>
        </p:nvSpPr>
        <p:spPr>
          <a:xfrm>
            <a:off x="2210937" y="1248982"/>
            <a:ext cx="8311487" cy="2923877"/>
          </a:xfrm>
          <a:prstGeom prst="rect">
            <a:avLst/>
          </a:prstGeom>
        </p:spPr>
        <p:txBody>
          <a:bodyPr wrap="square">
            <a:spAutoFit/>
          </a:bodyPr>
          <a:lstStyle/>
          <a:p>
            <a:pPr algn="ctr">
              <a:lnSpc>
                <a:spcPct val="115000"/>
              </a:lnSpc>
              <a:spcAft>
                <a:spcPts val="0"/>
              </a:spcAft>
            </a:pPr>
            <a:r>
              <a:rPr lang="en-GB" sz="4000" u="sng"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Phrase of the Week</a:t>
            </a: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a:t>
            </a:r>
            <a:endParaRPr lang="en-GB" sz="4000" dirty="0">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Education is the most powerful weapon that you can use to change the world.</a:t>
            </a:r>
            <a:endParaRPr lang="en-GB" sz="40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ounded Rectangular Callout 5"/>
          <p:cNvSpPr/>
          <p:nvPr/>
        </p:nvSpPr>
        <p:spPr>
          <a:xfrm>
            <a:off x="2047164" y="1132764"/>
            <a:ext cx="8270543" cy="3664723"/>
          </a:xfrm>
          <a:prstGeom prst="wedgeRoundRectCallout">
            <a:avLst>
              <a:gd name="adj1" fmla="val -41281"/>
              <a:gd name="adj2" fmla="val 7033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762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5" name="Rectangle 4"/>
          <p:cNvSpPr/>
          <p:nvPr/>
        </p:nvSpPr>
        <p:spPr>
          <a:xfrm>
            <a:off x="2210937" y="1248982"/>
            <a:ext cx="8311487" cy="2782300"/>
          </a:xfrm>
          <a:prstGeom prst="rect">
            <a:avLst/>
          </a:prstGeom>
        </p:spPr>
        <p:txBody>
          <a:bodyPr wrap="square">
            <a:spAutoFit/>
          </a:bodyPr>
          <a:lstStyle/>
          <a:p>
            <a:pPr algn="ctr">
              <a:lnSpc>
                <a:spcPct val="115000"/>
              </a:lnSpc>
              <a:spcAft>
                <a:spcPts val="0"/>
              </a:spcAft>
            </a:pPr>
            <a:r>
              <a:rPr lang="en-GB" sz="4000" u="sng"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Next Week’s</a:t>
            </a:r>
          </a:p>
          <a:p>
            <a:pPr algn="ctr">
              <a:lnSpc>
                <a:spcPct val="115000"/>
              </a:lnSpc>
              <a:spcAft>
                <a:spcPts val="0"/>
              </a:spcAft>
            </a:pPr>
            <a:r>
              <a:rPr lang="en-GB" sz="4000" u="sng"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Phrase of the Week</a:t>
            </a: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a:t>
            </a:r>
            <a:endParaRPr lang="en-GB" sz="4000" dirty="0">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36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Difficult roads often lead to beautiful destinations. Do not quit!</a:t>
            </a:r>
            <a:endParaRPr lang="en-GB" sz="36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ounded Rectangular Callout 5"/>
          <p:cNvSpPr/>
          <p:nvPr/>
        </p:nvSpPr>
        <p:spPr>
          <a:xfrm>
            <a:off x="2047164" y="1132764"/>
            <a:ext cx="8270543" cy="3664723"/>
          </a:xfrm>
          <a:prstGeom prst="wedgeRoundRectCallout">
            <a:avLst>
              <a:gd name="adj1" fmla="val -41281"/>
              <a:gd name="adj2" fmla="val 7033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999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811203"/>
            <a:ext cx="6513095" cy="2123658"/>
          </a:xfrm>
          <a:prstGeom prst="rect">
            <a:avLst/>
          </a:prstGeom>
          <a:noFill/>
        </p:spPr>
        <p:txBody>
          <a:bodyPr wrap="square" rtlCol="0">
            <a:spAutoFit/>
          </a:bodyPr>
          <a:lstStyle/>
          <a:p>
            <a:pPr algn="ctr"/>
            <a:r>
              <a:rPr lang="en-GB" sz="6600" dirty="0">
                <a:solidFill>
                  <a:srgbClr val="00B050"/>
                </a:solidFill>
                <a:latin typeface="Comic Sans MS" panose="030F0702030302020204" pitchFamily="66" charset="0"/>
              </a:rPr>
              <a:t>Green Cards!</a:t>
            </a:r>
          </a:p>
          <a:p>
            <a:endParaRPr lang="en-GB" sz="6600" dirty="0">
              <a:latin typeface="Comic Sans MS" panose="030F0702030302020204" pitchFamily="66" charset="0"/>
            </a:endParaRPr>
          </a:p>
        </p:txBody>
      </p:sp>
      <p:sp>
        <p:nvSpPr>
          <p:cNvPr id="4" name="Vertical Scroll 3"/>
          <p:cNvSpPr/>
          <p:nvPr/>
        </p:nvSpPr>
        <p:spPr>
          <a:xfrm rot="10800000">
            <a:off x="1241946" y="2015313"/>
            <a:ext cx="9703558" cy="3744042"/>
          </a:xfrm>
          <a:prstGeom prst="vertic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1882527" y="2351782"/>
            <a:ext cx="3862858" cy="1569660"/>
          </a:xfrm>
          <a:prstGeom prst="rect">
            <a:avLst/>
          </a:prstGeom>
          <a:noFill/>
        </p:spPr>
        <p:txBody>
          <a:bodyPr wrap="square" rtlCol="0">
            <a:spAutoFit/>
          </a:bodyPr>
          <a:lstStyle/>
          <a:p>
            <a:r>
              <a:rPr lang="en-GB" sz="3200" dirty="0">
                <a:latin typeface="Comic Sans MS" panose="030F0702030302020204" pitchFamily="66" charset="0"/>
              </a:rPr>
              <a:t>Taylor-Oak</a:t>
            </a:r>
          </a:p>
          <a:p>
            <a:r>
              <a:rPr lang="en-GB" sz="3200" dirty="0">
                <a:latin typeface="Comic Sans MS" panose="030F0702030302020204" pitchFamily="66" charset="0"/>
              </a:rPr>
              <a:t>Tobias Y- Elm</a:t>
            </a:r>
          </a:p>
          <a:p>
            <a:endParaRPr lang="en-GB" sz="3200" dirty="0">
              <a:latin typeface="Comic Sans MS" panose="030F0702030302020204" pitchFamily="66" charset="0"/>
            </a:endParaRPr>
          </a:p>
        </p:txBody>
      </p:sp>
    </p:spTree>
    <p:extLst>
      <p:ext uri="{BB962C8B-B14F-4D97-AF65-F5344CB8AC3E}">
        <p14:creationId xmlns:p14="http://schemas.microsoft.com/office/powerpoint/2010/main" val="360998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2" y="-2664844"/>
            <a:ext cx="6853690" cy="12191998"/>
          </a:xfrm>
          <a:prstGeom prst="rect">
            <a:avLst/>
          </a:prstGeom>
        </p:spPr>
      </p:pic>
      <p:sp>
        <p:nvSpPr>
          <p:cNvPr id="3" name="TextBox 2"/>
          <p:cNvSpPr txBox="1"/>
          <p:nvPr/>
        </p:nvSpPr>
        <p:spPr>
          <a:xfrm>
            <a:off x="740251" y="886789"/>
            <a:ext cx="10711493" cy="1938992"/>
          </a:xfrm>
          <a:prstGeom prst="rect">
            <a:avLst/>
          </a:prstGeom>
          <a:noFill/>
        </p:spPr>
        <p:txBody>
          <a:bodyPr wrap="square" rtlCol="0">
            <a:spAutoFit/>
          </a:bodyPr>
          <a:lstStyle/>
          <a:p>
            <a:pPr algn="ctr"/>
            <a:r>
              <a:rPr lang="en-GB" sz="5400" dirty="0">
                <a:solidFill>
                  <a:srgbClr val="00B0F0"/>
                </a:solidFill>
                <a:latin typeface="Comic Sans MS" panose="030F0702030302020204" pitchFamily="66" charset="0"/>
              </a:rPr>
              <a:t>Scientists of the Week!</a:t>
            </a:r>
          </a:p>
          <a:p>
            <a:endParaRPr lang="en-GB" sz="6600" dirty="0">
              <a:latin typeface="Comic Sans MS" panose="030F0702030302020204" pitchFamily="66" charset="0"/>
            </a:endParaRPr>
          </a:p>
        </p:txBody>
      </p:sp>
      <p:sp>
        <p:nvSpPr>
          <p:cNvPr id="4" name="TextBox 3"/>
          <p:cNvSpPr txBox="1"/>
          <p:nvPr/>
        </p:nvSpPr>
        <p:spPr>
          <a:xfrm>
            <a:off x="1209968" y="1644086"/>
            <a:ext cx="3928724" cy="1323439"/>
          </a:xfrm>
          <a:prstGeom prst="rect">
            <a:avLst/>
          </a:prstGeom>
          <a:noFill/>
        </p:spPr>
        <p:txBody>
          <a:bodyPr wrap="square" rtlCol="0">
            <a:spAutoFit/>
          </a:bodyPr>
          <a:lstStyle/>
          <a:p>
            <a:r>
              <a:rPr lang="en-GB" sz="4000" dirty="0">
                <a:latin typeface="Comic Sans MS" panose="030F0702030302020204" pitchFamily="66" charset="0"/>
              </a:rPr>
              <a:t>Oak – Laura</a:t>
            </a:r>
          </a:p>
          <a:p>
            <a:r>
              <a:rPr lang="en-GB" sz="4000" dirty="0">
                <a:latin typeface="Comic Sans MS" panose="030F0702030302020204" pitchFamily="66" charset="0"/>
              </a:rPr>
              <a:t>Ash – </a:t>
            </a:r>
          </a:p>
        </p:txBody>
      </p:sp>
      <p:sp>
        <p:nvSpPr>
          <p:cNvPr id="5" name="TextBox 4"/>
          <p:cNvSpPr txBox="1"/>
          <p:nvPr/>
        </p:nvSpPr>
        <p:spPr>
          <a:xfrm>
            <a:off x="6623189" y="3495368"/>
            <a:ext cx="3347883" cy="523220"/>
          </a:xfrm>
          <a:prstGeom prst="rect">
            <a:avLst/>
          </a:prstGeom>
          <a:noFill/>
        </p:spPr>
        <p:txBody>
          <a:bodyPr wrap="square" rtlCol="0">
            <a:spAutoFit/>
          </a:bodyPr>
          <a:lstStyle/>
          <a:p>
            <a:r>
              <a:rPr lang="en-GB" sz="2800" dirty="0"/>
              <a:t> </a:t>
            </a:r>
          </a:p>
        </p:txBody>
      </p:sp>
      <p:sp>
        <p:nvSpPr>
          <p:cNvPr id="7" name="Rectangle 6"/>
          <p:cNvSpPr/>
          <p:nvPr/>
        </p:nvSpPr>
        <p:spPr>
          <a:xfrm>
            <a:off x="5727465" y="1644086"/>
            <a:ext cx="4832380"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Birch – Oliver J </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Pine – Poppy</a:t>
            </a:r>
          </a:p>
          <a:p>
            <a:pPr lvl="0"/>
            <a:r>
              <a:rPr lang="en-GB" sz="4000" dirty="0">
                <a:solidFill>
                  <a:prstClr val="black"/>
                </a:solidFill>
                <a:latin typeface="Comic Sans MS" panose="030F0702030302020204" pitchFamily="66" charset="0"/>
              </a:rPr>
              <a:t>Elm – Casper</a:t>
            </a:r>
            <a:endParaRPr lang="en-GB" sz="4000" dirty="0">
              <a:solidFill>
                <a:prstClr val="black"/>
              </a:solidFill>
            </a:endParaRPr>
          </a:p>
        </p:txBody>
      </p:sp>
      <p:sp>
        <p:nvSpPr>
          <p:cNvPr id="8" name="Rectangle 7"/>
          <p:cNvSpPr/>
          <p:nvPr/>
        </p:nvSpPr>
        <p:spPr>
          <a:xfrm>
            <a:off x="5727465" y="3656596"/>
            <a:ext cx="5120122"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Redwood – Charlie  </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Chestnut – Charlie A</a:t>
            </a:r>
          </a:p>
          <a:p>
            <a:pPr lvl="0"/>
            <a:r>
              <a:rPr lang="en-GB" sz="4000" dirty="0">
                <a:solidFill>
                  <a:prstClr val="black"/>
                </a:solidFill>
                <a:latin typeface="Comic Sans MS" panose="030F0702030302020204" pitchFamily="66" charset="0"/>
              </a:rPr>
              <a:t>Aspen- </a:t>
            </a:r>
            <a:endParaRPr lang="en-GB" sz="4000" dirty="0">
              <a:solidFill>
                <a:prstClr val="black"/>
              </a:solidFill>
            </a:endParaRPr>
          </a:p>
        </p:txBody>
      </p:sp>
      <p:sp>
        <p:nvSpPr>
          <p:cNvPr id="9" name="Rectangle 8"/>
          <p:cNvSpPr/>
          <p:nvPr/>
        </p:nvSpPr>
        <p:spPr>
          <a:xfrm>
            <a:off x="1209967" y="3097055"/>
            <a:ext cx="4824449"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Willow – Tobias</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Spruce – Ayla </a:t>
            </a:r>
          </a:p>
          <a:p>
            <a:pPr lvl="0"/>
            <a:r>
              <a:rPr lang="en-GB" sz="4000" dirty="0">
                <a:solidFill>
                  <a:prstClr val="black"/>
                </a:solidFill>
                <a:latin typeface="Comic Sans MS" panose="030F0702030302020204" pitchFamily="66" charset="0"/>
              </a:rPr>
              <a:t>Maple –  Harvey</a:t>
            </a:r>
          </a:p>
        </p:txBody>
      </p:sp>
    </p:spTree>
    <p:extLst>
      <p:ext uri="{BB962C8B-B14F-4D97-AF65-F5344CB8AC3E}">
        <p14:creationId xmlns:p14="http://schemas.microsoft.com/office/powerpoint/2010/main" val="164833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3064042" y="946484"/>
            <a:ext cx="6513095" cy="1323439"/>
          </a:xfrm>
          <a:prstGeom prst="rect">
            <a:avLst/>
          </a:prstGeom>
          <a:noFill/>
        </p:spPr>
        <p:txBody>
          <a:bodyPr wrap="square" rtlCol="0">
            <a:spAutoFit/>
          </a:bodyPr>
          <a:lstStyle/>
          <a:p>
            <a:pPr algn="ctr"/>
            <a:r>
              <a:rPr lang="en-GB" sz="4800" u="sng" dirty="0">
                <a:solidFill>
                  <a:srgbClr val="FF0066"/>
                </a:solidFill>
                <a:latin typeface="Comic Sans MS" panose="030F0702030302020204" pitchFamily="66" charset="0"/>
              </a:rPr>
              <a:t>Weekly Team Points!</a:t>
            </a:r>
          </a:p>
          <a:p>
            <a:pPr algn="ctr"/>
            <a:endParaRPr lang="en-GB" sz="3200" i="1"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75949672"/>
              </p:ext>
            </p:extLst>
          </p:nvPr>
        </p:nvGraphicFramePr>
        <p:xfrm>
          <a:off x="1465178" y="2497564"/>
          <a:ext cx="9261644" cy="2464352"/>
        </p:xfrm>
        <a:graphic>
          <a:graphicData uri="http://schemas.openxmlformats.org/drawingml/2006/table">
            <a:tbl>
              <a:tblPr firstRow="1" bandRow="1">
                <a:tableStyleId>{5C22544A-7EE6-4342-B048-85BDC9FD1C3A}</a:tableStyleId>
              </a:tblPr>
              <a:tblGrid>
                <a:gridCol w="2315411">
                  <a:extLst>
                    <a:ext uri="{9D8B030D-6E8A-4147-A177-3AD203B41FA5}">
                      <a16:colId xmlns:a16="http://schemas.microsoft.com/office/drawing/2014/main" val="3299981363"/>
                    </a:ext>
                  </a:extLst>
                </a:gridCol>
                <a:gridCol w="2315411">
                  <a:extLst>
                    <a:ext uri="{9D8B030D-6E8A-4147-A177-3AD203B41FA5}">
                      <a16:colId xmlns:a16="http://schemas.microsoft.com/office/drawing/2014/main" val="3451166365"/>
                    </a:ext>
                  </a:extLst>
                </a:gridCol>
                <a:gridCol w="2315411">
                  <a:extLst>
                    <a:ext uri="{9D8B030D-6E8A-4147-A177-3AD203B41FA5}">
                      <a16:colId xmlns:a16="http://schemas.microsoft.com/office/drawing/2014/main" val="479396576"/>
                    </a:ext>
                  </a:extLst>
                </a:gridCol>
                <a:gridCol w="2315411">
                  <a:extLst>
                    <a:ext uri="{9D8B030D-6E8A-4147-A177-3AD203B41FA5}">
                      <a16:colId xmlns:a16="http://schemas.microsoft.com/office/drawing/2014/main" val="200857127"/>
                    </a:ext>
                  </a:extLst>
                </a:gridCol>
              </a:tblGrid>
              <a:tr h="1232176">
                <a:tc>
                  <a:txBody>
                    <a:bodyPr/>
                    <a:lstStyle/>
                    <a:p>
                      <a:pPr algn="ctr"/>
                      <a:r>
                        <a:rPr lang="en-GB" sz="3200" dirty="0">
                          <a:solidFill>
                            <a:schemeClr val="tx1"/>
                          </a:solidFill>
                          <a:latin typeface="Comic Sans MS" panose="030F0702030302020204" pitchFamily="66" charset="0"/>
                        </a:rPr>
                        <a:t>Peel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3200" dirty="0" err="1">
                          <a:solidFill>
                            <a:schemeClr val="tx1"/>
                          </a:solidFill>
                          <a:latin typeface="Comic Sans MS" panose="030F0702030302020204" pitchFamily="66" charset="0"/>
                        </a:rPr>
                        <a:t>Ethelfleda</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3200" dirty="0">
                          <a:solidFill>
                            <a:schemeClr val="tx1"/>
                          </a:solidFill>
                          <a:latin typeface="Comic Sans MS" panose="030F0702030302020204" pitchFamily="66" charset="0"/>
                        </a:rPr>
                        <a:t>Grazier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3200" dirty="0">
                          <a:solidFill>
                            <a:schemeClr val="tx1"/>
                          </a:solidFill>
                          <a:latin typeface="Comic Sans MS" panose="030F0702030302020204" pitchFamily="66" charset="0"/>
                        </a:rPr>
                        <a:t>Offa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117705136"/>
                  </a:ext>
                </a:extLst>
              </a:tr>
              <a:tr h="1232176">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7769375"/>
                  </a:ext>
                </a:extLst>
              </a:tr>
            </a:tbl>
          </a:graphicData>
        </a:graphic>
      </p:graphicFrame>
      <p:sp>
        <p:nvSpPr>
          <p:cNvPr id="5" name="TextBox 4"/>
          <p:cNvSpPr txBox="1"/>
          <p:nvPr/>
        </p:nvSpPr>
        <p:spPr>
          <a:xfrm>
            <a:off x="1959427" y="4023356"/>
            <a:ext cx="1397725" cy="646331"/>
          </a:xfrm>
          <a:prstGeom prst="rect">
            <a:avLst/>
          </a:prstGeom>
          <a:noFill/>
        </p:spPr>
        <p:txBody>
          <a:bodyPr wrap="square" rtlCol="0">
            <a:spAutoFit/>
          </a:bodyPr>
          <a:lstStyle/>
          <a:p>
            <a:pPr algn="ctr"/>
            <a:r>
              <a:rPr lang="en-GB" sz="3600" dirty="0">
                <a:solidFill>
                  <a:srgbClr val="FF0000"/>
                </a:solidFill>
                <a:latin typeface="Comic Sans MS" panose="030F0702030302020204" pitchFamily="66" charset="0"/>
              </a:rPr>
              <a:t>112</a:t>
            </a:r>
            <a:endParaRPr lang="en-US" sz="3600" dirty="0">
              <a:solidFill>
                <a:srgbClr val="FF0000"/>
              </a:solidFill>
              <a:latin typeface="Comic Sans MS" panose="030F0702030302020204" pitchFamily="66" charset="0"/>
            </a:endParaRPr>
          </a:p>
        </p:txBody>
      </p:sp>
      <p:sp>
        <p:nvSpPr>
          <p:cNvPr id="6" name="TextBox 5"/>
          <p:cNvSpPr txBox="1"/>
          <p:nvPr/>
        </p:nvSpPr>
        <p:spPr>
          <a:xfrm>
            <a:off x="4123468" y="4023359"/>
            <a:ext cx="1397725" cy="646331"/>
          </a:xfrm>
          <a:prstGeom prst="rect">
            <a:avLst/>
          </a:prstGeom>
          <a:noFill/>
        </p:spPr>
        <p:txBody>
          <a:bodyPr wrap="square" rtlCol="0">
            <a:spAutoFit/>
          </a:bodyPr>
          <a:lstStyle/>
          <a:p>
            <a:pPr algn="ctr"/>
            <a:r>
              <a:rPr lang="en-GB" sz="3600" dirty="0">
                <a:solidFill>
                  <a:srgbClr val="FFC000"/>
                </a:solidFill>
                <a:latin typeface="Comic Sans MS" panose="030F0702030302020204" pitchFamily="66" charset="0"/>
              </a:rPr>
              <a:t>68</a:t>
            </a:r>
            <a:endParaRPr lang="en-US" sz="3600" dirty="0">
              <a:solidFill>
                <a:srgbClr val="FFC000"/>
              </a:solidFill>
              <a:latin typeface="Comic Sans MS" panose="030F0702030302020204" pitchFamily="66" charset="0"/>
            </a:endParaRPr>
          </a:p>
        </p:txBody>
      </p:sp>
      <p:sp>
        <p:nvSpPr>
          <p:cNvPr id="7" name="TextBox 6"/>
          <p:cNvSpPr txBox="1"/>
          <p:nvPr/>
        </p:nvSpPr>
        <p:spPr>
          <a:xfrm>
            <a:off x="6500871" y="4023355"/>
            <a:ext cx="1397725" cy="646331"/>
          </a:xfrm>
          <a:prstGeom prst="rect">
            <a:avLst/>
          </a:prstGeom>
          <a:noFill/>
        </p:spPr>
        <p:txBody>
          <a:bodyPr wrap="square" rtlCol="0">
            <a:spAutoFit/>
          </a:bodyPr>
          <a:lstStyle/>
          <a:p>
            <a:pPr algn="ctr"/>
            <a:r>
              <a:rPr lang="en-US" sz="3600" dirty="0">
                <a:solidFill>
                  <a:srgbClr val="00B050"/>
                </a:solidFill>
                <a:latin typeface="Comic Sans MS" panose="030F0702030302020204" pitchFamily="66" charset="0"/>
              </a:rPr>
              <a:t>94</a:t>
            </a:r>
          </a:p>
        </p:txBody>
      </p:sp>
      <p:sp>
        <p:nvSpPr>
          <p:cNvPr id="8" name="TextBox 7"/>
          <p:cNvSpPr txBox="1"/>
          <p:nvPr/>
        </p:nvSpPr>
        <p:spPr>
          <a:xfrm>
            <a:off x="8878274" y="4023357"/>
            <a:ext cx="1397725" cy="646331"/>
          </a:xfrm>
          <a:prstGeom prst="rect">
            <a:avLst/>
          </a:prstGeom>
          <a:noFill/>
        </p:spPr>
        <p:txBody>
          <a:bodyPr wrap="square" rtlCol="0">
            <a:spAutoFit/>
          </a:bodyPr>
          <a:lstStyle/>
          <a:p>
            <a:pPr algn="ctr"/>
            <a:r>
              <a:rPr lang="en-GB" sz="3600" dirty="0">
                <a:solidFill>
                  <a:srgbClr val="0070C0"/>
                </a:solidFill>
                <a:latin typeface="Comic Sans MS" panose="030F0702030302020204" pitchFamily="66" charset="0"/>
              </a:rPr>
              <a:t>85</a:t>
            </a:r>
            <a:endParaRPr lang="en-US" sz="36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403111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315544" y="1176933"/>
            <a:ext cx="9744502" cy="4585871"/>
          </a:xfrm>
          <a:prstGeom prst="rect">
            <a:avLst/>
          </a:prstGeom>
          <a:noFill/>
        </p:spPr>
        <p:txBody>
          <a:bodyPr wrap="square" rtlCol="0">
            <a:spAutoFit/>
          </a:bodyPr>
          <a:lstStyle/>
          <a:p>
            <a:pPr algn="ctr"/>
            <a:r>
              <a:rPr lang="en-GB" sz="6600" dirty="0">
                <a:latin typeface="Comic Sans MS" panose="030F0702030302020204" pitchFamily="66" charset="0"/>
              </a:rPr>
              <a:t>Oak</a:t>
            </a:r>
          </a:p>
          <a:p>
            <a:pPr algn="ctr"/>
            <a:r>
              <a:rPr lang="en-GB" sz="6600" dirty="0">
                <a:solidFill>
                  <a:srgbClr val="CC0099"/>
                </a:solidFill>
                <a:latin typeface="Comic Sans MS" panose="030F0702030302020204" pitchFamily="66" charset="0"/>
              </a:rPr>
              <a:t>Harriet</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a:t>
            </a:r>
          </a:p>
          <a:p>
            <a:pPr algn="ctr"/>
            <a:r>
              <a:rPr lang="en-GB" sz="2400" b="1" dirty="0">
                <a:solidFill>
                  <a:srgbClr val="0070C0"/>
                </a:solidFill>
                <a:latin typeface="Lucida Handwriting" panose="03010101010101010101" pitchFamily="66" charset="0"/>
              </a:rPr>
              <a:t>Super resilience in maths when halving numbers up to 10.</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Laffan                                      11/6/21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17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955203"/>
          </a:xfrm>
          <a:prstGeom prst="rect">
            <a:avLst/>
          </a:prstGeom>
          <a:noFill/>
        </p:spPr>
        <p:txBody>
          <a:bodyPr wrap="square" rtlCol="0">
            <a:spAutoFit/>
          </a:bodyPr>
          <a:lstStyle/>
          <a:p>
            <a:pPr algn="ctr"/>
            <a:r>
              <a:rPr lang="en-GB" sz="6600" dirty="0">
                <a:latin typeface="Comic Sans MS" panose="030F0702030302020204" pitchFamily="66" charset="0"/>
              </a:rPr>
              <a:t>Ash</a:t>
            </a:r>
          </a:p>
          <a:p>
            <a:pPr algn="ctr"/>
            <a:r>
              <a:rPr lang="en-GB" sz="6600" dirty="0">
                <a:solidFill>
                  <a:srgbClr val="CC0099"/>
                </a:solidFill>
                <a:latin typeface="Comic Sans MS" panose="030F0702030302020204" pitchFamily="66" charset="0"/>
              </a:rPr>
              <a:t>Alfie</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a:t>
            </a:r>
          </a:p>
          <a:p>
            <a:pPr algn="ctr"/>
            <a:r>
              <a:rPr lang="en-GB" sz="2400" dirty="0">
                <a:latin typeface="Comic Sans MS" panose="030F0702030302020204" pitchFamily="66" charset="0"/>
              </a:rPr>
              <a:t>Independently creating an underwater picture using his handprint. He chose appropriate colours to create his scene – well done!</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Cox					11.05.21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3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a:latin typeface="Comic Sans MS" panose="030F0702030302020204" pitchFamily="66" charset="0"/>
              </a:rPr>
              <a:t>Ash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FC962B0-0009-41DB-B335-6B79CB66A8DC}"/>
              </a:ext>
            </a:extLst>
          </p:cNvPr>
          <p:cNvPicPr>
            <a:picLocks noChangeAspect="1"/>
          </p:cNvPicPr>
          <p:nvPr/>
        </p:nvPicPr>
        <p:blipFill>
          <a:blip r:embed="rId6"/>
          <a:stretch>
            <a:fillRect/>
          </a:stretch>
        </p:blipFill>
        <p:spPr>
          <a:xfrm>
            <a:off x="3166545" y="1682247"/>
            <a:ext cx="5858910" cy="4144305"/>
          </a:xfrm>
          <a:prstGeom prst="rect">
            <a:avLst/>
          </a:prstGeom>
        </p:spPr>
      </p:pic>
    </p:spTree>
    <p:extLst>
      <p:ext uri="{BB962C8B-B14F-4D97-AF65-F5344CB8AC3E}">
        <p14:creationId xmlns:p14="http://schemas.microsoft.com/office/powerpoint/2010/main" val="236636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324535"/>
          </a:xfrm>
          <a:prstGeom prst="rect">
            <a:avLst/>
          </a:prstGeom>
          <a:noFill/>
        </p:spPr>
        <p:txBody>
          <a:bodyPr wrap="square" rtlCol="0">
            <a:spAutoFit/>
          </a:bodyPr>
          <a:lstStyle/>
          <a:p>
            <a:pPr algn="ctr"/>
            <a:r>
              <a:rPr lang="en-GB" sz="6600" dirty="0">
                <a:latin typeface="Comic Sans MS" panose="030F0702030302020204" pitchFamily="66" charset="0"/>
              </a:rPr>
              <a:t>Elm</a:t>
            </a:r>
          </a:p>
          <a:p>
            <a:pPr algn="ctr"/>
            <a:r>
              <a:rPr lang="en-GB" sz="6600" dirty="0">
                <a:solidFill>
                  <a:srgbClr val="CC0099"/>
                </a:solidFill>
                <a:latin typeface="Comic Sans MS" panose="030F0702030302020204" pitchFamily="66" charset="0"/>
              </a:rPr>
              <a:t>Tobias </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a:t>
            </a:r>
          </a:p>
          <a:p>
            <a:pPr algn="ctr"/>
            <a:r>
              <a:rPr lang="en-GB" sz="2400" dirty="0">
                <a:latin typeface="Comic Sans MS" panose="030F0702030302020204" pitchFamily="66" charset="0"/>
              </a:rPr>
              <a:t>A superb piece of writing where Tobias showed passion, resilience, and excellence. Well done Tobias! I am so proud of the work you have achieved.</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a:t>
            </a:r>
            <a:r>
              <a:rPr lang="en-GB" sz="2400" b="1">
                <a:solidFill>
                  <a:srgbClr val="0070C0"/>
                </a:solidFill>
                <a:latin typeface="Lucida Handwriting" panose="03010101010101010101" pitchFamily="66" charset="0"/>
              </a:rPr>
              <a:t>Brady                                    10.6.21</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45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979</TotalTime>
  <Words>477</Words>
  <Application>Microsoft Office PowerPoint</Application>
  <PresentationFormat>Widescreen</PresentationFormat>
  <Paragraphs>116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Comic Sans MS</vt:lpstr>
      <vt:lpstr>Lucida Handwriting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Woodlands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Maiden</dc:creator>
  <cp:lastModifiedBy>Mrs Cox</cp:lastModifiedBy>
  <cp:revision>178</cp:revision>
  <cp:lastPrinted>2020-06-05T13:03:55Z</cp:lastPrinted>
  <dcterms:created xsi:type="dcterms:W3CDTF">2020-05-30T07:30:34Z</dcterms:created>
  <dcterms:modified xsi:type="dcterms:W3CDTF">2021-06-11T07:01:38Z</dcterms:modified>
</cp:coreProperties>
</file>